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4.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ppt/charts/chart10.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21" r:id="rId1"/>
  </p:sldMasterIdLst>
  <p:notesMasterIdLst>
    <p:notesMasterId r:id="rId61"/>
  </p:notesMasterIdLst>
  <p:sldIdLst>
    <p:sldId id="293" r:id="rId2"/>
    <p:sldId id="299" r:id="rId3"/>
    <p:sldId id="309" r:id="rId4"/>
    <p:sldId id="340" r:id="rId5"/>
    <p:sldId id="341" r:id="rId6"/>
    <p:sldId id="429" r:id="rId7"/>
    <p:sldId id="430" r:id="rId8"/>
    <p:sldId id="431" r:id="rId9"/>
    <p:sldId id="296" r:id="rId10"/>
    <p:sldId id="310" r:id="rId11"/>
    <p:sldId id="311" r:id="rId12"/>
    <p:sldId id="314" r:id="rId13"/>
    <p:sldId id="313" r:id="rId14"/>
    <p:sldId id="294" r:id="rId15"/>
    <p:sldId id="315" r:id="rId16"/>
    <p:sldId id="316" r:id="rId17"/>
    <p:sldId id="317" r:id="rId18"/>
    <p:sldId id="318" r:id="rId19"/>
    <p:sldId id="440" r:id="rId20"/>
    <p:sldId id="442" r:id="rId21"/>
    <p:sldId id="441" r:id="rId22"/>
    <p:sldId id="443" r:id="rId23"/>
    <p:sldId id="444" r:id="rId24"/>
    <p:sldId id="445" r:id="rId25"/>
    <p:sldId id="447" r:id="rId26"/>
    <p:sldId id="448" r:id="rId27"/>
    <p:sldId id="449" r:id="rId28"/>
    <p:sldId id="446" r:id="rId29"/>
    <p:sldId id="450" r:id="rId30"/>
    <p:sldId id="360" r:id="rId31"/>
    <p:sldId id="433" r:id="rId32"/>
    <p:sldId id="436" r:id="rId33"/>
    <p:sldId id="471" r:id="rId34"/>
    <p:sldId id="437" r:id="rId35"/>
    <p:sldId id="438" r:id="rId36"/>
    <p:sldId id="439" r:id="rId37"/>
    <p:sldId id="295" r:id="rId38"/>
    <p:sldId id="320" r:id="rId39"/>
    <p:sldId id="394" r:id="rId40"/>
    <p:sldId id="395" r:id="rId41"/>
    <p:sldId id="396" r:id="rId42"/>
    <p:sldId id="453" r:id="rId43"/>
    <p:sldId id="454" r:id="rId44"/>
    <p:sldId id="457" r:id="rId45"/>
    <p:sldId id="458" r:id="rId46"/>
    <p:sldId id="459" r:id="rId47"/>
    <p:sldId id="460" r:id="rId48"/>
    <p:sldId id="462" r:id="rId49"/>
    <p:sldId id="463" r:id="rId50"/>
    <p:sldId id="464" r:id="rId51"/>
    <p:sldId id="470" r:id="rId52"/>
    <p:sldId id="465" r:id="rId53"/>
    <p:sldId id="466" r:id="rId54"/>
    <p:sldId id="467" r:id="rId55"/>
    <p:sldId id="468" r:id="rId56"/>
    <p:sldId id="469" r:id="rId57"/>
    <p:sldId id="422" r:id="rId58"/>
    <p:sldId id="423" r:id="rId59"/>
    <p:sldId id="308" r:id="rId60"/>
  </p:sldIdLst>
  <p:sldSz cx="9144000" cy="6858000" type="screen4x3"/>
  <p:notesSz cx="6797675" cy="9926638"/>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6666FF"/>
    <a:srgbClr val="FF00FF"/>
    <a:srgbClr val="D71760"/>
    <a:srgbClr val="CCCCFF"/>
    <a:srgbClr val="B2348E"/>
    <a:srgbClr val="CA1448"/>
    <a:srgbClr val="A40C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22" autoAdjust="0"/>
    <p:restoredTop sz="99424" autoAdjust="0"/>
  </p:normalViewPr>
  <p:slideViewPr>
    <p:cSldViewPr>
      <p:cViewPr varScale="1">
        <p:scale>
          <a:sx n="115" d="100"/>
          <a:sy n="115" d="100"/>
        </p:scale>
        <p:origin x="202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108"/>
    </p:cViewPr>
  </p:sorterViewPr>
  <p:notesViewPr>
    <p:cSldViewPr>
      <p:cViewPr varScale="1">
        <p:scale>
          <a:sx n="81" d="100"/>
          <a:sy n="81" d="100"/>
        </p:scale>
        <p:origin x="-3972" y="-9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Microsoft_Excel.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_____Microsoft_Excel9.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Excel2.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Excel3.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Excel4.xlsx"/></Relationships>
</file>

<file path=ppt/charts/_rels/chart6.xml.rels><?xml version="1.0" encoding="UTF-8" standalone="yes"?>
<Relationships xmlns="http://schemas.openxmlformats.org/package/2006/relationships"><Relationship Id="rId1" Type="http://schemas.openxmlformats.org/officeDocument/2006/relationships/package" Target="../embeddings/_____Microsoft_Excel5.xlsx"/></Relationships>
</file>

<file path=ppt/charts/_rels/chart7.xml.rels><?xml version="1.0" encoding="UTF-8" standalone="yes"?>
<Relationships xmlns="http://schemas.openxmlformats.org/package/2006/relationships"><Relationship Id="rId1" Type="http://schemas.openxmlformats.org/officeDocument/2006/relationships/package" Target="../embeddings/_____Microsoft_Excel6.xlsx"/></Relationships>
</file>

<file path=ppt/charts/_rels/chart8.xml.rels><?xml version="1.0" encoding="UTF-8" standalone="yes"?>
<Relationships xmlns="http://schemas.openxmlformats.org/package/2006/relationships"><Relationship Id="rId1" Type="http://schemas.openxmlformats.org/officeDocument/2006/relationships/package" Target="../embeddings/_____Microsoft_Excel7.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_____Microsoft_Excel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Лист1!$B$1</c:f>
              <c:strCache>
                <c:ptCount val="1"/>
                <c:pt idx="0">
                  <c:v>План 2023 года</c:v>
                </c:pt>
              </c:strCache>
            </c:strRef>
          </c:tx>
          <c:spPr>
            <a:solidFill>
              <a:schemeClr val="accent1"/>
            </a:solidFill>
            <a:ln>
              <a:noFill/>
            </a:ln>
            <a:effectLst/>
            <a:sp3d/>
          </c:spPr>
          <c:invertIfNegative val="0"/>
          <c:dLbls>
            <c:dLbl>
              <c:idx val="0"/>
              <c:layout>
                <c:manualLayout>
                  <c:x val="-2.9629422249596248E-3"/>
                  <c:y val="-2.461990959222410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EA8E-45C9-9502-C14C768F8DD6}"/>
                </c:ext>
              </c:extLst>
            </c:dLbl>
            <c:dLbl>
              <c:idx val="1"/>
              <c:layout>
                <c:manualLayout>
                  <c:x val="-5.9258844499192774E-3"/>
                  <c:y val="-2.763539560604170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EA8E-45C9-9502-C14C768F8DD6}"/>
                </c:ext>
              </c:extLst>
            </c:dLbl>
            <c:dLbl>
              <c:idx val="2"/>
              <c:layout>
                <c:manualLayout>
                  <c:x val="-1.1851768899838829E-2"/>
                  <c:y val="-3.191030957826671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EA8E-45C9-9502-C14C768F8DD6}"/>
                </c:ext>
              </c:extLst>
            </c:dLbl>
            <c:dLbl>
              <c:idx val="3"/>
              <c:layout>
                <c:manualLayout>
                  <c:x val="-1.3654333599976929E-2"/>
                  <c:y val="-5.768594359352132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EA8E-45C9-9502-C14C768F8DD6}"/>
                </c:ext>
              </c:extLst>
            </c:dLbl>
            <c:dLbl>
              <c:idx val="4"/>
              <c:layout>
                <c:manualLayout>
                  <c:x val="0"/>
                  <c:y val="-3.547861097477435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5342-4AB3-99DA-CCFBDA3B7DE2}"/>
                </c:ext>
              </c:extLst>
            </c:dLbl>
            <c:dLbl>
              <c:idx val="5"/>
              <c:layout>
                <c:manualLayout>
                  <c:x val="-1.6319869441045669E-3"/>
                  <c:y val="0.10916495684545938"/>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5342-4AB3-99DA-CCFBDA3B7DE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Лист1!$A$2:$A$7</c:f>
              <c:strCache>
                <c:ptCount val="6"/>
                <c:pt idx="0">
                  <c:v>Налоговые доходы (21%)</c:v>
                </c:pt>
                <c:pt idx="1">
                  <c:v>Неналоговые доходы (5,7%)</c:v>
                </c:pt>
                <c:pt idx="2">
                  <c:v>Безвозмезные поступления от бюджетов других уровней (73,3%)</c:v>
                </c:pt>
                <c:pt idx="3">
                  <c:v>Безвозмездные поступления от государственных (муниципальных) организаций (0,1%)</c:v>
                </c:pt>
                <c:pt idx="4">
                  <c:v>Прочие безвозмездные поступления (0%)</c:v>
                </c:pt>
                <c:pt idx="5">
                  <c:v>Возврат остатков субсидий, субвенций и иных межбюджетных трансфертов, имеющих целевое назначение, прошлых лет(-0,1%)</c:v>
                </c:pt>
              </c:strCache>
            </c:strRef>
          </c:cat>
          <c:val>
            <c:numRef>
              <c:f>Лист1!$B$2:$B$7</c:f>
              <c:numCache>
                <c:formatCode>_-* #,##0.0\ _₽_-;\-* #,##0.0\ _₽_-;_-* "-"??\ _₽_-;_-@_-</c:formatCode>
                <c:ptCount val="6"/>
                <c:pt idx="0">
                  <c:v>338195.9</c:v>
                </c:pt>
                <c:pt idx="1">
                  <c:v>89283.199999999997</c:v>
                </c:pt>
                <c:pt idx="2">
                  <c:v>1269649.7</c:v>
                </c:pt>
                <c:pt idx="3" formatCode="_(* #,##0.00_);_(* \(#,##0.00\);_(* &quot;-&quot;??_);_(@_)">
                  <c:v>1887.7</c:v>
                </c:pt>
                <c:pt idx="4" formatCode="#,##0.0\ _₽;\-#,##0.0\ _₽">
                  <c:v>170.5</c:v>
                </c:pt>
                <c:pt idx="5" formatCode="#,##0.0\ _₽;\-#,##0.0\ _₽">
                  <c:v>-4187</c:v>
                </c:pt>
              </c:numCache>
            </c:numRef>
          </c:val>
          <c:extLst>
            <c:ext xmlns:c16="http://schemas.microsoft.com/office/drawing/2014/chart" uri="{C3380CC4-5D6E-409C-BE32-E72D297353CC}">
              <c16:uniqueId val="{00000004-EA8E-45C9-9502-C14C768F8DD6}"/>
            </c:ext>
          </c:extLst>
        </c:ser>
        <c:ser>
          <c:idx val="1"/>
          <c:order val="1"/>
          <c:tx>
            <c:strRef>
              <c:f>Лист1!$C$1</c:f>
              <c:strCache>
                <c:ptCount val="1"/>
                <c:pt idx="0">
                  <c:v>Факт 2023 года</c:v>
                </c:pt>
              </c:strCache>
            </c:strRef>
          </c:tx>
          <c:spPr>
            <a:solidFill>
              <a:schemeClr val="accent2"/>
            </a:solidFill>
            <a:ln>
              <a:noFill/>
            </a:ln>
            <a:effectLst/>
            <a:sp3d/>
          </c:spPr>
          <c:invertIfNegative val="0"/>
          <c:dLbls>
            <c:dLbl>
              <c:idx val="0"/>
              <c:layout>
                <c:manualLayout>
                  <c:x val="5.0821615474320299E-2"/>
                  <c:y val="-5.901053570768552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EA8E-45C9-9502-C14C768F8DD6}"/>
                </c:ext>
              </c:extLst>
            </c:dLbl>
            <c:dLbl>
              <c:idx val="1"/>
              <c:layout>
                <c:manualLayout>
                  <c:x val="1.6296224905791305E-2"/>
                  <c:y val="-7.31714654836738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EA8E-45C9-9502-C14C768F8DD6}"/>
                </c:ext>
              </c:extLst>
            </c:dLbl>
            <c:dLbl>
              <c:idx val="2"/>
              <c:layout>
                <c:manualLayout>
                  <c:x val="6.6586737857278241E-2"/>
                  <c:y val="-1.068785097178300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EA8E-45C9-9502-C14C768F8DD6}"/>
                </c:ext>
              </c:extLst>
            </c:dLbl>
            <c:dLbl>
              <c:idx val="3"/>
              <c:layout>
                <c:manualLayout>
                  <c:x val="2.1465768431332865E-2"/>
                  <c:y val="-3.5036793747856558E-2"/>
                </c:manualLayout>
              </c:layout>
              <c:tx>
                <c:rich>
                  <a:bodyPr/>
                  <a:lstStyle/>
                  <a:p>
                    <a:r>
                      <a:rPr lang="en-US" dirty="0" smtClean="0"/>
                      <a:t>1</a:t>
                    </a:r>
                    <a:r>
                      <a:rPr lang="en-US" baseline="0" dirty="0" smtClean="0"/>
                      <a:t> 887,7</a:t>
                    </a:r>
                  </a:p>
                </c:rich>
              </c:tx>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EA8E-45C9-9502-C14C768F8DD6}"/>
                </c:ext>
              </c:extLst>
            </c:dLbl>
            <c:dLbl>
              <c:idx val="4"/>
              <c:layout>
                <c:manualLayout>
                  <c:x val="1.3055895552835577E-2"/>
                  <c:y val="-3.820773489591078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5342-4AB3-99DA-CCFBDA3B7DE2}"/>
                </c:ext>
              </c:extLst>
            </c:dLbl>
            <c:dLbl>
              <c:idx val="5"/>
              <c:layout>
                <c:manualLayout>
                  <c:x val="2.6111791105671037E-2"/>
                  <c:y val="0.10916495684545938"/>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5342-4AB3-99DA-CCFBDA3B7DE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Лист1!$A$2:$A$7</c:f>
              <c:strCache>
                <c:ptCount val="6"/>
                <c:pt idx="0">
                  <c:v>Налоговые доходы (21%)</c:v>
                </c:pt>
                <c:pt idx="1">
                  <c:v>Неналоговые доходы (5,7%)</c:v>
                </c:pt>
                <c:pt idx="2">
                  <c:v>Безвозмезные поступления от бюджетов других уровней (73,3%)</c:v>
                </c:pt>
                <c:pt idx="3">
                  <c:v>Безвозмездные поступления от государственных (муниципальных) организаций (0,1%)</c:v>
                </c:pt>
                <c:pt idx="4">
                  <c:v>Прочие безвозмездные поступления (0%)</c:v>
                </c:pt>
                <c:pt idx="5">
                  <c:v>Возврат остатков субсидий, субвенций и иных межбюджетных трансфертов, имеющих целевое назначение, прошлых лет(-0,1%)</c:v>
                </c:pt>
              </c:strCache>
            </c:strRef>
          </c:cat>
          <c:val>
            <c:numRef>
              <c:f>Лист1!$C$2:$C$7</c:f>
              <c:numCache>
                <c:formatCode>_-* #,##0.0\ _₽_-;\-* #,##0.0\ _₽_-;_-* "-"??\ _₽_-;_-@_-</c:formatCode>
                <c:ptCount val="6"/>
                <c:pt idx="0">
                  <c:v>359340.6</c:v>
                </c:pt>
                <c:pt idx="1">
                  <c:v>97915.199999999997</c:v>
                </c:pt>
                <c:pt idx="2">
                  <c:v>1251051.2</c:v>
                </c:pt>
                <c:pt idx="3" formatCode="_(* #,##0.00_);_(* \(#,##0.00\);_(* &quot;-&quot;??_);_(@_)">
                  <c:v>1887.7</c:v>
                </c:pt>
                <c:pt idx="4" formatCode="#,##0.0\ _₽;\-#,##0.0\ _₽">
                  <c:v>152.80000000000001</c:v>
                </c:pt>
                <c:pt idx="5" formatCode="#,##0.0\ _₽;\-#,##0.0\ _₽">
                  <c:v>-4187</c:v>
                </c:pt>
              </c:numCache>
            </c:numRef>
          </c:val>
          <c:extLst>
            <c:ext xmlns:c16="http://schemas.microsoft.com/office/drawing/2014/chart" uri="{C3380CC4-5D6E-409C-BE32-E72D297353CC}">
              <c16:uniqueId val="{00000009-EA8E-45C9-9502-C14C768F8DD6}"/>
            </c:ext>
          </c:extLst>
        </c:ser>
        <c:dLbls>
          <c:showLegendKey val="0"/>
          <c:showVal val="0"/>
          <c:showCatName val="0"/>
          <c:showSerName val="0"/>
          <c:showPercent val="0"/>
          <c:showBubbleSize val="0"/>
        </c:dLbls>
        <c:gapWidth val="150"/>
        <c:shape val="cylinder"/>
        <c:axId val="112228224"/>
        <c:axId val="115192576"/>
        <c:axId val="0"/>
      </c:bar3DChart>
      <c:catAx>
        <c:axId val="11222822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ru-RU"/>
          </a:p>
        </c:txPr>
        <c:crossAx val="115192576"/>
        <c:crossesAt val="0"/>
        <c:auto val="1"/>
        <c:lblAlgn val="ctr"/>
        <c:lblOffset val="100"/>
        <c:noMultiLvlLbl val="0"/>
      </c:catAx>
      <c:valAx>
        <c:axId val="115192576"/>
        <c:scaling>
          <c:orientation val="minMax"/>
        </c:scaling>
        <c:delete val="0"/>
        <c:axPos val="l"/>
        <c:majorGridlines>
          <c:spPr>
            <a:ln w="9525" cap="flat" cmpd="sng" algn="ctr">
              <a:solidFill>
                <a:schemeClr val="tx1">
                  <a:lumMod val="15000"/>
                  <a:lumOff val="85000"/>
                </a:schemeClr>
              </a:solidFill>
              <a:round/>
            </a:ln>
            <a:effectLst/>
          </c:spPr>
        </c:majorGridlines>
        <c:numFmt formatCode="_-* #,##0.0\ _₽_-;\-* #,##0.0\ _₽_-;_-* &quot;-&quot;??\ _₽_-;_-@_-" sourceLinked="1"/>
        <c:majorTickMark val="none"/>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122282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9525">
          <a:noFill/>
        </a:ln>
      </c:spPr>
    </c:floor>
    <c:sideWall>
      <c:thickness val="0"/>
      <c:spPr>
        <a:noFill/>
        <a:ln w="25400">
          <a:noFill/>
        </a:ln>
      </c:spPr>
    </c:sideWall>
    <c:backWall>
      <c:thickness val="0"/>
      <c:spPr>
        <a:noFill/>
        <a:ln w="25400">
          <a:noFill/>
        </a:ln>
      </c:spPr>
    </c:backWall>
    <c:plotArea>
      <c:layout>
        <c:manualLayout>
          <c:layoutTarget val="inner"/>
          <c:xMode val="edge"/>
          <c:yMode val="edge"/>
          <c:x val="8.4333222234566518E-2"/>
          <c:y val="8.7312235962385867E-2"/>
          <c:w val="0.89870454208791628"/>
          <c:h val="0.76938513242118489"/>
        </c:manualLayout>
      </c:layout>
      <c:bar3DChart>
        <c:barDir val="col"/>
        <c:grouping val="stacked"/>
        <c:varyColors val="0"/>
        <c:ser>
          <c:idx val="1"/>
          <c:order val="0"/>
          <c:tx>
            <c:strRef>
              <c:f>Лист2!$B$3</c:f>
              <c:strCache>
                <c:ptCount val="1"/>
                <c:pt idx="0">
                  <c:v>Проценты по привлеченным кредитам</c:v>
                </c:pt>
              </c:strCache>
            </c:strRef>
          </c:tx>
          <c:spPr>
            <a:solidFill>
              <a:srgbClr val="0BD0D9">
                <a:lumMod val="60000"/>
                <a:lumOff val="40000"/>
              </a:srgbClr>
            </a:solidFill>
            <a:ln w="5816" cap="flat" cmpd="sng" algn="ctr">
              <a:noFill/>
              <a:round/>
            </a:ln>
            <a:effectLst>
              <a:outerShdw blurRad="40000" dist="20000" dir="5400000" rotWithShape="0">
                <a:srgbClr val="000000">
                  <a:alpha val="38000"/>
                </a:srgbClr>
              </a:outerShdw>
            </a:effectLst>
            <a:scene3d>
              <a:camera prst="orthographicFront"/>
              <a:lightRig rig="threePt" dir="t"/>
            </a:scene3d>
            <a:sp3d prstMaterial="plastic">
              <a:contourClr>
                <a:srgbClr val="000000"/>
              </a:contourClr>
            </a:sp3d>
          </c:spPr>
          <c:invertIfNegative val="0"/>
          <c:dLbls>
            <c:dLbl>
              <c:idx val="0"/>
              <c:layout>
                <c:manualLayout>
                  <c:x val="1.1957240155990218E-2"/>
                  <c:y val="2.108406632283590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795B-42A0-B252-B352FEC06019}"/>
                </c:ext>
              </c:extLst>
            </c:dLbl>
            <c:dLbl>
              <c:idx val="1"/>
              <c:layout>
                <c:manualLayout>
                  <c:x val="8.9679301169927044E-3"/>
                  <c:y val="-2.108406632283590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795B-42A0-B252-B352FEC06019}"/>
                </c:ext>
              </c:extLst>
            </c:dLbl>
            <c:dLbl>
              <c:idx val="2"/>
              <c:layout>
                <c:manualLayout>
                  <c:x val="7.4732750974939588E-3"/>
                  <c:y val="2.108406632283590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795B-42A0-B252-B352FEC06019}"/>
                </c:ext>
              </c:extLst>
            </c:dLbl>
            <c:dLbl>
              <c:idx val="3"/>
              <c:layout>
                <c:manualLayout>
                  <c:x val="1.0462585136491441E-2"/>
                  <c:y val="-2.108406632283590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795B-42A0-B252-B352FEC06019}"/>
                </c:ext>
              </c:extLst>
            </c:dLbl>
            <c:dLbl>
              <c:idx val="4"/>
              <c:layout>
                <c:manualLayout>
                  <c:x val="8.9679301169927044E-3"/>
                  <c:y val="2.108406632283590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95B-42A0-B252-B352FEC06019}"/>
                </c:ext>
              </c:extLst>
            </c:dLbl>
            <c:spPr>
              <a:noFill/>
              <a:ln>
                <a:noFill/>
              </a:ln>
              <a:effectLst>
                <a:glow rad="228600">
                  <a:srgbClr val="10CF9B">
                    <a:satMod val="175000"/>
                    <a:alpha val="40000"/>
                  </a:srgbClr>
                </a:glow>
              </a:effectLst>
              <a:scene3d>
                <a:camera prst="orthographicFront"/>
                <a:lightRig rig="threePt" dir="t"/>
              </a:scene3d>
              <a:sp3d prstMaterial="plastic"/>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Лист2!$A$4:$A$10</c:f>
              <c:strCache>
                <c:ptCount val="4"/>
                <c:pt idx="0">
                  <c:v>2017 год</c:v>
                </c:pt>
                <c:pt idx="1">
                  <c:v>2018 год</c:v>
                </c:pt>
                <c:pt idx="2">
                  <c:v>2019 - 2022 год</c:v>
                </c:pt>
                <c:pt idx="3">
                  <c:v>2023 год</c:v>
                </c:pt>
              </c:strCache>
            </c:strRef>
          </c:cat>
          <c:val>
            <c:numRef>
              <c:f>Лист2!$B$4:$B$8</c:f>
              <c:numCache>
                <c:formatCode>#,##0.0</c:formatCode>
                <c:ptCount val="5"/>
                <c:pt idx="0">
                  <c:v>3458.8</c:v>
                </c:pt>
                <c:pt idx="1">
                  <c:v>1771.4</c:v>
                </c:pt>
                <c:pt idx="2">
                  <c:v>0</c:v>
                </c:pt>
                <c:pt idx="3">
                  <c:v>0</c:v>
                </c:pt>
              </c:numCache>
            </c:numRef>
          </c:val>
          <c:extLst>
            <c:ext xmlns:c16="http://schemas.microsoft.com/office/drawing/2014/chart" uri="{C3380CC4-5D6E-409C-BE32-E72D297353CC}">
              <c16:uniqueId val="{00000005-795B-42A0-B252-B352FEC06019}"/>
            </c:ext>
          </c:extLst>
        </c:ser>
        <c:dLbls>
          <c:showLegendKey val="0"/>
          <c:showVal val="1"/>
          <c:showCatName val="0"/>
          <c:showSerName val="0"/>
          <c:showPercent val="0"/>
          <c:showBubbleSize val="0"/>
        </c:dLbls>
        <c:gapWidth val="70"/>
        <c:gapDepth val="49"/>
        <c:shape val="cylinder"/>
        <c:axId val="138626176"/>
        <c:axId val="138627712"/>
        <c:axId val="0"/>
      </c:bar3DChart>
      <c:catAx>
        <c:axId val="138626176"/>
        <c:scaling>
          <c:orientation val="minMax"/>
        </c:scaling>
        <c:delete val="0"/>
        <c:axPos val="b"/>
        <c:numFmt formatCode="General" sourceLinked="1"/>
        <c:majorTickMark val="none"/>
        <c:minorTickMark val="none"/>
        <c:tickLblPos val="nextTo"/>
        <c:spPr>
          <a:ln w="5816">
            <a:noFill/>
          </a:ln>
        </c:spPr>
        <c:txPr>
          <a:bodyPr rot="0" spcFirstLastPara="1" vertOverflow="ellipsis" wrap="square" anchor="ctr" anchorCtr="1"/>
          <a:lstStyle/>
          <a:p>
            <a:pPr>
              <a:defRPr sz="1400" b="1" i="0" u="none" strike="noStrike" kern="1200" baseline="0">
                <a:solidFill>
                  <a:schemeClr val="tx1"/>
                </a:solidFill>
                <a:latin typeface="+mn-lt"/>
                <a:ea typeface="+mn-ea"/>
                <a:cs typeface="+mn-cs"/>
              </a:defRPr>
            </a:pPr>
            <a:endParaRPr lang="ru-RU"/>
          </a:p>
        </c:txPr>
        <c:crossAx val="138627712"/>
        <c:crosses val="autoZero"/>
        <c:auto val="0"/>
        <c:lblAlgn val="ctr"/>
        <c:lblOffset val="20"/>
        <c:noMultiLvlLbl val="0"/>
      </c:catAx>
      <c:valAx>
        <c:axId val="138627712"/>
        <c:scaling>
          <c:orientation val="minMax"/>
          <c:max val="50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ln w="5816">
            <a:noFill/>
          </a:ln>
        </c:spPr>
        <c:txPr>
          <a:bodyPr rot="0" spcFirstLastPara="1" vertOverflow="ellipsis" wrap="square" anchor="ctr" anchorCtr="1"/>
          <a:lstStyle/>
          <a:p>
            <a:pPr>
              <a:defRPr sz="1200" b="0" i="0" u="none" strike="noStrike" kern="1200" baseline="0">
                <a:solidFill>
                  <a:schemeClr val="tx1">
                    <a:lumMod val="50000"/>
                    <a:lumOff val="50000"/>
                  </a:schemeClr>
                </a:solidFill>
                <a:latin typeface="+mn-lt"/>
                <a:ea typeface="+mn-ea"/>
                <a:cs typeface="+mn-cs"/>
              </a:defRPr>
            </a:pPr>
            <a:endParaRPr lang="ru-RU"/>
          </a:p>
        </c:txPr>
        <c:crossAx val="138626176"/>
        <c:crosses val="autoZero"/>
        <c:crossBetween val="between"/>
        <c:minorUnit val="10"/>
      </c:valAx>
      <c:spPr>
        <a:noFill/>
        <a:ln w="15535">
          <a:noFill/>
        </a:ln>
      </c:spPr>
    </c:plotArea>
    <c:legend>
      <c:legendPos val="b"/>
      <c:layout>
        <c:manualLayout>
          <c:xMode val="edge"/>
          <c:yMode val="edge"/>
          <c:x val="0.29530491217221527"/>
          <c:y val="0.90807686314113523"/>
          <c:w val="0.4673826851166642"/>
          <c:h val="7.8355272774275106E-2"/>
        </c:manualLayout>
      </c:layout>
      <c:overlay val="0"/>
      <c:spPr>
        <a:noFill/>
        <a:ln w="15509">
          <a:noFill/>
        </a:ln>
      </c:spPr>
      <c:txPr>
        <a:bodyPr rot="0" spcFirstLastPara="1" vertOverflow="ellipsis" vert="horz" wrap="square" anchor="ctr" anchorCtr="1"/>
        <a:lstStyle/>
        <a:p>
          <a:pPr>
            <a:defRPr sz="916" b="1" i="0" u="none" strike="noStrike" kern="1200" baseline="0">
              <a:solidFill>
                <a:schemeClr val="tx1"/>
              </a:solidFill>
              <a:latin typeface="+mn-lt"/>
              <a:ea typeface="+mn-ea"/>
              <a:cs typeface="+mn-cs"/>
            </a:defRPr>
          </a:pPr>
          <a:endParaRPr lang="ru-RU"/>
        </a:p>
      </c:txPr>
    </c:legend>
    <c:plotVisOnly val="1"/>
    <c:dispBlanksAs val="gap"/>
    <c:showDLblsOverMax val="0"/>
  </c:chart>
  <c:spPr>
    <a:noFill/>
    <a:ln>
      <a:noFill/>
    </a:ln>
  </c:spPr>
  <c:txPr>
    <a:bodyPr/>
    <a:lstStyle/>
    <a:p>
      <a:pPr>
        <a:defRPr/>
      </a:pPr>
      <a:endParaRPr lang="ru-RU"/>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40"/>
      <c:rotY val="0"/>
      <c:rAngAx val="0"/>
      <c:perspective val="10"/>
    </c:view3D>
    <c:floor>
      <c:thickness val="0"/>
    </c:floor>
    <c:sideWall>
      <c:thickness val="0"/>
    </c:sideWall>
    <c:backWall>
      <c:thickness val="0"/>
    </c:backWall>
    <c:plotArea>
      <c:layout>
        <c:manualLayout>
          <c:layoutTarget val="inner"/>
          <c:xMode val="edge"/>
          <c:yMode val="edge"/>
          <c:x val="5.9317099251483846E-2"/>
          <c:y val="9.721952952052848E-2"/>
          <c:w val="0.53722999902789925"/>
          <c:h val="0.81134756006293418"/>
        </c:manualLayout>
      </c:layout>
      <c:pie3DChart>
        <c:varyColors val="1"/>
        <c:ser>
          <c:idx val="0"/>
          <c:order val="0"/>
          <c:tx>
            <c:strRef>
              <c:f>Лист1!$B$1</c:f>
              <c:strCache>
                <c:ptCount val="1"/>
                <c:pt idx="0">
                  <c:v>Столбец1</c:v>
                </c:pt>
              </c:strCache>
            </c:strRef>
          </c:tx>
          <c:explosion val="25"/>
          <c:dLbls>
            <c:dLbl>
              <c:idx val="0"/>
              <c:layout>
                <c:manualLayout>
                  <c:x val="-4.1604138449874747E-2"/>
                  <c:y val="-4.6828404857455368E-2"/>
                </c:manualLayout>
              </c:layout>
              <c:tx>
                <c:rich>
                  <a:bodyPr/>
                  <a:lstStyle/>
                  <a:p>
                    <a:r>
                      <a:rPr lang="en-US" dirty="0" smtClean="0"/>
                      <a:t>21,1%</a:t>
                    </a:r>
                    <a:endParaRPr lang="en-US" dirty="0"/>
                  </a:p>
                </c:rich>
              </c:tx>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0-A375-4C88-82E4-BEFDEE0FCD28}"/>
                </c:ext>
              </c:extLst>
            </c:dLbl>
            <c:dLbl>
              <c:idx val="1"/>
              <c:layout>
                <c:manualLayout>
                  <c:x val="6.1405950302732453E-3"/>
                  <c:y val="-2.1763023832578238E-2"/>
                </c:manualLayout>
              </c:layout>
              <c:tx>
                <c:rich>
                  <a:bodyPr/>
                  <a:lstStyle/>
                  <a:p>
                    <a:r>
                      <a:rPr lang="en-US" dirty="0" smtClean="0"/>
                      <a:t>5,7%</a:t>
                    </a:r>
                    <a:endParaRPr lang="en-US" dirty="0"/>
                  </a:p>
                </c:rich>
              </c:tx>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0-06F8-4F7B-BB16-1AD21E0977ED}"/>
                </c:ext>
              </c:extLst>
            </c:dLbl>
            <c:dLbl>
              <c:idx val="2"/>
              <c:layout>
                <c:manualLayout>
                  <c:x val="0.10439698653396672"/>
                  <c:y val="-0.1701685377530166"/>
                </c:manualLayout>
              </c:layout>
              <c:tx>
                <c:rich>
                  <a:bodyPr/>
                  <a:lstStyle/>
                  <a:p>
                    <a:r>
                      <a:rPr lang="en-US" dirty="0" smtClean="0"/>
                      <a:t>73,3%</a:t>
                    </a:r>
                    <a:endParaRPr lang="en-US" dirty="0"/>
                  </a:p>
                </c:rich>
              </c:tx>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06F8-4F7B-BB16-1AD21E0977ED}"/>
                </c:ext>
              </c:extLst>
            </c:dLbl>
            <c:dLbl>
              <c:idx val="3"/>
              <c:layout>
                <c:manualLayout>
                  <c:x val="-3.4083400199608947E-2"/>
                  <c:y val="5.1444416233608903E-2"/>
                </c:manualLayout>
              </c:layout>
              <c:tx>
                <c:rich>
                  <a:bodyPr/>
                  <a:lstStyle/>
                  <a:p>
                    <a:r>
                      <a:rPr lang="en-US" dirty="0" smtClean="0"/>
                      <a:t>0,1%</a:t>
                    </a:r>
                    <a:endParaRPr lang="en-US" dirty="0"/>
                  </a:p>
                </c:rich>
              </c:tx>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A375-4C88-82E4-BEFDEE0FCD28}"/>
                </c:ext>
              </c:extLst>
            </c:dLbl>
            <c:dLbl>
              <c:idx val="4"/>
              <c:layout>
                <c:manualLayout>
                  <c:x val="3.4404474780447641E-2"/>
                  <c:y val="3.4427731401524012E-2"/>
                </c:manualLayout>
              </c:layout>
              <c:tx>
                <c:rich>
                  <a:bodyPr/>
                  <a:lstStyle/>
                  <a:p>
                    <a:r>
                      <a:rPr lang="en-US" dirty="0" smtClean="0"/>
                      <a:t>-0,2%</a:t>
                    </a:r>
                    <a:endParaRPr lang="en-US" dirty="0"/>
                  </a:p>
                </c:rich>
              </c:tx>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2-A375-4C88-82E4-BEFDEE0FCD28}"/>
                </c:ext>
              </c:extLst>
            </c:dLbl>
            <c:spPr>
              <a:noFill/>
              <a:ln>
                <a:noFill/>
              </a:ln>
              <a:effectLst/>
            </c:spPr>
            <c:showLegendKey val="0"/>
            <c:showVal val="0"/>
            <c:showCatName val="0"/>
            <c:showSerName val="0"/>
            <c:showPercent val="1"/>
            <c:showBubbleSize val="0"/>
            <c:showLeaderLines val="0"/>
            <c:extLst>
              <c:ext xmlns:c15="http://schemas.microsoft.com/office/drawing/2012/chart" uri="{CE6537A1-D6FC-4f65-9D91-7224C49458BB}"/>
            </c:extLst>
          </c:dLbls>
          <c:cat>
            <c:strRef>
              <c:f>Лист1!$A$2:$A$6</c:f>
              <c:strCache>
                <c:ptCount val="5"/>
                <c:pt idx="0">
                  <c:v>Налоговые доходы 359 340,6 тыс. руб.</c:v>
                </c:pt>
                <c:pt idx="1">
                  <c:v>Неналоговые доходы и сборы  97 915,2 тыс.руб.</c:v>
                </c:pt>
                <c:pt idx="2">
                  <c:v>Безвозмездные перечисления от других бюджетов бюджетной системы РФ              1 251 051,2 тыс.руб.</c:v>
                </c:pt>
                <c:pt idx="3">
                  <c:v>Прочие поступления 2 040,5 тыс. руб.</c:v>
                </c:pt>
                <c:pt idx="4">
                  <c:v>Возврат остатков имеющих целевое назначения -4 187,0тыс. руб.</c:v>
                </c:pt>
              </c:strCache>
            </c:strRef>
          </c:cat>
          <c:val>
            <c:numRef>
              <c:f>Лист1!$B$2:$B$6</c:f>
              <c:numCache>
                <c:formatCode>0.0</c:formatCode>
                <c:ptCount val="5"/>
                <c:pt idx="0">
                  <c:v>21.1</c:v>
                </c:pt>
                <c:pt idx="1">
                  <c:v>5.7</c:v>
                </c:pt>
                <c:pt idx="2">
                  <c:v>73.3</c:v>
                </c:pt>
                <c:pt idx="3">
                  <c:v>0.1</c:v>
                </c:pt>
                <c:pt idx="4">
                  <c:v>-0.2</c:v>
                </c:pt>
              </c:numCache>
            </c:numRef>
          </c:val>
          <c:extLst>
            <c:ext xmlns:c16="http://schemas.microsoft.com/office/drawing/2014/chart" uri="{C3380CC4-5D6E-409C-BE32-E72D297353CC}">
              <c16:uniqueId val="{00000003-A375-4C88-82E4-BEFDEE0FCD28}"/>
            </c:ext>
          </c:extLst>
        </c:ser>
        <c:dLbls>
          <c:showLegendKey val="0"/>
          <c:showVal val="0"/>
          <c:showCatName val="0"/>
          <c:showSerName val="0"/>
          <c:showPercent val="0"/>
          <c:showBubbleSize val="0"/>
          <c:showLeaderLines val="0"/>
        </c:dLbls>
      </c:pie3DChart>
    </c:plotArea>
    <c:legend>
      <c:legendPos val="r"/>
      <c:layout>
        <c:manualLayout>
          <c:xMode val="edge"/>
          <c:yMode val="edge"/>
          <c:x val="0.66019745795664464"/>
          <c:y val="5.1508428074033191E-2"/>
          <c:w val="0.32591365315447368"/>
          <c:h val="0.89119629692829072"/>
        </c:manualLayout>
      </c:layout>
      <c:overlay val="0"/>
      <c:txPr>
        <a:bodyPr/>
        <a:lstStyle/>
        <a:p>
          <a:pPr>
            <a:defRPr sz="1200" baseline="0">
              <a:latin typeface="Times New Roman" pitchFamily="18" charset="0"/>
            </a:defRPr>
          </a:pPr>
          <a:endParaRPr lang="ru-RU"/>
        </a:p>
      </c:txPr>
    </c:legend>
    <c:plotVisOnly val="1"/>
    <c:dispBlanksAs val="zero"/>
    <c:showDLblsOverMax val="0"/>
  </c:chart>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txPr>
    <a:bodyPr/>
    <a:lstStyle/>
    <a:p>
      <a:pPr>
        <a:defRPr sz="1800"/>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40"/>
      <c:rotY val="0"/>
      <c:depthPercent val="130"/>
      <c:rAngAx val="0"/>
      <c:perspective val="0"/>
    </c:view3D>
    <c:floor>
      <c:thickness val="0"/>
    </c:floor>
    <c:sideWall>
      <c:thickness val="0"/>
    </c:sideWall>
    <c:backWall>
      <c:thickness val="0"/>
    </c:backWall>
    <c:plotArea>
      <c:layout/>
      <c:pie3DChart>
        <c:varyColors val="1"/>
        <c:ser>
          <c:idx val="0"/>
          <c:order val="0"/>
          <c:tx>
            <c:strRef>
              <c:f>Лист1!$B$1</c:f>
              <c:strCache>
                <c:ptCount val="1"/>
                <c:pt idx="0">
                  <c:v>тыс. руб.</c:v>
                </c:pt>
              </c:strCache>
            </c:strRef>
          </c:tx>
          <c:dLbls>
            <c:spPr>
              <a:noFill/>
              <a:ln>
                <a:noFill/>
              </a:ln>
              <a:effectLst/>
            </c:spPr>
            <c:txPr>
              <a:bodyPr/>
              <a:lstStyle/>
              <a:p>
                <a:pPr>
                  <a:defRPr baseline="0">
                    <a:latin typeface="Times New Roman" pitchFamily="18" charset="0"/>
                  </a:defRPr>
                </a:pPr>
                <a:endParaRPr lang="ru-RU"/>
              </a:p>
            </c:txPr>
            <c:dLblPos val="outEnd"/>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Лист1!$A$2:$A$5</c:f>
              <c:strCache>
                <c:ptCount val="4"/>
                <c:pt idx="0">
                  <c:v>Налог на доходы физических диц</c:v>
                </c:pt>
                <c:pt idx="1">
                  <c:v>Акцизы по подакцизным товарам (продукции), производимым на территории РФ</c:v>
                </c:pt>
                <c:pt idx="2">
                  <c:v>Налоги на совокупный доход</c:v>
                </c:pt>
                <c:pt idx="3">
                  <c:v>Государственная пошлина</c:v>
                </c:pt>
              </c:strCache>
            </c:strRef>
          </c:cat>
          <c:val>
            <c:numRef>
              <c:f>Лист1!$B$2:$B$5</c:f>
              <c:numCache>
                <c:formatCode>#,##0.0</c:formatCode>
                <c:ptCount val="4"/>
                <c:pt idx="0">
                  <c:v>228598</c:v>
                </c:pt>
                <c:pt idx="1">
                  <c:v>15483.7</c:v>
                </c:pt>
                <c:pt idx="2">
                  <c:v>20203.900000000001</c:v>
                </c:pt>
                <c:pt idx="3">
                  <c:v>2528.6999999999998</c:v>
                </c:pt>
              </c:numCache>
            </c:numRef>
          </c:val>
          <c:extLst>
            <c:ext xmlns:c16="http://schemas.microsoft.com/office/drawing/2014/chart" uri="{C3380CC4-5D6E-409C-BE32-E72D297353CC}">
              <c16:uniqueId val="{00000000-755E-46FB-82AA-445A47B42925}"/>
            </c:ext>
          </c:extLst>
        </c:ser>
        <c:dLbls>
          <c:showLegendKey val="0"/>
          <c:showVal val="0"/>
          <c:showCatName val="0"/>
          <c:showSerName val="0"/>
          <c:showPercent val="0"/>
          <c:showBubbleSize val="0"/>
          <c:showLeaderLines val="1"/>
        </c:dLbls>
      </c:pie3DChart>
    </c:plotArea>
    <c:legend>
      <c:legendPos val="r"/>
      <c:layout/>
      <c:overlay val="0"/>
      <c:txPr>
        <a:bodyPr/>
        <a:lstStyle/>
        <a:p>
          <a:pPr>
            <a:defRPr sz="1200" baseline="0"/>
          </a:pPr>
          <a:endParaRPr lang="ru-RU"/>
        </a:p>
      </c:txPr>
    </c:legend>
    <c:plotVisOnly val="1"/>
    <c:dispBlanksAs val="zero"/>
    <c:showDLblsOverMax val="0"/>
  </c:chart>
  <c:spPr>
    <a:gradFill>
      <a:gsLst>
        <a:gs pos="0">
          <a:srgbClr val="1AB39F">
            <a:lumMod val="20000"/>
            <a:lumOff val="80000"/>
          </a:srgbClr>
        </a:gs>
        <a:gs pos="50000">
          <a:srgbClr val="0F6FC6">
            <a:tint val="44500"/>
            <a:satMod val="160000"/>
          </a:srgbClr>
        </a:gs>
        <a:gs pos="100000">
          <a:srgbClr val="0F6FC6">
            <a:tint val="23500"/>
            <a:satMod val="160000"/>
          </a:srgbClr>
        </a:gs>
      </a:gsLst>
      <a:lin ang="5400000" scaled="0"/>
    </a:gradFill>
  </c:spPr>
  <c:txPr>
    <a:bodyPr/>
    <a:lstStyle/>
    <a:p>
      <a:pPr>
        <a:defRPr sz="1800"/>
      </a:pPr>
      <a:endParaRPr lang="ru-RU"/>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100"/>
            </a:pPr>
            <a:r>
              <a:rPr lang="ru-RU" sz="1100" dirty="0" smtClean="0"/>
              <a:t>(тыс</a:t>
            </a:r>
            <a:r>
              <a:rPr lang="ru-RU" sz="1100" dirty="0"/>
              <a:t>. руб</a:t>
            </a:r>
            <a:r>
              <a:rPr lang="ru-RU" sz="1100" dirty="0" smtClean="0"/>
              <a:t>.)</a:t>
            </a:r>
            <a:endParaRPr lang="ru-RU" sz="1100" dirty="0"/>
          </a:p>
        </c:rich>
      </c:tx>
      <c:layout>
        <c:manualLayout>
          <c:xMode val="edge"/>
          <c:yMode val="edge"/>
          <c:x val="0.43998067949839603"/>
          <c:y val="1.0376134889753566E-2"/>
        </c:manualLayout>
      </c:layout>
      <c:overlay val="0"/>
    </c:title>
    <c:autoTitleDeleted val="0"/>
    <c:view3D>
      <c:rotX val="40"/>
      <c:rotY val="0"/>
      <c:depthPercent val="130"/>
      <c:rAngAx val="0"/>
      <c:perspective val="0"/>
    </c:view3D>
    <c:floor>
      <c:thickness val="0"/>
    </c:floor>
    <c:sideWall>
      <c:thickness val="0"/>
    </c:sideWall>
    <c:backWall>
      <c:thickness val="0"/>
    </c:backWall>
    <c:plotArea>
      <c:layout/>
      <c:pie3DChart>
        <c:varyColors val="1"/>
        <c:ser>
          <c:idx val="0"/>
          <c:order val="0"/>
          <c:tx>
            <c:strRef>
              <c:f>Лист1!$B$1</c:f>
              <c:strCache>
                <c:ptCount val="1"/>
                <c:pt idx="0">
                  <c:v>тыс. руб.</c:v>
                </c:pt>
              </c:strCache>
            </c:strRef>
          </c:tx>
          <c:dLbls>
            <c:dLbl>
              <c:idx val="0"/>
              <c:layout>
                <c:manualLayout>
                  <c:x val="-0.14197543015456407"/>
                  <c:y val="-0.19455252918287946"/>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5FDA-4F2C-B792-212DF3132407}"/>
                </c:ext>
              </c:extLst>
            </c:dLbl>
            <c:dLbl>
              <c:idx val="1"/>
              <c:layout>
                <c:manualLayout>
                  <c:x val="0"/>
                  <c:y val="-1.0376134889753615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5FDA-4F2C-B792-212DF3132407}"/>
                </c:ext>
              </c:extLst>
            </c:dLbl>
            <c:dLbl>
              <c:idx val="2"/>
              <c:layout>
                <c:manualLayout>
                  <c:x val="-1.8518518518518517E-2"/>
                  <c:y val="1.5564202334630302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5FDA-4F2C-B792-212DF3132407}"/>
                </c:ext>
              </c:extLst>
            </c:dLbl>
            <c:dLbl>
              <c:idx val="3"/>
              <c:layout>
                <c:manualLayout>
                  <c:x val="-6.1728395061728392E-3"/>
                  <c:y val="7.7821011673151752E-3"/>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5FDA-4F2C-B792-212DF3132407}"/>
                </c:ext>
              </c:extLst>
            </c:dLbl>
            <c:dLbl>
              <c:idx val="4"/>
              <c:layout>
                <c:manualLayout>
                  <c:x val="1.3888888888888888E-2"/>
                  <c:y val="-1.556420233463035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5FDA-4F2C-B792-212DF3132407}"/>
                </c:ext>
              </c:extLst>
            </c:dLbl>
            <c:dLbl>
              <c:idx val="5"/>
              <c:layout>
                <c:manualLayout>
                  <c:x val="-1.5432098765432098E-3"/>
                  <c:y val="0"/>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D45-41CD-A1F1-7FBDC1115C55}"/>
                </c:ext>
              </c:extLst>
            </c:dLbl>
            <c:spPr>
              <a:noFill/>
              <a:ln>
                <a:noFill/>
              </a:ln>
              <a:effectLst/>
            </c:spPr>
            <c:txPr>
              <a:bodyPr/>
              <a:lstStyle/>
              <a:p>
                <a:pPr>
                  <a:defRPr baseline="0">
                    <a:latin typeface="Times New Roman" pitchFamily="18" charset="0"/>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extLst>
          </c:dLbls>
          <c:cat>
            <c:strRef>
              <c:f>Лист1!$A$2:$A$7</c:f>
              <c:strCache>
                <c:ptCount val="6"/>
                <c:pt idx="0">
                  <c:v>Налог на доходы физических диц</c:v>
                </c:pt>
                <c:pt idx="1">
                  <c:v>Акцизы по подакцизным товарам (продукции), производимым на территории РФ</c:v>
                </c:pt>
                <c:pt idx="2">
                  <c:v>Налоги на совокупный доход</c:v>
                </c:pt>
                <c:pt idx="3">
                  <c:v>Государственная пошлина</c:v>
                </c:pt>
                <c:pt idx="4">
                  <c:v>Налоги на имущество</c:v>
                </c:pt>
                <c:pt idx="5">
                  <c:v>Задолженность и перерасчеты по отмененным налогам, сборам и иным обязательным платежам</c:v>
                </c:pt>
              </c:strCache>
            </c:strRef>
          </c:cat>
          <c:val>
            <c:numRef>
              <c:f>Лист1!$B$2:$B$7</c:f>
              <c:numCache>
                <c:formatCode>#,##0.0</c:formatCode>
                <c:ptCount val="6"/>
                <c:pt idx="0">
                  <c:v>287078.3</c:v>
                </c:pt>
                <c:pt idx="1">
                  <c:v>22934.6</c:v>
                </c:pt>
                <c:pt idx="2">
                  <c:v>25278.5</c:v>
                </c:pt>
                <c:pt idx="3">
                  <c:v>2283.1</c:v>
                </c:pt>
                <c:pt idx="4">
                  <c:v>21766.1</c:v>
                </c:pt>
                <c:pt idx="5">
                  <c:v>0</c:v>
                </c:pt>
              </c:numCache>
            </c:numRef>
          </c:val>
          <c:extLst>
            <c:ext xmlns:c16="http://schemas.microsoft.com/office/drawing/2014/chart" uri="{C3380CC4-5D6E-409C-BE32-E72D297353CC}">
              <c16:uniqueId val="{00000000-755E-46FB-82AA-445A47B42925}"/>
            </c:ext>
          </c:extLst>
        </c:ser>
        <c:dLbls>
          <c:showLegendKey val="0"/>
          <c:showVal val="0"/>
          <c:showCatName val="0"/>
          <c:showSerName val="0"/>
          <c:showPercent val="0"/>
          <c:showBubbleSize val="0"/>
          <c:showLeaderLines val="0"/>
        </c:dLbls>
      </c:pie3DChart>
    </c:plotArea>
    <c:legend>
      <c:legendPos val="r"/>
      <c:layout/>
      <c:overlay val="0"/>
      <c:txPr>
        <a:bodyPr/>
        <a:lstStyle/>
        <a:p>
          <a:pPr>
            <a:defRPr sz="1200" baseline="0"/>
          </a:pPr>
          <a:endParaRPr lang="ru-RU"/>
        </a:p>
      </c:txPr>
    </c:legend>
    <c:plotVisOnly val="1"/>
    <c:dispBlanksAs val="zero"/>
    <c:showDLblsOverMax val="0"/>
  </c:chart>
  <c:spPr>
    <a:gradFill>
      <a:gsLst>
        <a:gs pos="0">
          <a:srgbClr val="1AB39F">
            <a:lumMod val="20000"/>
            <a:lumOff val="80000"/>
          </a:srgbClr>
        </a:gs>
        <a:gs pos="50000">
          <a:srgbClr val="0F6FC6">
            <a:tint val="44500"/>
            <a:satMod val="160000"/>
          </a:srgbClr>
        </a:gs>
        <a:gs pos="100000">
          <a:srgbClr val="0F6FC6">
            <a:tint val="23500"/>
            <a:satMod val="160000"/>
          </a:srgbClr>
        </a:gs>
      </a:gsLst>
      <a:lin ang="5400000" scaled="0"/>
    </a:gradFill>
  </c:spPr>
  <c:txPr>
    <a:bodyPr/>
    <a:lstStyle/>
    <a:p>
      <a:pPr>
        <a:defRPr sz="1800"/>
      </a:pPr>
      <a:endParaRPr lang="ru-RU"/>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aseline="0"/>
            </a:pPr>
            <a:r>
              <a:rPr lang="ru-RU" dirty="0" smtClean="0"/>
              <a:t>(тыс</a:t>
            </a:r>
            <a:r>
              <a:rPr lang="ru-RU" dirty="0"/>
              <a:t>. руб</a:t>
            </a:r>
            <a:r>
              <a:rPr lang="ru-RU" dirty="0" smtClean="0"/>
              <a:t>.)</a:t>
            </a:r>
            <a:endParaRPr lang="ru-RU" dirty="0"/>
          </a:p>
        </c:rich>
      </c:tx>
      <c:layout/>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Лист1!$B$1</c:f>
              <c:strCache>
                <c:ptCount val="1"/>
                <c:pt idx="0">
                  <c:v>тыс. руб.</c:v>
                </c:pt>
              </c:strCache>
            </c:strRef>
          </c:tx>
          <c:dLbls>
            <c:dLbl>
              <c:idx val="0"/>
              <c:layout>
                <c:manualLayout>
                  <c:x val="-8.4876543209876767E-2"/>
                  <c:y val="-0.11154313110004688"/>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5C5-40F4-A53C-8B19E9C4C989}"/>
                </c:ext>
              </c:extLst>
            </c:dLbl>
            <c:dLbl>
              <c:idx val="1"/>
              <c:layout>
                <c:manualLayout>
                  <c:x val="1.0802469135802356E-2"/>
                  <c:y val="-2.5940263046522534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35C5-40F4-A53C-8B19E9C4C989}"/>
                </c:ext>
              </c:extLst>
            </c:dLbl>
            <c:dLbl>
              <c:idx val="2"/>
              <c:layout>
                <c:manualLayout>
                  <c:x val="-6.4814814814814756E-2"/>
                  <c:y val="0.11413715740469915"/>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35C5-40F4-A53C-8B19E9C4C989}"/>
                </c:ext>
              </c:extLst>
            </c:dLbl>
            <c:dLbl>
              <c:idx val="3"/>
              <c:layout>
                <c:manualLayout>
                  <c:x val="-7.2530864197530867E-2"/>
                  <c:y val="2.8534289351174788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35C5-40F4-A53C-8B19E9C4C989}"/>
                </c:ext>
              </c:extLst>
            </c:dLbl>
            <c:dLbl>
              <c:idx val="4"/>
              <c:layout>
                <c:manualLayout>
                  <c:x val="2.0061728395061727E-2"/>
                  <c:y val="-9.3384946967481175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35C5-40F4-A53C-8B19E9C4C989}"/>
                </c:ext>
              </c:extLst>
            </c:dLbl>
            <c:dLbl>
              <c:idx val="5"/>
              <c:layout>
                <c:manualLayout>
                  <c:x val="-1.0802469135802469E-2"/>
                  <c:y val="-3.1128315655827042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35C5-40F4-A53C-8B19E9C4C989}"/>
                </c:ext>
              </c:extLst>
            </c:dLbl>
            <c:spPr>
              <a:noFill/>
              <a:ln>
                <a:noFill/>
              </a:ln>
              <a:effectLst/>
            </c:spPr>
            <c:txPr>
              <a:bodyPr/>
              <a:lstStyle/>
              <a:p>
                <a:pPr>
                  <a:defRPr baseline="0">
                    <a:latin typeface="Times New Roman" pitchFamily="18" charset="0"/>
                  </a:defRPr>
                </a:pPr>
                <a:endParaRPr lang="ru-RU"/>
              </a:p>
            </c:txPr>
            <c:dLblPos val="outEnd"/>
            <c:showLegendKey val="0"/>
            <c:showVal val="0"/>
            <c:showCatName val="0"/>
            <c:showSerName val="0"/>
            <c:showPercent val="0"/>
            <c:showBubbleSize val="0"/>
            <c:extLst>
              <c:ext xmlns:c15="http://schemas.microsoft.com/office/drawing/2012/chart" uri="{CE6537A1-D6FC-4f65-9D91-7224C49458BB}"/>
            </c:extLst>
          </c:dLbls>
          <c:cat>
            <c:strRef>
              <c:f>Лист1!$A$2:$A$7</c:f>
              <c:strCache>
                <c:ptCount val="6"/>
                <c:pt idx="0">
                  <c:v>Доходы от использования имущества, находящегося в государственной и муниципальной собственности</c:v>
                </c:pt>
                <c:pt idx="1">
                  <c:v>Платежи при пользовании природными ресурсами</c:v>
                </c:pt>
                <c:pt idx="2">
                  <c:v>Доходы от оказания платных услуг (работ) и компенсации затрат государства</c:v>
                </c:pt>
                <c:pt idx="3">
                  <c:v>Доходы от продажи материальных активов</c:v>
                </c:pt>
                <c:pt idx="4">
                  <c:v>Штрафы, санкции, возмещение ушерба</c:v>
                </c:pt>
                <c:pt idx="5">
                  <c:v>Прочие неналоговые доходы</c:v>
                </c:pt>
              </c:strCache>
            </c:strRef>
          </c:cat>
          <c:val>
            <c:numRef>
              <c:f>Лист1!$B$2:$B$7</c:f>
              <c:numCache>
                <c:formatCode>#,##0.0</c:formatCode>
                <c:ptCount val="6"/>
                <c:pt idx="0">
                  <c:v>31698.5</c:v>
                </c:pt>
                <c:pt idx="1">
                  <c:v>1094.7</c:v>
                </c:pt>
                <c:pt idx="2">
                  <c:v>3455.9</c:v>
                </c:pt>
                <c:pt idx="3">
                  <c:v>22709.7</c:v>
                </c:pt>
                <c:pt idx="4">
                  <c:v>38941.599999999999</c:v>
                </c:pt>
                <c:pt idx="5">
                  <c:v>14.8</c:v>
                </c:pt>
              </c:numCache>
            </c:numRef>
          </c:val>
          <c:extLst>
            <c:ext xmlns:c16="http://schemas.microsoft.com/office/drawing/2014/chart" uri="{C3380CC4-5D6E-409C-BE32-E72D297353CC}">
              <c16:uniqueId val="{00000006-35C5-40F4-A53C-8B19E9C4C989}"/>
            </c:ext>
          </c:extLst>
        </c:ser>
        <c:dLbls>
          <c:showLegendKey val="0"/>
          <c:showVal val="0"/>
          <c:showCatName val="0"/>
          <c:showSerName val="0"/>
          <c:showPercent val="0"/>
          <c:showBubbleSize val="0"/>
          <c:showLeaderLines val="1"/>
        </c:dLbls>
      </c:pie3DChart>
    </c:plotArea>
    <c:legend>
      <c:legendPos val="r"/>
      <c:layout>
        <c:manualLayout>
          <c:xMode val="edge"/>
          <c:yMode val="edge"/>
          <c:x val="0.67906629726839696"/>
          <c:y val="4.0882058815359258E-2"/>
          <c:w val="0.32093370273160299"/>
          <c:h val="0.91068706156870372"/>
        </c:manualLayout>
      </c:layout>
      <c:overlay val="0"/>
      <c:txPr>
        <a:bodyPr/>
        <a:lstStyle/>
        <a:p>
          <a:pPr>
            <a:defRPr sz="1100" baseline="0"/>
          </a:pPr>
          <a:endParaRPr lang="ru-RU"/>
        </a:p>
      </c:txPr>
    </c:legend>
    <c:plotVisOnly val="1"/>
    <c:dispBlanksAs val="zero"/>
    <c:showDLblsOverMax val="0"/>
  </c:chart>
  <c:spPr>
    <a:gradFill>
      <a:gsLst>
        <a:gs pos="0">
          <a:schemeClr val="accent6">
            <a:lumMod val="20000"/>
            <a:lumOff val="80000"/>
          </a:schemeClr>
        </a:gs>
        <a:gs pos="50000">
          <a:srgbClr val="0F6FC6">
            <a:tint val="44500"/>
            <a:satMod val="160000"/>
          </a:srgbClr>
        </a:gs>
        <a:gs pos="100000">
          <a:srgbClr val="0F6FC6">
            <a:tint val="23500"/>
            <a:satMod val="160000"/>
          </a:srgbClr>
        </a:gs>
      </a:gsLst>
      <a:lin ang="5400000" scaled="0"/>
    </a:gradFill>
  </c:spPr>
  <c:txPr>
    <a:bodyPr/>
    <a:lstStyle/>
    <a:p>
      <a:pPr>
        <a:defRPr sz="1800"/>
      </a:pPr>
      <a:endParaRPr lang="ru-RU"/>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sz="1400" baseline="0">
              <a:latin typeface="Times New Roman" pitchFamily="18" charset="0"/>
            </a:defRPr>
          </a:pPr>
          <a:endParaRPr lang="ru-RU"/>
        </a:p>
      </c:txPr>
    </c:title>
    <c:autoTitleDeleted val="0"/>
    <c:view3D>
      <c:rotX val="30"/>
      <c:rotY val="0"/>
      <c:rAngAx val="0"/>
    </c:view3D>
    <c:floor>
      <c:thickness val="0"/>
    </c:floor>
    <c:sideWall>
      <c:thickness val="0"/>
    </c:sideWall>
    <c:backWall>
      <c:thickness val="0"/>
    </c:backWall>
    <c:plotArea>
      <c:layout/>
      <c:pie3DChart>
        <c:varyColors val="1"/>
        <c:ser>
          <c:idx val="0"/>
          <c:order val="0"/>
          <c:tx>
            <c:strRef>
              <c:f>Лист1!$B$1</c:f>
              <c:strCache>
                <c:ptCount val="1"/>
                <c:pt idx="0">
                  <c:v>тыс. руб.</c:v>
                </c:pt>
              </c:strCache>
            </c:strRef>
          </c:tx>
          <c:dLbls>
            <c:dLbl>
              <c:idx val="0"/>
              <c:layout>
                <c:manualLayout>
                  <c:x val="-5.5555555555555497E-2"/>
                  <c:y val="-8.0415045395590148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2B47-44D1-BC75-22C1B4768667}"/>
                </c:ext>
              </c:extLst>
            </c:dLbl>
            <c:dLbl>
              <c:idx val="1"/>
              <c:layout>
                <c:manualLayout>
                  <c:x val="4.4753086419753084E-2"/>
                  <c:y val="3.5019455252918288E-2"/>
                </c:manualLayout>
              </c:layout>
              <c:dLblPos val="bestFit"/>
              <c:showLegendKey val="0"/>
              <c:showVal val="1"/>
              <c:showCatName val="0"/>
              <c:showSerName val="0"/>
              <c:showPercent val="0"/>
              <c:showBubbleSize val="0"/>
              <c:extLst>
                <c:ext xmlns:c15="http://schemas.microsoft.com/office/drawing/2012/chart" uri="{CE6537A1-D6FC-4f65-9D91-7224C49458BB}">
                  <c15:layout>
                    <c:manualLayout>
                      <c:w val="9.5462962962962958E-2"/>
                      <c:h val="5.4708171206225682E-2"/>
                    </c:manualLayout>
                  </c15:layout>
                </c:ext>
                <c:ext xmlns:c16="http://schemas.microsoft.com/office/drawing/2014/chart" uri="{C3380CC4-5D6E-409C-BE32-E72D297353CC}">
                  <c16:uniqueId val="{00000001-2B47-44D1-BC75-22C1B4768667}"/>
                </c:ext>
              </c:extLst>
            </c:dLbl>
            <c:dLbl>
              <c:idx val="2"/>
              <c:layout>
                <c:manualLayout>
                  <c:x val="2.9320987654320996E-2"/>
                  <c:y val="-4.9286640726329489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2B47-44D1-BC75-22C1B4768667}"/>
                </c:ext>
              </c:extLst>
            </c:dLbl>
            <c:dLbl>
              <c:idx val="3"/>
              <c:layout>
                <c:manualLayout>
                  <c:x val="2.0061728395061727E-2"/>
                  <c:y val="-3.8910505836575876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2B47-44D1-BC75-22C1B4768667}"/>
                </c:ext>
              </c:extLst>
            </c:dLbl>
            <c:spPr>
              <a:noFill/>
              <a:ln>
                <a:noFill/>
              </a:ln>
              <a:effectLst/>
            </c:spPr>
            <c:txPr>
              <a:bodyPr/>
              <a:lstStyle/>
              <a:p>
                <a:pPr>
                  <a:defRPr sz="1400" baseline="0"/>
                </a:pPr>
                <a:endParaRPr lang="ru-RU"/>
              </a:p>
            </c:txPr>
            <c:dLblPos val="outEnd"/>
            <c:showLegendKey val="0"/>
            <c:showVal val="0"/>
            <c:showCatName val="0"/>
            <c:showSerName val="0"/>
            <c:showPercent val="0"/>
            <c:showBubbleSize val="0"/>
            <c:extLst>
              <c:ext xmlns:c15="http://schemas.microsoft.com/office/drawing/2012/chart" uri="{CE6537A1-D6FC-4f65-9D91-7224C49458BB}"/>
            </c:extLst>
          </c:dLbls>
          <c:cat>
            <c:strRef>
              <c:f>Лист1!$A$2:$A$5</c:f>
              <c:strCache>
                <c:ptCount val="4"/>
                <c:pt idx="0">
                  <c:v>Дотации бюджетам субъектов Российской Федерации и муниципальных образований</c:v>
                </c:pt>
                <c:pt idx="1">
                  <c:v>Субсидии бюджетам Российской Федерации и муниципальных образований</c:v>
                </c:pt>
                <c:pt idx="2">
                  <c:v>Субвенции бюджетам субъектов Российской Федерации и муниципальных образований</c:v>
                </c:pt>
                <c:pt idx="3">
                  <c:v>Иные межбюджетные трансферты</c:v>
                </c:pt>
              </c:strCache>
            </c:strRef>
          </c:cat>
          <c:val>
            <c:numRef>
              <c:f>Лист1!$B$2:$B$5</c:f>
              <c:numCache>
                <c:formatCode>#,##0.0</c:formatCode>
                <c:ptCount val="4"/>
                <c:pt idx="0">
                  <c:v>463525</c:v>
                </c:pt>
                <c:pt idx="1">
                  <c:v>482855.3</c:v>
                </c:pt>
                <c:pt idx="2">
                  <c:v>293423.7</c:v>
                </c:pt>
                <c:pt idx="3">
                  <c:v>11247.2</c:v>
                </c:pt>
              </c:numCache>
            </c:numRef>
          </c:val>
          <c:extLst>
            <c:ext xmlns:c16="http://schemas.microsoft.com/office/drawing/2014/chart" uri="{C3380CC4-5D6E-409C-BE32-E72D297353CC}">
              <c16:uniqueId val="{00000004-2B47-44D1-BC75-22C1B4768667}"/>
            </c:ext>
          </c:extLst>
        </c:ser>
        <c:dLbls>
          <c:showLegendKey val="0"/>
          <c:showVal val="0"/>
          <c:showCatName val="0"/>
          <c:showSerName val="0"/>
          <c:showPercent val="0"/>
          <c:showBubbleSize val="0"/>
          <c:showLeaderLines val="1"/>
        </c:dLbls>
      </c:pie3DChart>
    </c:plotArea>
    <c:legend>
      <c:legendPos val="r"/>
      <c:layout/>
      <c:overlay val="0"/>
      <c:txPr>
        <a:bodyPr/>
        <a:lstStyle/>
        <a:p>
          <a:pPr>
            <a:defRPr sz="1400" baseline="0">
              <a:latin typeface="Times New Roman" pitchFamily="18" charset="0"/>
            </a:defRPr>
          </a:pPr>
          <a:endParaRPr lang="ru-RU"/>
        </a:p>
      </c:txPr>
    </c:legend>
    <c:plotVisOnly val="1"/>
    <c:dispBlanksAs val="zero"/>
    <c:showDLblsOverMax val="0"/>
  </c:chart>
  <c:spPr>
    <a:gradFill>
      <a:gsLst>
        <a:gs pos="0">
          <a:srgbClr val="0F6FC6">
            <a:tint val="66000"/>
            <a:satMod val="160000"/>
          </a:srgbClr>
        </a:gs>
        <a:gs pos="50000">
          <a:srgbClr val="0F6FC6">
            <a:tint val="44500"/>
            <a:satMod val="160000"/>
          </a:srgbClr>
        </a:gs>
        <a:gs pos="100000">
          <a:srgbClr val="0F6FC6">
            <a:tint val="23500"/>
            <a:satMod val="160000"/>
          </a:srgbClr>
        </a:gs>
      </a:gsLst>
      <a:lin ang="5400000" scaled="0"/>
    </a:gradFill>
  </c:spPr>
  <c:txPr>
    <a:bodyPr/>
    <a:lstStyle/>
    <a:p>
      <a:pPr>
        <a:defRPr sz="1800"/>
      </a:pPr>
      <a:endParaRPr lang="ru-RU"/>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view3D>
      <c:rotX val="6"/>
      <c:rotY val="20"/>
      <c:depthPercent val="100"/>
      <c:rAngAx val="1"/>
    </c:view3D>
    <c:floor>
      <c:thickness val="0"/>
    </c:floor>
    <c:sideWall>
      <c:thickness val="0"/>
    </c:sideWall>
    <c:backWall>
      <c:thickness val="0"/>
    </c:backWall>
    <c:plotArea>
      <c:layout>
        <c:manualLayout>
          <c:layoutTarget val="inner"/>
          <c:xMode val="edge"/>
          <c:yMode val="edge"/>
          <c:x val="0"/>
          <c:y val="7.3326027747758912E-2"/>
          <c:w val="1"/>
          <c:h val="0.81301052421164532"/>
        </c:manualLayout>
      </c:layout>
      <c:bar3DChart>
        <c:barDir val="col"/>
        <c:grouping val="standard"/>
        <c:varyColors val="0"/>
        <c:ser>
          <c:idx val="0"/>
          <c:order val="0"/>
          <c:tx>
            <c:strRef>
              <c:f>Лист1!$B$1</c:f>
              <c:strCache>
                <c:ptCount val="1"/>
                <c:pt idx="0">
                  <c:v>Бюджет 2020 года</c:v>
                </c:pt>
              </c:strCache>
            </c:strRef>
          </c:tx>
          <c:invertIfNegative val="0"/>
          <c:dLbls>
            <c:dLbl>
              <c:idx val="0"/>
              <c:layout>
                <c:manualLayout>
                  <c:x val="0.11796016828043171"/>
                  <c:y val="-0.2067401810300501"/>
                </c:manualLayout>
              </c:layout>
              <c:tx>
                <c:rich>
                  <a:bodyPr/>
                  <a:lstStyle/>
                  <a:p>
                    <a:pPr>
                      <a:defRPr/>
                    </a:pPr>
                    <a:r>
                      <a:rPr lang="en-US" dirty="0" smtClean="0"/>
                      <a:t>1 354 191,4</a:t>
                    </a:r>
                    <a:endParaRPr lang="en-US" dirty="0"/>
                  </a:p>
                </c:rich>
              </c:tx>
              <c:spP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A7B6-48CA-A9B9-CC855F12190F}"/>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c:f>
              <c:numCache>
                <c:formatCode>General</c:formatCode>
                <c:ptCount val="1"/>
              </c:numCache>
            </c:numRef>
          </c:cat>
          <c:val>
            <c:numRef>
              <c:f>Лист1!$B$2</c:f>
              <c:numCache>
                <c:formatCode>#,##0.00</c:formatCode>
                <c:ptCount val="1"/>
                <c:pt idx="0">
                  <c:v>1143926.8999999999</c:v>
                </c:pt>
              </c:numCache>
            </c:numRef>
          </c:val>
          <c:extLst>
            <c:ext xmlns:c16="http://schemas.microsoft.com/office/drawing/2014/chart" uri="{C3380CC4-5D6E-409C-BE32-E72D297353CC}">
              <c16:uniqueId val="{00000001-A7B6-48CA-A9B9-CC855F12190F}"/>
            </c:ext>
          </c:extLst>
        </c:ser>
        <c:ser>
          <c:idx val="1"/>
          <c:order val="1"/>
          <c:tx>
            <c:strRef>
              <c:f>Лист1!$C$1</c:f>
              <c:strCache>
                <c:ptCount val="1"/>
                <c:pt idx="0">
                  <c:v>Бюджет 2021 года</c:v>
                </c:pt>
              </c:strCache>
            </c:strRef>
          </c:tx>
          <c:invertIfNegative val="0"/>
          <c:dLbls>
            <c:dLbl>
              <c:idx val="0"/>
              <c:layout>
                <c:manualLayout>
                  <c:x val="8.7567655139561135E-2"/>
                  <c:y val="-0.23279431963598066"/>
                </c:manualLayout>
              </c:layout>
              <c:tx>
                <c:rich>
                  <a:bodyPr/>
                  <a:lstStyle/>
                  <a:p>
                    <a:pPr>
                      <a:defRPr/>
                    </a:pPr>
                    <a:r>
                      <a:rPr lang="en-US" dirty="0"/>
                      <a:t>1 </a:t>
                    </a:r>
                    <a:r>
                      <a:rPr lang="en-US" dirty="0" smtClean="0"/>
                      <a:t>690 509,5</a:t>
                    </a:r>
                    <a:endParaRPr lang="en-US" dirty="0"/>
                  </a:p>
                </c:rich>
              </c:tx>
              <c:spP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A7B6-48CA-A9B9-CC855F12190F}"/>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c:f>
              <c:numCache>
                <c:formatCode>General</c:formatCode>
                <c:ptCount val="1"/>
              </c:numCache>
            </c:numRef>
          </c:cat>
          <c:val>
            <c:numRef>
              <c:f>Лист1!$C$2</c:f>
              <c:numCache>
                <c:formatCode>#,##0.00</c:formatCode>
                <c:ptCount val="1"/>
                <c:pt idx="0">
                  <c:v>1217050</c:v>
                </c:pt>
              </c:numCache>
            </c:numRef>
          </c:val>
          <c:extLst>
            <c:ext xmlns:c16="http://schemas.microsoft.com/office/drawing/2014/chart" uri="{C3380CC4-5D6E-409C-BE32-E72D297353CC}">
              <c16:uniqueId val="{00000003-A7B6-48CA-A9B9-CC855F12190F}"/>
            </c:ext>
          </c:extLst>
        </c:ser>
        <c:ser>
          <c:idx val="2"/>
          <c:order val="2"/>
          <c:tx>
            <c:strRef>
              <c:f>Лист1!$D$1</c:f>
              <c:strCache>
                <c:ptCount val="1"/>
                <c:pt idx="0">
                  <c:v>Бюджет 2022 года</c:v>
                </c:pt>
              </c:strCache>
            </c:strRef>
          </c:tx>
          <c:invertIfNegative val="0"/>
          <c:dLbls>
            <c:dLbl>
              <c:idx val="0"/>
              <c:layout>
                <c:manualLayout>
                  <c:x val="-0.31602657330635181"/>
                  <c:y val="0.16830108280401337"/>
                </c:manualLayout>
              </c:layout>
              <c:tx>
                <c:rich>
                  <a:bodyPr/>
                  <a:lstStyle/>
                  <a:p>
                    <a:pPr>
                      <a:defRPr/>
                    </a:pPr>
                    <a:r>
                      <a:rPr lang="en-US" dirty="0"/>
                      <a:t>1 </a:t>
                    </a:r>
                    <a:r>
                      <a:rPr lang="en-US" dirty="0" smtClean="0"/>
                      <a:t>143 926,9</a:t>
                    </a:r>
                    <a:endParaRPr lang="en-US" dirty="0"/>
                  </a:p>
                </c:rich>
              </c:tx>
              <c:spP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A7B6-48CA-A9B9-CC855F12190F}"/>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c:f>
              <c:numCache>
                <c:formatCode>General</c:formatCode>
                <c:ptCount val="1"/>
              </c:numCache>
            </c:numRef>
          </c:cat>
          <c:val>
            <c:numRef>
              <c:f>Лист1!$D$2</c:f>
              <c:numCache>
                <c:formatCode>#,##0.00</c:formatCode>
                <c:ptCount val="1"/>
                <c:pt idx="0">
                  <c:v>1354191.4</c:v>
                </c:pt>
              </c:numCache>
            </c:numRef>
          </c:val>
          <c:extLst>
            <c:ext xmlns:c16="http://schemas.microsoft.com/office/drawing/2014/chart" uri="{C3380CC4-5D6E-409C-BE32-E72D297353CC}">
              <c16:uniqueId val="{00000005-A7B6-48CA-A9B9-CC855F12190F}"/>
            </c:ext>
          </c:extLst>
        </c:ser>
        <c:ser>
          <c:idx val="3"/>
          <c:order val="3"/>
          <c:tx>
            <c:strRef>
              <c:f>Лист1!$E$1</c:f>
              <c:strCache>
                <c:ptCount val="1"/>
                <c:pt idx="0">
                  <c:v>Бюджет 2023 года    </c:v>
                </c:pt>
              </c:strCache>
            </c:strRef>
          </c:tx>
          <c:invertIfNegative val="0"/>
          <c:dLbls>
            <c:dLbl>
              <c:idx val="0"/>
              <c:layout>
                <c:manualLayout>
                  <c:x val="-0.32567113873672754"/>
                  <c:y val="0.2408709818594047"/>
                </c:manualLayout>
              </c:layout>
              <c:tx>
                <c:rich>
                  <a:bodyPr/>
                  <a:lstStyle/>
                  <a:p>
                    <a:pPr>
                      <a:defRPr/>
                    </a:pPr>
                    <a:r>
                      <a:rPr lang="en-US" dirty="0" smtClean="0"/>
                      <a:t>1 217 050,0</a:t>
                    </a:r>
                    <a:endParaRPr lang="en-US" dirty="0"/>
                  </a:p>
                </c:rich>
              </c:tx>
              <c:spP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A7B6-48CA-A9B9-CC855F12190F}"/>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c:f>
              <c:numCache>
                <c:formatCode>General</c:formatCode>
                <c:ptCount val="1"/>
              </c:numCache>
            </c:numRef>
          </c:cat>
          <c:val>
            <c:numRef>
              <c:f>Лист1!$E$2</c:f>
              <c:numCache>
                <c:formatCode>#,##0.00</c:formatCode>
                <c:ptCount val="1"/>
                <c:pt idx="0">
                  <c:v>1690509.5</c:v>
                </c:pt>
              </c:numCache>
            </c:numRef>
          </c:val>
          <c:extLst>
            <c:ext xmlns:c16="http://schemas.microsoft.com/office/drawing/2014/chart" uri="{C3380CC4-5D6E-409C-BE32-E72D297353CC}">
              <c16:uniqueId val="{00000007-A7B6-48CA-A9B9-CC855F12190F}"/>
            </c:ext>
          </c:extLst>
        </c:ser>
        <c:dLbls>
          <c:showLegendKey val="0"/>
          <c:showVal val="1"/>
          <c:showCatName val="0"/>
          <c:showSerName val="0"/>
          <c:showPercent val="0"/>
          <c:showBubbleSize val="0"/>
        </c:dLbls>
        <c:gapWidth val="150"/>
        <c:gapDepth val="100"/>
        <c:shape val="box"/>
        <c:axId val="135729536"/>
        <c:axId val="135731072"/>
        <c:axId val="129408064"/>
      </c:bar3DChart>
      <c:catAx>
        <c:axId val="135729536"/>
        <c:scaling>
          <c:orientation val="minMax"/>
        </c:scaling>
        <c:delete val="0"/>
        <c:axPos val="b"/>
        <c:numFmt formatCode="General" sourceLinked="1"/>
        <c:majorTickMark val="none"/>
        <c:minorTickMark val="none"/>
        <c:tickLblPos val="nextTo"/>
        <c:crossAx val="135731072"/>
        <c:crossesAt val="0"/>
        <c:auto val="1"/>
        <c:lblAlgn val="ctr"/>
        <c:lblOffset val="100"/>
        <c:noMultiLvlLbl val="0"/>
      </c:catAx>
      <c:valAx>
        <c:axId val="135731072"/>
        <c:scaling>
          <c:orientation val="minMax"/>
        </c:scaling>
        <c:delete val="1"/>
        <c:axPos val="l"/>
        <c:numFmt formatCode="#,##0.00" sourceLinked="1"/>
        <c:majorTickMark val="out"/>
        <c:minorTickMark val="none"/>
        <c:tickLblPos val="none"/>
        <c:crossAx val="135729536"/>
        <c:crosses val="autoZero"/>
        <c:crossBetween val="between"/>
      </c:valAx>
      <c:serAx>
        <c:axId val="129408064"/>
        <c:scaling>
          <c:orientation val="minMax"/>
        </c:scaling>
        <c:delete val="1"/>
        <c:axPos val="b"/>
        <c:majorTickMark val="out"/>
        <c:minorTickMark val="none"/>
        <c:tickLblPos val="none"/>
        <c:crossAx val="135731072"/>
        <c:crossesAt val="0"/>
      </c:serAx>
      <c:spPr>
        <a:noFill/>
        <a:ln w="23656">
          <a:noFill/>
        </a:ln>
      </c:spPr>
    </c:plotArea>
    <c:legend>
      <c:legendPos val="t"/>
      <c:layout>
        <c:manualLayout>
          <c:xMode val="edge"/>
          <c:yMode val="edge"/>
          <c:x val="0.43316282838551906"/>
          <c:y val="0.87416368408494349"/>
          <c:w val="0.56683717161448099"/>
          <c:h val="0.12583641136665136"/>
        </c:manualLayout>
      </c:layout>
      <c:overlay val="0"/>
    </c:legend>
    <c:plotVisOnly val="1"/>
    <c:dispBlanksAs val="gap"/>
    <c:showDLblsOverMax val="0"/>
  </c:chart>
  <c:txPr>
    <a:bodyPr/>
    <a:lstStyle/>
    <a:p>
      <a:pPr>
        <a:defRPr sz="1675"/>
      </a:pPr>
      <a:endParaRPr lang="ru-RU"/>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pPr>
            <a:r>
              <a:rPr lang="ru-RU" sz="1000"/>
              <a:t>(тыс. руб.)</a:t>
            </a:r>
          </a:p>
        </c:rich>
      </c:tx>
      <c:layout>
        <c:manualLayout>
          <c:xMode val="edge"/>
          <c:yMode val="edge"/>
          <c:x val="0.88156253037814658"/>
          <c:y val="1.7359857311996959E-2"/>
        </c:manualLayout>
      </c:layout>
      <c:overlay val="0"/>
    </c:title>
    <c:autoTitleDeleted val="0"/>
    <c:plotArea>
      <c:layout>
        <c:manualLayout>
          <c:layoutTarget val="inner"/>
          <c:xMode val="edge"/>
          <c:yMode val="edge"/>
          <c:x val="6.2642655779138717E-2"/>
          <c:y val="0.15248774444361379"/>
          <c:w val="0.43187360260523144"/>
          <c:h val="0.7591816812807759"/>
        </c:manualLayout>
      </c:layout>
      <c:pieChart>
        <c:varyColors val="1"/>
        <c:ser>
          <c:idx val="0"/>
          <c:order val="0"/>
          <c:tx>
            <c:strRef>
              <c:f>Лист1!$B$1</c:f>
              <c:strCache>
                <c:ptCount val="1"/>
                <c:pt idx="0">
                  <c:v>тыс. руб.</c:v>
                </c:pt>
              </c:strCache>
            </c:strRef>
          </c:tx>
          <c:explosion val="25"/>
          <c:dLbls>
            <c:dLbl>
              <c:idx val="0"/>
              <c:layout>
                <c:manualLayout>
                  <c:x val="-2.3148148148148147E-2"/>
                  <c:y val="8.8652262605334268E-3"/>
                </c:manualLayout>
              </c:layout>
              <c:dLblPos val="bestFi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0-F767-49F4-9E74-49CED85AD095}"/>
                </c:ext>
              </c:extLst>
            </c:dLbl>
            <c:dLbl>
              <c:idx val="1"/>
              <c:layout>
                <c:manualLayout>
                  <c:x val="1.5432098765432098E-2"/>
                  <c:y val="3.5266097766765279E-2"/>
                </c:manualLayout>
              </c:layout>
              <c:dLblPos val="bestFi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F767-49F4-9E74-49CED85AD095}"/>
                </c:ext>
              </c:extLst>
            </c:dLbl>
            <c:dLbl>
              <c:idx val="2"/>
              <c:layout>
                <c:manualLayout>
                  <c:x val="-1.3888888888888833E-2"/>
                  <c:y val="-1.6091251828988289E-2"/>
                </c:manualLayout>
              </c:layout>
              <c:tx>
                <c:rich>
                  <a:bodyPr/>
                  <a:lstStyle/>
                  <a:p>
                    <a:r>
                      <a:rPr lang="en-US" dirty="0" smtClean="0"/>
                      <a:t>0%</a:t>
                    </a:r>
                    <a:endParaRPr lang="en-US" dirty="0"/>
                  </a:p>
                </c:rich>
              </c:tx>
              <c:dLblPos val="bestFi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2-F767-49F4-9E74-49CED85AD095}"/>
                </c:ext>
              </c:extLst>
            </c:dLbl>
            <c:dLbl>
              <c:idx val="4"/>
              <c:layout>
                <c:manualLayout>
                  <c:x val="-1.5432098765432098E-3"/>
                  <c:y val="-9.2358300135639837E-3"/>
                </c:manualLayout>
              </c:layout>
              <c:tx>
                <c:rich>
                  <a:bodyPr/>
                  <a:lstStyle/>
                  <a:p>
                    <a:r>
                      <a:rPr lang="en-US" dirty="0" smtClean="0"/>
                      <a:t>19%</a:t>
                    </a:r>
                    <a:endParaRPr lang="en-US" dirty="0"/>
                  </a:p>
                </c:rich>
              </c:tx>
              <c:dLblPos val="bestFi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F767-49F4-9E74-49CED85AD095}"/>
                </c:ext>
              </c:extLst>
            </c:dLbl>
            <c:dLbl>
              <c:idx val="5"/>
              <c:layout>
                <c:manualLayout>
                  <c:x val="-5.658370848008886E-17"/>
                  <c:y val="1.0851107005158449E-2"/>
                </c:manualLayout>
              </c:layout>
              <c:dLblPos val="bestFi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4-F767-49F4-9E74-49CED85AD095}"/>
                </c:ext>
              </c:extLst>
            </c:dLbl>
            <c:dLbl>
              <c:idx val="6"/>
              <c:layout/>
              <c:tx>
                <c:rich>
                  <a:bodyPr/>
                  <a:lstStyle/>
                  <a:p>
                    <a:r>
                      <a:rPr lang="en-US" dirty="0" smtClean="0"/>
                      <a:t>48%</a:t>
                    </a:r>
                    <a:endParaRPr lang="en-US" dirty="0"/>
                  </a:p>
                </c:rich>
              </c:tx>
              <c:dLblPos val="outEnd"/>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3B93-4D0F-B6D5-3EF601ABC49E}"/>
                </c:ext>
              </c:extLst>
            </c:dLbl>
            <c:dLbl>
              <c:idx val="7"/>
              <c:layout/>
              <c:tx>
                <c:rich>
                  <a:bodyPr/>
                  <a:lstStyle/>
                  <a:p>
                    <a:r>
                      <a:rPr lang="en-US" dirty="0" smtClean="0"/>
                      <a:t>7%</a:t>
                    </a:r>
                    <a:endParaRPr lang="en-US" dirty="0"/>
                  </a:p>
                </c:rich>
              </c:tx>
              <c:dLblPos val="outEnd"/>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2-3B93-4D0F-B6D5-3EF601ABC49E}"/>
                </c:ext>
              </c:extLst>
            </c:dLbl>
            <c:dLbl>
              <c:idx val="8"/>
              <c:layout>
                <c:manualLayout>
                  <c:x val="9.259259259259231E-3"/>
                  <c:y val="2.7127767512896243E-3"/>
                </c:manualLayout>
              </c:layout>
              <c:dLblPos val="bestFi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0-77F0-43EC-9B9E-309B1D801C01}"/>
                </c:ext>
              </c:extLst>
            </c:dLbl>
            <c:dLbl>
              <c:idx val="9"/>
              <c:layout>
                <c:manualLayout>
                  <c:x val="1.0802469135802562E-2"/>
                  <c:y val="0"/>
                </c:manualLayout>
              </c:layout>
              <c:tx>
                <c:rich>
                  <a:bodyPr/>
                  <a:lstStyle/>
                  <a:p>
                    <a:r>
                      <a:rPr lang="en-US" smtClean="0"/>
                      <a:t>5%</a:t>
                    </a:r>
                    <a:endParaRPr lang="en-US" dirty="0"/>
                  </a:p>
                </c:rich>
              </c:tx>
              <c:dLblPos val="bestFi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F767-49F4-9E74-49CED85AD095}"/>
                </c:ext>
              </c:extLst>
            </c:dLbl>
            <c:dLbl>
              <c:idx val="10"/>
              <c:layout>
                <c:manualLayout>
                  <c:x val="1.3888888888888999E-2"/>
                  <c:y val="8.1383302538689268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6-F767-49F4-9E74-49CED85AD095}"/>
                </c:ext>
              </c:extLst>
            </c:dLbl>
            <c:spPr>
              <a:noFill/>
              <a:ln>
                <a:noFill/>
              </a:ln>
              <a:effectLst/>
            </c:spPr>
            <c:dLblPos val="outEnd"/>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Лист1!$A$2:$A$11</c:f>
              <c:strCache>
                <c:ptCount val="10"/>
                <c:pt idx="0">
                  <c:v>0100 - Общегосударственные вопросы    185 985,3</c:v>
                </c:pt>
                <c:pt idx="1">
                  <c:v>0200 Национальная оборона     924,3</c:v>
                </c:pt>
                <c:pt idx="2">
                  <c:v>0300 Национальная безопасность и правоохранительная деятельность   9 613,8</c:v>
                </c:pt>
                <c:pt idx="3">
                  <c:v>0400 Национальная экономика    135 564,6</c:v>
                </c:pt>
                <c:pt idx="4">
                  <c:v>0500 Жилищно-коммунальное хозяйство    315 475,0</c:v>
                </c:pt>
                <c:pt idx="5">
                  <c:v>0600 Охрана окружающей среды     47,3</c:v>
                </c:pt>
                <c:pt idx="6">
                  <c:v>0700 Образование    807 359,1</c:v>
                </c:pt>
                <c:pt idx="7">
                  <c:v>0800 Культура, кинематография    127 091,9</c:v>
                </c:pt>
                <c:pt idx="8">
                  <c:v>1000 Социальная политика    29 594,9</c:v>
                </c:pt>
                <c:pt idx="9">
                  <c:v>1100 Физическая культура и спорт     78 853,3</c:v>
                </c:pt>
              </c:strCache>
            </c:strRef>
          </c:cat>
          <c:val>
            <c:numRef>
              <c:f>Лист1!$B$2:$B$11</c:f>
              <c:numCache>
                <c:formatCode>#,##0.0</c:formatCode>
                <c:ptCount val="10"/>
                <c:pt idx="0">
                  <c:v>185985.3</c:v>
                </c:pt>
                <c:pt idx="1">
                  <c:v>924.3</c:v>
                </c:pt>
                <c:pt idx="2">
                  <c:v>9613.7999999999993</c:v>
                </c:pt>
                <c:pt idx="3">
                  <c:v>135564.6</c:v>
                </c:pt>
                <c:pt idx="4">
                  <c:v>315475</c:v>
                </c:pt>
                <c:pt idx="5">
                  <c:v>47.3</c:v>
                </c:pt>
                <c:pt idx="6">
                  <c:v>807359.1</c:v>
                </c:pt>
                <c:pt idx="7">
                  <c:v>127091.9</c:v>
                </c:pt>
                <c:pt idx="8">
                  <c:v>29594.9</c:v>
                </c:pt>
                <c:pt idx="9">
                  <c:v>78853.3</c:v>
                </c:pt>
              </c:numCache>
            </c:numRef>
          </c:val>
          <c:extLst>
            <c:ext xmlns:c16="http://schemas.microsoft.com/office/drawing/2014/chart" uri="{C3380CC4-5D6E-409C-BE32-E72D297353CC}">
              <c16:uniqueId val="{00000007-F767-49F4-9E74-49CED85AD095}"/>
            </c:ext>
          </c:extLst>
        </c:ser>
        <c:ser>
          <c:idx val="1"/>
          <c:order val="1"/>
          <c:tx>
            <c:strRef>
              <c:f>Лист1!$C$1</c:f>
              <c:strCache>
                <c:ptCount val="1"/>
                <c:pt idx="0">
                  <c:v>Столбец1</c:v>
                </c:pt>
              </c:strCache>
            </c:strRef>
          </c:tx>
          <c:cat>
            <c:strRef>
              <c:f>Лист1!$A$2:$A$11</c:f>
              <c:strCache>
                <c:ptCount val="10"/>
                <c:pt idx="0">
                  <c:v>0100 - Общегосударственные вопросы    185 985,3</c:v>
                </c:pt>
                <c:pt idx="1">
                  <c:v>0200 Национальная оборона     924,3</c:v>
                </c:pt>
                <c:pt idx="2">
                  <c:v>0300 Национальная безопасность и правоохранительная деятельность   9 613,8</c:v>
                </c:pt>
                <c:pt idx="3">
                  <c:v>0400 Национальная экономика    135 564,6</c:v>
                </c:pt>
                <c:pt idx="4">
                  <c:v>0500 Жилищно-коммунальное хозяйство    315 475,0</c:v>
                </c:pt>
                <c:pt idx="5">
                  <c:v>0600 Охрана окружающей среды     47,3</c:v>
                </c:pt>
                <c:pt idx="6">
                  <c:v>0700 Образование    807 359,1</c:v>
                </c:pt>
                <c:pt idx="7">
                  <c:v>0800 Культура, кинематография    127 091,9</c:v>
                </c:pt>
                <c:pt idx="8">
                  <c:v>1000 Социальная политика    29 594,9</c:v>
                </c:pt>
                <c:pt idx="9">
                  <c:v>1100 Физическая культура и спорт     78 853,3</c:v>
                </c:pt>
              </c:strCache>
            </c:strRef>
          </c:cat>
          <c:val>
            <c:numRef>
              <c:f>Лист1!$C$2:$C$11</c:f>
              <c:numCache>
                <c:formatCode>0</c:formatCode>
                <c:ptCount val="10"/>
                <c:pt idx="0">
                  <c:v>11.001730543365774</c:v>
                </c:pt>
                <c:pt idx="1">
                  <c:v>6.8254753353181832E-2</c:v>
                </c:pt>
                <c:pt idx="2">
                  <c:v>11.069985296718956</c:v>
                </c:pt>
                <c:pt idx="3">
                  <c:v>8.0191563549332336</c:v>
                </c:pt>
                <c:pt idx="4">
                  <c:v>23.296189888667143</c:v>
                </c:pt>
                <c:pt idx="5">
                  <c:v>2.7979730371228322E-3</c:v>
                </c:pt>
                <c:pt idx="6">
                  <c:v>59.619275384557902</c:v>
                </c:pt>
                <c:pt idx="7">
                  <c:v>7.5179642587042554</c:v>
                </c:pt>
                <c:pt idx="8">
                  <c:v>1.7506497301553172</c:v>
                </c:pt>
                <c:pt idx="9">
                  <c:v>5.8229065699280032</c:v>
                </c:pt>
              </c:numCache>
            </c:numRef>
          </c:val>
          <c:extLst>
            <c:ext xmlns:c16="http://schemas.microsoft.com/office/drawing/2014/chart" uri="{C3380CC4-5D6E-409C-BE32-E72D297353CC}">
              <c16:uniqueId val="{00000000-3B93-4D0F-B6D5-3EF601ABC49E}"/>
            </c:ext>
          </c:extLst>
        </c:ser>
        <c:dLbls>
          <c:showLegendKey val="0"/>
          <c:showVal val="0"/>
          <c:showCatName val="0"/>
          <c:showSerName val="0"/>
          <c:showPercent val="0"/>
          <c:showBubbleSize val="0"/>
          <c:showLeaderLines val="0"/>
        </c:dLbls>
        <c:firstSliceAng val="0"/>
      </c:pieChart>
    </c:plotArea>
    <c:legend>
      <c:legendPos val="r"/>
      <c:layout>
        <c:manualLayout>
          <c:xMode val="edge"/>
          <c:yMode val="edge"/>
          <c:x val="0.55956632157090935"/>
          <c:y val="8.1247549514892728E-2"/>
          <c:w val="0.41501470302323323"/>
          <c:h val="0.75280195661693239"/>
        </c:manualLayout>
      </c:layout>
      <c:overlay val="0"/>
      <c:txPr>
        <a:bodyPr/>
        <a:lstStyle/>
        <a:p>
          <a:pPr>
            <a:defRPr sz="1000"/>
          </a:pPr>
          <a:endParaRPr lang="ru-RU"/>
        </a:p>
      </c:txPr>
    </c:legend>
    <c:plotVisOnly val="1"/>
    <c:dispBlanksAs val="zero"/>
    <c:showDLblsOverMax val="0"/>
  </c:chart>
  <c:spPr>
    <a:gradFill>
      <a:gsLst>
        <a:gs pos="0">
          <a:schemeClr val="accent2">
            <a:lumMod val="20000"/>
            <a:lumOff val="80000"/>
          </a:schemeClr>
        </a:gs>
        <a:gs pos="50000">
          <a:srgbClr val="7FD13B">
            <a:tint val="44500"/>
            <a:satMod val="160000"/>
          </a:srgbClr>
        </a:gs>
        <a:gs pos="100000">
          <a:srgbClr val="7FD13B">
            <a:tint val="23500"/>
            <a:satMod val="160000"/>
          </a:srgbClr>
        </a:gs>
      </a:gsLst>
      <a:lin ang="5400000" scaled="0"/>
    </a:gradFill>
  </c:spPr>
  <c:txPr>
    <a:bodyPr/>
    <a:lstStyle/>
    <a:p>
      <a:pPr>
        <a:defRPr sz="1800">
          <a:solidFill>
            <a:schemeClr val="tx1"/>
          </a:solidFill>
        </a:defRPr>
      </a:pPr>
      <a:endParaRPr lang="ru-RU"/>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9525">
          <a:noFill/>
        </a:ln>
      </c:spPr>
    </c:floor>
    <c:sideWall>
      <c:thickness val="0"/>
      <c:spPr>
        <a:noFill/>
        <a:ln w="25400">
          <a:noFill/>
        </a:ln>
      </c:spPr>
    </c:sideWall>
    <c:backWall>
      <c:thickness val="0"/>
      <c:spPr>
        <a:noFill/>
        <a:ln w="25400">
          <a:noFill/>
        </a:ln>
      </c:spPr>
    </c:backWall>
    <c:plotArea>
      <c:layout>
        <c:manualLayout>
          <c:layoutTarget val="inner"/>
          <c:xMode val="edge"/>
          <c:yMode val="edge"/>
          <c:x val="0.10658146245858729"/>
          <c:y val="0.16187829779375165"/>
          <c:w val="0.86929969008659203"/>
          <c:h val="0.64376510119303165"/>
        </c:manualLayout>
      </c:layout>
      <c:bar3DChart>
        <c:barDir val="col"/>
        <c:grouping val="stacked"/>
        <c:varyColors val="0"/>
        <c:ser>
          <c:idx val="1"/>
          <c:order val="0"/>
          <c:tx>
            <c:strRef>
              <c:f>Лист2!$B$3</c:f>
              <c:strCache>
                <c:ptCount val="1"/>
                <c:pt idx="0">
                  <c:v>Кредиты кредитных организаций</c:v>
                </c:pt>
              </c:strCache>
            </c:strRef>
          </c:tx>
          <c:spPr>
            <a:solidFill>
              <a:schemeClr val="bg2">
                <a:lumMod val="75000"/>
              </a:schemeClr>
            </a:solidFill>
            <a:ln w="9474" cap="flat" cmpd="sng" algn="ctr">
              <a:solidFill>
                <a:schemeClr val="accent2">
                  <a:shade val="95000"/>
                </a:schemeClr>
              </a:solidFill>
              <a:round/>
            </a:ln>
            <a:effectLst>
              <a:outerShdw blurRad="40000" dist="20000" dir="5400000" rotWithShape="0">
                <a:srgbClr val="000000">
                  <a:alpha val="38000"/>
                </a:srgbClr>
              </a:outerShdw>
            </a:effectLst>
            <a:scene3d>
              <a:camera prst="orthographicFront"/>
              <a:lightRig rig="threePt" dir="t"/>
            </a:scene3d>
            <a:sp3d prstMaterial="plastic">
              <a:contourClr>
                <a:srgbClr val="000000"/>
              </a:contourClr>
            </a:sp3d>
          </c:spPr>
          <c:invertIfNegative val="0"/>
          <c:dLbls>
            <c:dLbl>
              <c:idx val="0"/>
              <c:layout>
                <c:manualLayout>
                  <c:x val="1.1957240155990218E-2"/>
                  <c:y val="2.108406632283590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9FF4-4043-9E85-A26C12483248}"/>
                </c:ext>
              </c:extLst>
            </c:dLbl>
            <c:dLbl>
              <c:idx val="1"/>
              <c:layout>
                <c:manualLayout>
                  <c:x val="8.967930116992694E-3"/>
                  <c:y val="-2.108406632283590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9FF4-4043-9E85-A26C12483248}"/>
                </c:ext>
              </c:extLst>
            </c:dLbl>
            <c:dLbl>
              <c:idx val="2"/>
              <c:layout>
                <c:manualLayout>
                  <c:x val="1.048812307096271E-2"/>
                  <c:y val="-7.805197995072449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9FF4-4043-9E85-A26C12483248}"/>
                </c:ext>
              </c:extLst>
            </c:dLbl>
            <c:dLbl>
              <c:idx val="3"/>
              <c:layout>
                <c:manualLayout>
                  <c:x val="1.4984920953702201E-2"/>
                  <c:y val="-6.395212941707777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9FF4-4043-9E85-A26C12483248}"/>
                </c:ext>
              </c:extLst>
            </c:dLbl>
            <c:dLbl>
              <c:idx val="4"/>
              <c:layout>
                <c:manualLayout>
                  <c:x val="8.967930116992694E-3"/>
                  <c:y val="2.108406632283590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FF4-4043-9E85-A26C12483248}"/>
                </c:ext>
              </c:extLst>
            </c:dLbl>
            <c:spPr>
              <a:noFill/>
              <a:ln>
                <a:noFill/>
              </a:ln>
              <a:effectLst>
                <a:glow rad="228600">
                  <a:srgbClr val="10CF9B">
                    <a:satMod val="175000"/>
                    <a:alpha val="40000"/>
                  </a:srgbClr>
                </a:glow>
              </a:effectLst>
              <a:scene3d>
                <a:camera prst="orthographicFront"/>
                <a:lightRig rig="threePt" dir="t"/>
              </a:scene3d>
              <a:sp3d prstMaterial="plastic"/>
            </c:spPr>
            <c:txPr>
              <a:bodyPr rot="0" spcFirstLastPara="1" vertOverflow="ellipsis" vert="horz" wrap="square" lIns="38100" tIns="19050" rIns="38100" bIns="19050" anchor="ctr" anchorCtr="1">
                <a:spAutoFit/>
              </a:bodyPr>
              <a:lstStyle/>
              <a:p>
                <a:pPr>
                  <a:defRPr sz="994" b="1" i="0" u="none" strike="noStrike" kern="1200" baseline="0">
                    <a:solidFill>
                      <a:schemeClr val="tx1"/>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Лист2!$A$4:$A$7</c:f>
              <c:strCache>
                <c:ptCount val="4"/>
                <c:pt idx="0">
                  <c:v>на 01.01.2014 (отчет)</c:v>
                </c:pt>
                <c:pt idx="1">
                  <c:v>на 01.01.2018 (отчет)</c:v>
                </c:pt>
                <c:pt idx="2">
                  <c:v>на 01.01.2019 ,на 01.01.2020,  на 01.01.2021 , на 01.01.2022 , на 01.01.2023 (отчет)</c:v>
                </c:pt>
                <c:pt idx="3">
                  <c:v>на 01.01.2024 (отчет)</c:v>
                </c:pt>
              </c:strCache>
            </c:strRef>
          </c:cat>
          <c:val>
            <c:numRef>
              <c:f>Лист2!$B$4:$B$7</c:f>
              <c:numCache>
                <c:formatCode>#,##0.0</c:formatCode>
                <c:ptCount val="4"/>
                <c:pt idx="0">
                  <c:v>55000</c:v>
                </c:pt>
                <c:pt idx="1">
                  <c:v>25000</c:v>
                </c:pt>
                <c:pt idx="2">
                  <c:v>0</c:v>
                </c:pt>
                <c:pt idx="3">
                  <c:v>0</c:v>
                </c:pt>
              </c:numCache>
            </c:numRef>
          </c:val>
          <c:extLst>
            <c:ext xmlns:c16="http://schemas.microsoft.com/office/drawing/2014/chart" uri="{C3380CC4-5D6E-409C-BE32-E72D297353CC}">
              <c16:uniqueId val="{00000005-9FF4-4043-9E85-A26C12483248}"/>
            </c:ext>
          </c:extLst>
        </c:ser>
        <c:dLbls>
          <c:showLegendKey val="0"/>
          <c:showVal val="0"/>
          <c:showCatName val="0"/>
          <c:showSerName val="0"/>
          <c:showPercent val="0"/>
          <c:showBubbleSize val="0"/>
        </c:dLbls>
        <c:gapWidth val="70"/>
        <c:shape val="cylinder"/>
        <c:axId val="138468352"/>
        <c:axId val="138474240"/>
        <c:axId val="0"/>
      </c:bar3DChart>
      <c:catAx>
        <c:axId val="138468352"/>
        <c:scaling>
          <c:orientation val="minMax"/>
        </c:scaling>
        <c:delete val="0"/>
        <c:axPos val="b"/>
        <c:minorGridlines/>
        <c:numFmt formatCode="General" sourceLinked="1"/>
        <c:majorTickMark val="none"/>
        <c:minorTickMark val="none"/>
        <c:tickLblPos val="low"/>
        <c:spPr>
          <a:ln w="9474">
            <a:noFill/>
          </a:ln>
        </c:spPr>
        <c:txPr>
          <a:bodyPr rot="0" spcFirstLastPara="1" vertOverflow="ellipsis" wrap="square" anchor="ctr" anchorCtr="1"/>
          <a:lstStyle/>
          <a:p>
            <a:pPr>
              <a:defRPr sz="1194" b="1" i="0" u="none" strike="noStrike" kern="1200" baseline="0">
                <a:solidFill>
                  <a:schemeClr val="tx1"/>
                </a:solidFill>
                <a:latin typeface="+mn-lt"/>
                <a:ea typeface="+mn-ea"/>
                <a:cs typeface="+mn-cs"/>
              </a:defRPr>
            </a:pPr>
            <a:endParaRPr lang="ru-RU"/>
          </a:p>
        </c:txPr>
        <c:crossAx val="138474240"/>
        <c:crosses val="autoZero"/>
        <c:auto val="0"/>
        <c:lblAlgn val="ctr"/>
        <c:lblOffset val="30"/>
        <c:tickMarkSkip val="3"/>
        <c:noMultiLvlLbl val="0"/>
      </c:catAx>
      <c:valAx>
        <c:axId val="138474240"/>
        <c:scaling>
          <c:orientation val="minMax"/>
          <c:max val="50000"/>
        </c:scaling>
        <c:delete val="0"/>
        <c:axPos val="l"/>
        <c:majorGridlines>
          <c:spPr>
            <a:ln w="9474" cap="flat" cmpd="sng" algn="ctr">
              <a:solidFill>
                <a:schemeClr val="tx1">
                  <a:lumMod val="15000"/>
                  <a:lumOff val="85000"/>
                </a:schemeClr>
              </a:solidFill>
              <a:round/>
            </a:ln>
            <a:effectLst/>
          </c:spPr>
        </c:majorGridlines>
        <c:numFmt formatCode="General" sourceLinked="0"/>
        <c:majorTickMark val="none"/>
        <c:minorTickMark val="none"/>
        <c:tickLblPos val="nextTo"/>
        <c:spPr>
          <a:ln w="9474">
            <a:noFill/>
          </a:ln>
        </c:spPr>
        <c:txPr>
          <a:bodyPr rot="0" spcFirstLastPara="1" vertOverflow="ellipsis" wrap="square" anchor="ctr" anchorCtr="1"/>
          <a:lstStyle/>
          <a:p>
            <a:pPr>
              <a:defRPr sz="1191" b="0" i="0" u="none" strike="noStrike" kern="1200" baseline="0">
                <a:solidFill>
                  <a:schemeClr val="tx1"/>
                </a:solidFill>
                <a:latin typeface="+mn-lt"/>
                <a:ea typeface="+mn-ea"/>
                <a:cs typeface="+mn-cs"/>
              </a:defRPr>
            </a:pPr>
            <a:endParaRPr lang="ru-RU"/>
          </a:p>
        </c:txPr>
        <c:crossAx val="138468352"/>
        <c:crosses val="autoZero"/>
        <c:crossBetween val="between"/>
        <c:minorUnit val="100"/>
      </c:valAx>
      <c:spPr>
        <a:noFill/>
        <a:ln w="25329">
          <a:noFill/>
        </a:ln>
      </c:spPr>
    </c:plotArea>
    <c:legend>
      <c:legendPos val="b"/>
      <c:layout>
        <c:manualLayout>
          <c:xMode val="edge"/>
          <c:yMode val="edge"/>
          <c:x val="2.5843863454193976E-2"/>
          <c:y val="0.92190173808919051"/>
          <c:w val="0.42766190398695092"/>
          <c:h val="5.5262738709385473E-2"/>
        </c:manualLayout>
      </c:layout>
      <c:overlay val="0"/>
      <c:spPr>
        <a:noFill/>
        <a:ln w="25266">
          <a:noFill/>
        </a:ln>
      </c:spPr>
      <c:txPr>
        <a:bodyPr rot="0" spcFirstLastPara="1" vertOverflow="ellipsis" vert="horz" wrap="square" anchor="ctr" anchorCtr="1"/>
        <a:lstStyle/>
        <a:p>
          <a:pPr>
            <a:defRPr sz="1493" b="1" i="0" u="none" strike="noStrike" kern="1200" baseline="0">
              <a:solidFill>
                <a:schemeClr val="tx1"/>
              </a:solidFill>
              <a:latin typeface="+mn-lt"/>
              <a:ea typeface="+mn-ea"/>
              <a:cs typeface="+mn-cs"/>
            </a:defRPr>
          </a:pPr>
          <a:endParaRPr lang="ru-RU"/>
        </a:p>
      </c:txPr>
    </c:legend>
    <c:plotVisOnly val="1"/>
    <c:dispBlanksAs val="gap"/>
    <c:showDLblsOverMax val="0"/>
  </c:chart>
  <c:spPr>
    <a:noFill/>
    <a:ln>
      <a:noFill/>
    </a:ln>
  </c:spPr>
  <c:txPr>
    <a:bodyPr/>
    <a:lstStyle/>
    <a:p>
      <a:pPr>
        <a:defRPr/>
      </a:pPr>
      <a:endParaRPr lang="ru-RU"/>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 Id="rId4" Type="http://schemas.openxmlformats.org/officeDocument/2006/relationships/image" Target="../media/image8.png"/></Relationships>
</file>

<file path=ppt/diagrams/_rels/drawing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 Id="rId4"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BAAD1B-5BAC-4AC0-8BA9-6D0621EB872A}" type="doc">
      <dgm:prSet loTypeId="urn:microsoft.com/office/officeart/2005/8/layout/cycle5" loCatId="cycle" qsTypeId="urn:microsoft.com/office/officeart/2005/8/quickstyle/3d3" qsCatId="3D" csTypeId="urn:microsoft.com/office/officeart/2005/8/colors/colorful1#1" csCatId="colorful" phldr="1"/>
      <dgm:spPr/>
      <dgm:t>
        <a:bodyPr/>
        <a:lstStyle/>
        <a:p>
          <a:endParaRPr lang="ru-RU"/>
        </a:p>
      </dgm:t>
    </dgm:pt>
    <dgm:pt modelId="{443ECAFA-A6D7-41FF-AC7E-E0473AEE9907}">
      <dgm:prSet phldrT="[Текст]" custT="1"/>
      <dgm:spPr>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РАЗРАБОТКА ПРОГНОЗА СОЦИАЛЬНО-ЭКОНОМИЧЕСКОГО РАЗВИТИЯ ГОРОДСКОГО ОКРУГА   НА ОЧЕРЕДНОЙ ФИНАНСОВЫЙ ГОД И ПЛАНОВЫЙ ПЕРИОД</a:t>
          </a:r>
          <a:endParaRPr lang="ru-RU" sz="1000" b="1" i="0" dirty="0">
            <a:latin typeface="Times New Roman" panose="02020603050405020304" pitchFamily="18" charset="0"/>
            <a:cs typeface="Times New Roman" panose="02020603050405020304" pitchFamily="18" charset="0"/>
          </a:endParaRPr>
        </a:p>
      </dgm:t>
    </dgm:pt>
    <dgm:pt modelId="{80443694-B682-45A2-95DE-FF3E15237DEA}" type="parTrans" cxnId="{3FC22665-63D9-484D-AF19-34C633E78123}">
      <dgm:prSet/>
      <dgm:spPr/>
      <dgm:t>
        <a:bodyPr/>
        <a:lstStyle/>
        <a:p>
          <a:endParaRPr lang="ru-RU">
            <a:solidFill>
              <a:schemeClr val="bg1"/>
            </a:solidFill>
          </a:endParaRPr>
        </a:p>
      </dgm:t>
    </dgm:pt>
    <dgm:pt modelId="{1F9A309A-9FC0-485D-BD9D-D3AA06914A86}" type="sibTrans" cxnId="{3FC22665-63D9-484D-AF19-34C633E78123}">
      <dgm:prSet/>
      <dgm:spPr>
        <a:ln w="22225"/>
        <a:scene3d>
          <a:camera prst="orthographicFront">
            <a:rot lat="20999999" lon="0" rev="0"/>
          </a:camera>
          <a:lightRig rig="contrasting" dir="t">
            <a:rot lat="0" lon="0" rev="1200000"/>
          </a:lightRig>
        </a:scene3d>
        <a:sp3d z="-110000"/>
      </dgm:spPr>
      <dgm:t>
        <a:bodyPr/>
        <a:lstStyle/>
        <a:p>
          <a:endParaRPr lang="ru-RU" sz="1400">
            <a:solidFill>
              <a:schemeClr val="bg1"/>
            </a:solidFill>
          </a:endParaRPr>
        </a:p>
      </dgm:t>
    </dgm:pt>
    <dgm:pt modelId="{724D7F1B-A1E0-49D7-BF3E-FEFCD1C743CE}">
      <dgm:prSet phldrT="[Текст]" custT="1"/>
      <dgm:spPr>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РАЗРАБОТКА ДОКУМЕНТОВ И МАТЕРИАЛОВ, НЕОБХОДИМЫХ ДЛЯ ФОРМИРОВАНИЯ БЮДЖЕТА ГОРОДСКОГО ОКРУГА</a:t>
          </a:r>
          <a:endParaRPr lang="ru-RU" sz="1000" b="1" i="0" dirty="0">
            <a:latin typeface="Times New Roman" panose="02020603050405020304" pitchFamily="18" charset="0"/>
            <a:cs typeface="Times New Roman" panose="02020603050405020304" pitchFamily="18" charset="0"/>
          </a:endParaRPr>
        </a:p>
      </dgm:t>
    </dgm:pt>
    <dgm:pt modelId="{8421A8F1-BAEA-4CEE-B30C-84C25247883B}" type="parTrans" cxnId="{C6A0782F-1121-413E-BFF4-9C91A43198B6}">
      <dgm:prSet/>
      <dgm:spPr/>
      <dgm:t>
        <a:bodyPr/>
        <a:lstStyle/>
        <a:p>
          <a:endParaRPr lang="ru-RU">
            <a:solidFill>
              <a:schemeClr val="bg1"/>
            </a:solidFill>
          </a:endParaRPr>
        </a:p>
      </dgm:t>
    </dgm:pt>
    <dgm:pt modelId="{8BA3E322-4EFF-422F-8958-15FC13EBBE0A}" type="sibTrans" cxnId="{C6A0782F-1121-413E-BFF4-9C91A43198B6}">
      <dgm:prSet/>
      <dgm:spPr>
        <a:ln w="22225"/>
      </dgm:spPr>
      <dgm:t>
        <a:bodyPr/>
        <a:lstStyle/>
        <a:p>
          <a:endParaRPr lang="ru-RU" sz="1400">
            <a:solidFill>
              <a:schemeClr val="bg1"/>
            </a:solidFill>
          </a:endParaRPr>
        </a:p>
      </dgm:t>
    </dgm:pt>
    <dgm:pt modelId="{3E04EBF9-6BCF-4C97-97CC-16053D8ADECA}">
      <dgm:prSet phldrT="[Текст]" custT="1"/>
      <dgm:spPr>
        <a:gradFill rotWithShape="0">
          <a:gsLst>
            <a:gs pos="0">
              <a:schemeClr val="accent4">
                <a:lumMod val="75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СОСТАВЛЕНИЕ ПРОЕКТА БЮДЖЕТА ГОРОДСКОГО ОКРУГА</a:t>
          </a:r>
          <a:endParaRPr lang="ru-RU" sz="1000" b="1" i="0" dirty="0">
            <a:latin typeface="Times New Roman" panose="02020603050405020304" pitchFamily="18" charset="0"/>
            <a:cs typeface="Times New Roman" panose="02020603050405020304" pitchFamily="18" charset="0"/>
          </a:endParaRPr>
        </a:p>
      </dgm:t>
    </dgm:pt>
    <dgm:pt modelId="{300F097E-CD7D-4D51-A520-F17C4F00BCF8}" type="parTrans" cxnId="{EB02B10B-C7DF-4C93-973D-78E12C579033}">
      <dgm:prSet/>
      <dgm:spPr/>
      <dgm:t>
        <a:bodyPr/>
        <a:lstStyle/>
        <a:p>
          <a:endParaRPr lang="ru-RU">
            <a:solidFill>
              <a:schemeClr val="bg1"/>
            </a:solidFill>
          </a:endParaRPr>
        </a:p>
      </dgm:t>
    </dgm:pt>
    <dgm:pt modelId="{7D26771F-14FC-487C-BE39-6B56926D70D0}" type="sibTrans" cxnId="{EB02B10B-C7DF-4C93-973D-78E12C579033}">
      <dgm:prSet/>
      <dgm:spPr>
        <a:ln w="22225"/>
      </dgm:spPr>
      <dgm:t>
        <a:bodyPr/>
        <a:lstStyle/>
        <a:p>
          <a:endParaRPr lang="ru-RU">
            <a:solidFill>
              <a:schemeClr val="bg1"/>
            </a:solidFill>
          </a:endParaRPr>
        </a:p>
      </dgm:t>
    </dgm:pt>
    <dgm:pt modelId="{AC3117F4-22F7-4278-9E67-6CE483EEA235}">
      <dgm:prSet phldrT="[Текст]" custT="1"/>
      <dgm:spPr>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РАССМОТРЕНИЕ        И УТВЕРЖДЕНИЕ БЮДЖЕТА ГОРОДСКОГО ОКРУГА</a:t>
          </a:r>
          <a:endParaRPr lang="ru-RU" sz="1000" b="1" i="0" dirty="0">
            <a:latin typeface="Times New Roman" panose="02020603050405020304" pitchFamily="18" charset="0"/>
            <a:cs typeface="Times New Roman" panose="02020603050405020304" pitchFamily="18" charset="0"/>
          </a:endParaRPr>
        </a:p>
      </dgm:t>
    </dgm:pt>
    <dgm:pt modelId="{FFECE32E-61FB-48FC-B2EB-498B71F1D7E8}" type="parTrans" cxnId="{56B4D61A-9A37-4512-94F3-E427B0977017}">
      <dgm:prSet/>
      <dgm:spPr/>
      <dgm:t>
        <a:bodyPr/>
        <a:lstStyle/>
        <a:p>
          <a:endParaRPr lang="ru-RU">
            <a:solidFill>
              <a:schemeClr val="bg1"/>
            </a:solidFill>
          </a:endParaRPr>
        </a:p>
      </dgm:t>
    </dgm:pt>
    <dgm:pt modelId="{83D8F672-682C-4EEF-83C3-46A0F47A1E51}" type="sibTrans" cxnId="{56B4D61A-9A37-4512-94F3-E427B0977017}">
      <dgm:prSet/>
      <dgm:spPr>
        <a:ln w="22225"/>
      </dgm:spPr>
      <dgm:t>
        <a:bodyPr/>
        <a:lstStyle/>
        <a:p>
          <a:endParaRPr lang="ru-RU" sz="1400">
            <a:solidFill>
              <a:schemeClr val="bg1"/>
            </a:solidFill>
          </a:endParaRPr>
        </a:p>
      </dgm:t>
    </dgm:pt>
    <dgm:pt modelId="{582979A8-C384-483D-9063-70433550210F}">
      <dgm:prSet phldrT="[Текст]" custT="1"/>
      <dgm:spPr>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ИСПОЛНЕНИЕ БЮДЖЕТА ГОРОДСКОГО ОКРУГА</a:t>
          </a:r>
          <a:endParaRPr lang="ru-RU" sz="1000" b="1" i="0" dirty="0">
            <a:latin typeface="Times New Roman" panose="02020603050405020304" pitchFamily="18" charset="0"/>
            <a:cs typeface="Times New Roman" panose="02020603050405020304" pitchFamily="18" charset="0"/>
          </a:endParaRPr>
        </a:p>
      </dgm:t>
    </dgm:pt>
    <dgm:pt modelId="{27AB9AEC-E8AF-41DD-9374-87F1F2B00302}" type="parTrans" cxnId="{A5A1EF05-7827-4CEA-ABDE-26873AECCC68}">
      <dgm:prSet/>
      <dgm:spPr/>
      <dgm:t>
        <a:bodyPr/>
        <a:lstStyle/>
        <a:p>
          <a:endParaRPr lang="ru-RU">
            <a:solidFill>
              <a:schemeClr val="bg1"/>
            </a:solidFill>
          </a:endParaRPr>
        </a:p>
      </dgm:t>
    </dgm:pt>
    <dgm:pt modelId="{CBBE3567-C6F7-4BAB-9067-FDC8A32F0041}" type="sibTrans" cxnId="{A5A1EF05-7827-4CEA-ABDE-26873AECCC68}">
      <dgm:prSet/>
      <dgm:spPr>
        <a:ln w="22225"/>
      </dgm:spPr>
      <dgm:t>
        <a:bodyPr/>
        <a:lstStyle/>
        <a:p>
          <a:endParaRPr lang="ru-RU" sz="1400">
            <a:solidFill>
              <a:schemeClr val="bg1"/>
            </a:solidFill>
          </a:endParaRPr>
        </a:p>
      </dgm:t>
    </dgm:pt>
    <dgm:pt modelId="{99AA82BB-5D7A-4078-8B23-18C254D0DC4B}">
      <dgm:prSet phldrT="[Текст]" custT="1"/>
      <dgm:spPr>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ОСУЩЕСТВЛЕНИЕ БЮДЖЕТНОГО УЧЕТА</a:t>
          </a:r>
          <a:endParaRPr lang="ru-RU" sz="1000" b="1" i="0" dirty="0">
            <a:latin typeface="Times New Roman" panose="02020603050405020304" pitchFamily="18" charset="0"/>
            <a:cs typeface="Times New Roman" panose="02020603050405020304" pitchFamily="18" charset="0"/>
          </a:endParaRPr>
        </a:p>
      </dgm:t>
    </dgm:pt>
    <dgm:pt modelId="{66269EDA-3B26-44F0-9EAF-0EAB9C77E571}" type="parTrans" cxnId="{576E8FAF-673E-4EEE-A299-EFE205D95367}">
      <dgm:prSet/>
      <dgm:spPr/>
      <dgm:t>
        <a:bodyPr/>
        <a:lstStyle/>
        <a:p>
          <a:endParaRPr lang="ru-RU">
            <a:solidFill>
              <a:schemeClr val="bg1"/>
            </a:solidFill>
          </a:endParaRPr>
        </a:p>
      </dgm:t>
    </dgm:pt>
    <dgm:pt modelId="{CE6B3773-E288-4ED6-8D2D-7A94A1E9116E}" type="sibTrans" cxnId="{576E8FAF-673E-4EEE-A299-EFE205D95367}">
      <dgm:prSet/>
      <dgm:spPr>
        <a:ln w="22225"/>
      </dgm:spPr>
      <dgm:t>
        <a:bodyPr/>
        <a:lstStyle/>
        <a:p>
          <a:endParaRPr lang="ru-RU">
            <a:solidFill>
              <a:schemeClr val="bg1"/>
            </a:solidFill>
          </a:endParaRPr>
        </a:p>
      </dgm:t>
    </dgm:pt>
    <dgm:pt modelId="{FD2A65F7-0EFD-427A-9350-4EE82EF8A3A3}">
      <dgm:prSet custT="1"/>
      <dgm:spPr>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УТВЕРЖДЕНИЕ ОТЧЕТА ОБ ИСПОЛНЕНИИ БЮДЖЕТА ГОРОДСКОГО ОКРУГА</a:t>
          </a:r>
          <a:endParaRPr lang="ru-RU" sz="1000" b="1" i="0" dirty="0">
            <a:latin typeface="Times New Roman" panose="02020603050405020304" pitchFamily="18" charset="0"/>
            <a:cs typeface="Times New Roman" panose="02020603050405020304" pitchFamily="18" charset="0"/>
          </a:endParaRPr>
        </a:p>
      </dgm:t>
    </dgm:pt>
    <dgm:pt modelId="{697F9671-3336-441A-86F1-2B39F8A830C4}" type="parTrans" cxnId="{9B40075E-B9C8-4BE1-9B72-6DF318F1311A}">
      <dgm:prSet/>
      <dgm:spPr/>
      <dgm:t>
        <a:bodyPr/>
        <a:lstStyle/>
        <a:p>
          <a:endParaRPr lang="ru-RU">
            <a:solidFill>
              <a:schemeClr val="bg1"/>
            </a:solidFill>
          </a:endParaRPr>
        </a:p>
      </dgm:t>
    </dgm:pt>
    <dgm:pt modelId="{1B6EB8D1-E4C2-40F7-BAF0-BED45F5C904D}" type="sibTrans" cxnId="{9B40075E-B9C8-4BE1-9B72-6DF318F1311A}">
      <dgm:prSet/>
      <dgm:spPr>
        <a:ln w="22225"/>
      </dgm:spPr>
      <dgm:t>
        <a:bodyPr/>
        <a:lstStyle/>
        <a:p>
          <a:endParaRPr lang="ru-RU">
            <a:solidFill>
              <a:schemeClr val="bg1"/>
            </a:solidFill>
          </a:endParaRPr>
        </a:p>
      </dgm:t>
    </dgm:pt>
    <dgm:pt modelId="{2F3150F9-E42C-4C20-8C2E-D3A5F4293F34}">
      <dgm:prSet custT="1"/>
      <dgm:spPr>
        <a:gradFill rotWithShape="0">
          <a:gsLst>
            <a:gs pos="0">
              <a:schemeClr val="accent4">
                <a:lumMod val="75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ОРГАНИЗАЦИЯ              И ОСУЩЕСТВЛЕНИЕ МУНИЦИПАЛЬНОГО ФИНАНСОВОГО КОНТРОЛЯ</a:t>
          </a:r>
          <a:endParaRPr lang="ru-RU" sz="1000" i="0" dirty="0">
            <a:latin typeface="Times New Roman" panose="02020603050405020304" pitchFamily="18" charset="0"/>
            <a:cs typeface="Times New Roman" panose="02020603050405020304" pitchFamily="18" charset="0"/>
          </a:endParaRPr>
        </a:p>
      </dgm:t>
    </dgm:pt>
    <dgm:pt modelId="{181EA984-4962-4DC5-8CDA-71251781BB72}" type="sibTrans" cxnId="{77D5992B-068F-41BE-893C-465B035676FF}">
      <dgm:prSet/>
      <dgm:spPr>
        <a:ln w="0">
          <a:solidFill>
            <a:schemeClr val="bg1"/>
          </a:solidFill>
        </a:ln>
      </dgm:spPr>
      <dgm:t>
        <a:bodyPr/>
        <a:lstStyle/>
        <a:p>
          <a:endParaRPr lang="ru-RU">
            <a:solidFill>
              <a:schemeClr val="bg1"/>
            </a:solidFill>
          </a:endParaRPr>
        </a:p>
      </dgm:t>
    </dgm:pt>
    <dgm:pt modelId="{02174457-6DCF-4007-82A9-E75531C9624E}" type="parTrans" cxnId="{77D5992B-068F-41BE-893C-465B035676FF}">
      <dgm:prSet/>
      <dgm:spPr/>
      <dgm:t>
        <a:bodyPr/>
        <a:lstStyle/>
        <a:p>
          <a:endParaRPr lang="ru-RU">
            <a:solidFill>
              <a:schemeClr val="bg1"/>
            </a:solidFill>
          </a:endParaRPr>
        </a:p>
      </dgm:t>
    </dgm:pt>
    <dgm:pt modelId="{5C1B40A2-C95B-481E-9090-4B7BCF3B56CE}" type="pres">
      <dgm:prSet presAssocID="{8FBAAD1B-5BAC-4AC0-8BA9-6D0621EB872A}" presName="cycle" presStyleCnt="0">
        <dgm:presLayoutVars>
          <dgm:dir/>
          <dgm:resizeHandles val="exact"/>
        </dgm:presLayoutVars>
      </dgm:prSet>
      <dgm:spPr/>
      <dgm:t>
        <a:bodyPr/>
        <a:lstStyle/>
        <a:p>
          <a:endParaRPr lang="ru-RU"/>
        </a:p>
      </dgm:t>
    </dgm:pt>
    <dgm:pt modelId="{18E1BD14-653F-47B3-BB46-667C8FB2497F}" type="pres">
      <dgm:prSet presAssocID="{443ECAFA-A6D7-41FF-AC7E-E0473AEE9907}" presName="node" presStyleLbl="node1" presStyleIdx="0" presStyleCnt="8" custScaleX="145866" custScaleY="225692" custRadScaleRad="81266" custRadScaleInc="-5175">
        <dgm:presLayoutVars>
          <dgm:bulletEnabled val="1"/>
        </dgm:presLayoutVars>
      </dgm:prSet>
      <dgm:spPr/>
      <dgm:t>
        <a:bodyPr/>
        <a:lstStyle/>
        <a:p>
          <a:endParaRPr lang="ru-RU"/>
        </a:p>
      </dgm:t>
    </dgm:pt>
    <dgm:pt modelId="{63F2586D-5C2A-47F2-8FBF-D647F1535402}" type="pres">
      <dgm:prSet presAssocID="{443ECAFA-A6D7-41FF-AC7E-E0473AEE9907}" presName="spNode" presStyleCnt="0"/>
      <dgm:spPr/>
      <dgm:t>
        <a:bodyPr/>
        <a:lstStyle/>
        <a:p>
          <a:endParaRPr lang="ru-RU"/>
        </a:p>
      </dgm:t>
    </dgm:pt>
    <dgm:pt modelId="{43434E4B-C4FB-4DAC-9533-71DBE9279538}" type="pres">
      <dgm:prSet presAssocID="{1F9A309A-9FC0-485D-BD9D-D3AA06914A86}" presName="sibTrans" presStyleLbl="sibTrans1D1" presStyleIdx="0" presStyleCnt="8"/>
      <dgm:spPr/>
      <dgm:t>
        <a:bodyPr/>
        <a:lstStyle/>
        <a:p>
          <a:endParaRPr lang="ru-RU"/>
        </a:p>
      </dgm:t>
    </dgm:pt>
    <dgm:pt modelId="{A54D8CAD-B47B-492A-A92F-69E42EBB0CBD}" type="pres">
      <dgm:prSet presAssocID="{724D7F1B-A1E0-49D7-BF3E-FEFCD1C743CE}" presName="node" presStyleLbl="node1" presStyleIdx="1" presStyleCnt="8" custScaleX="162003" custScaleY="196901" custRadScaleRad="95995" custRadScaleInc="35817">
        <dgm:presLayoutVars>
          <dgm:bulletEnabled val="1"/>
        </dgm:presLayoutVars>
      </dgm:prSet>
      <dgm:spPr/>
      <dgm:t>
        <a:bodyPr/>
        <a:lstStyle/>
        <a:p>
          <a:endParaRPr lang="ru-RU"/>
        </a:p>
      </dgm:t>
    </dgm:pt>
    <dgm:pt modelId="{C1BE9F86-1024-42B7-8000-210EB09C538A}" type="pres">
      <dgm:prSet presAssocID="{724D7F1B-A1E0-49D7-BF3E-FEFCD1C743CE}" presName="spNode" presStyleCnt="0"/>
      <dgm:spPr/>
      <dgm:t>
        <a:bodyPr/>
        <a:lstStyle/>
        <a:p>
          <a:endParaRPr lang="ru-RU"/>
        </a:p>
      </dgm:t>
    </dgm:pt>
    <dgm:pt modelId="{F93ECD45-54D8-465B-A0C2-914295F3C5BD}" type="pres">
      <dgm:prSet presAssocID="{8BA3E322-4EFF-422F-8958-15FC13EBBE0A}" presName="sibTrans" presStyleLbl="sibTrans1D1" presStyleIdx="1" presStyleCnt="8"/>
      <dgm:spPr/>
      <dgm:t>
        <a:bodyPr/>
        <a:lstStyle/>
        <a:p>
          <a:endParaRPr lang="ru-RU"/>
        </a:p>
      </dgm:t>
    </dgm:pt>
    <dgm:pt modelId="{D76CEF15-AD37-4FF7-A9D9-F30101483B47}" type="pres">
      <dgm:prSet presAssocID="{3E04EBF9-6BCF-4C97-97CC-16053D8ADECA}" presName="node" presStyleLbl="node1" presStyleIdx="2" presStyleCnt="8" custScaleX="148208" custScaleY="196901" custRadScaleRad="99715" custRadScaleInc="3060">
        <dgm:presLayoutVars>
          <dgm:bulletEnabled val="1"/>
        </dgm:presLayoutVars>
      </dgm:prSet>
      <dgm:spPr/>
      <dgm:t>
        <a:bodyPr/>
        <a:lstStyle/>
        <a:p>
          <a:endParaRPr lang="ru-RU"/>
        </a:p>
      </dgm:t>
    </dgm:pt>
    <dgm:pt modelId="{89825730-0866-4745-85D0-1D1DCFBF2A18}" type="pres">
      <dgm:prSet presAssocID="{3E04EBF9-6BCF-4C97-97CC-16053D8ADECA}" presName="spNode" presStyleCnt="0"/>
      <dgm:spPr/>
      <dgm:t>
        <a:bodyPr/>
        <a:lstStyle/>
        <a:p>
          <a:endParaRPr lang="ru-RU"/>
        </a:p>
      </dgm:t>
    </dgm:pt>
    <dgm:pt modelId="{DA554C6D-A2BD-4B94-802C-6C55DB9F2BF8}" type="pres">
      <dgm:prSet presAssocID="{7D26771F-14FC-487C-BE39-6B56926D70D0}" presName="sibTrans" presStyleLbl="sibTrans1D1" presStyleIdx="2" presStyleCnt="8"/>
      <dgm:spPr/>
      <dgm:t>
        <a:bodyPr/>
        <a:lstStyle/>
        <a:p>
          <a:endParaRPr lang="ru-RU"/>
        </a:p>
      </dgm:t>
    </dgm:pt>
    <dgm:pt modelId="{644BD4D3-8D2A-489F-BC0B-191B4AEF9533}" type="pres">
      <dgm:prSet presAssocID="{AC3117F4-22F7-4278-9E67-6CE483EEA235}" presName="node" presStyleLbl="node1" presStyleIdx="3" presStyleCnt="8" custScaleX="171105" custScaleY="198870" custRadScaleRad="100881" custRadScaleInc="-20107">
        <dgm:presLayoutVars>
          <dgm:bulletEnabled val="1"/>
        </dgm:presLayoutVars>
      </dgm:prSet>
      <dgm:spPr/>
      <dgm:t>
        <a:bodyPr/>
        <a:lstStyle/>
        <a:p>
          <a:endParaRPr lang="ru-RU"/>
        </a:p>
      </dgm:t>
    </dgm:pt>
    <dgm:pt modelId="{DAC3B005-4E2A-4348-9B77-486F2914FE10}" type="pres">
      <dgm:prSet presAssocID="{AC3117F4-22F7-4278-9E67-6CE483EEA235}" presName="spNode" presStyleCnt="0"/>
      <dgm:spPr/>
      <dgm:t>
        <a:bodyPr/>
        <a:lstStyle/>
        <a:p>
          <a:endParaRPr lang="ru-RU"/>
        </a:p>
      </dgm:t>
    </dgm:pt>
    <dgm:pt modelId="{2C814299-90FC-466A-8C27-58BBE7C3AD9B}" type="pres">
      <dgm:prSet presAssocID="{83D8F672-682C-4EEF-83C3-46A0F47A1E51}" presName="sibTrans" presStyleLbl="sibTrans1D1" presStyleIdx="3" presStyleCnt="8"/>
      <dgm:spPr/>
      <dgm:t>
        <a:bodyPr/>
        <a:lstStyle/>
        <a:p>
          <a:endParaRPr lang="ru-RU"/>
        </a:p>
      </dgm:t>
    </dgm:pt>
    <dgm:pt modelId="{03867FA4-A613-4921-92BD-CBD0DE5AF6C1}" type="pres">
      <dgm:prSet presAssocID="{582979A8-C384-483D-9063-70433550210F}" presName="node" presStyleLbl="node1" presStyleIdx="4" presStyleCnt="8" custScaleX="148208" custScaleY="235691" custRadScaleRad="96729" custRadScaleInc="5722">
        <dgm:presLayoutVars>
          <dgm:bulletEnabled val="1"/>
        </dgm:presLayoutVars>
      </dgm:prSet>
      <dgm:spPr/>
      <dgm:t>
        <a:bodyPr/>
        <a:lstStyle/>
        <a:p>
          <a:endParaRPr lang="ru-RU"/>
        </a:p>
      </dgm:t>
    </dgm:pt>
    <dgm:pt modelId="{A543EB03-7087-4967-BA16-52B020590675}" type="pres">
      <dgm:prSet presAssocID="{582979A8-C384-483D-9063-70433550210F}" presName="spNode" presStyleCnt="0"/>
      <dgm:spPr/>
      <dgm:t>
        <a:bodyPr/>
        <a:lstStyle/>
        <a:p>
          <a:endParaRPr lang="ru-RU"/>
        </a:p>
      </dgm:t>
    </dgm:pt>
    <dgm:pt modelId="{191E1915-7B43-453A-9B3B-8BE365BAB7F0}" type="pres">
      <dgm:prSet presAssocID="{CBBE3567-C6F7-4BAB-9067-FDC8A32F0041}" presName="sibTrans" presStyleLbl="sibTrans1D1" presStyleIdx="4" presStyleCnt="8"/>
      <dgm:spPr/>
      <dgm:t>
        <a:bodyPr/>
        <a:lstStyle/>
        <a:p>
          <a:endParaRPr lang="ru-RU"/>
        </a:p>
      </dgm:t>
    </dgm:pt>
    <dgm:pt modelId="{529DDF86-EE24-4644-BF9F-F7994B1A08DB}" type="pres">
      <dgm:prSet presAssocID="{99AA82BB-5D7A-4078-8B23-18C254D0DC4B}" presName="node" presStyleLbl="node1" presStyleIdx="5" presStyleCnt="8" custScaleX="148208" custScaleY="196901" custRadScaleRad="103591" custRadScaleInc="29566">
        <dgm:presLayoutVars>
          <dgm:bulletEnabled val="1"/>
        </dgm:presLayoutVars>
      </dgm:prSet>
      <dgm:spPr/>
      <dgm:t>
        <a:bodyPr/>
        <a:lstStyle/>
        <a:p>
          <a:endParaRPr lang="ru-RU"/>
        </a:p>
      </dgm:t>
    </dgm:pt>
    <dgm:pt modelId="{273D6908-0A8E-4F45-889A-67CE25D68E3E}" type="pres">
      <dgm:prSet presAssocID="{99AA82BB-5D7A-4078-8B23-18C254D0DC4B}" presName="spNode" presStyleCnt="0"/>
      <dgm:spPr/>
      <dgm:t>
        <a:bodyPr/>
        <a:lstStyle/>
        <a:p>
          <a:endParaRPr lang="ru-RU"/>
        </a:p>
      </dgm:t>
    </dgm:pt>
    <dgm:pt modelId="{B61698C4-7017-4D89-87F7-56075D701F9E}" type="pres">
      <dgm:prSet presAssocID="{CE6B3773-E288-4ED6-8D2D-7A94A1E9116E}" presName="sibTrans" presStyleLbl="sibTrans1D1" presStyleIdx="5" presStyleCnt="8"/>
      <dgm:spPr/>
      <dgm:t>
        <a:bodyPr/>
        <a:lstStyle/>
        <a:p>
          <a:endParaRPr lang="ru-RU"/>
        </a:p>
      </dgm:t>
    </dgm:pt>
    <dgm:pt modelId="{E20084B0-DED3-4DEB-8998-F77FEE57635D}" type="pres">
      <dgm:prSet presAssocID="{FD2A65F7-0EFD-427A-9350-4EE82EF8A3A3}" presName="node" presStyleLbl="node1" presStyleIdx="6" presStyleCnt="8" custScaleX="148208" custScaleY="196901" custRadScaleRad="102738" custRadScaleInc="-4512">
        <dgm:presLayoutVars>
          <dgm:bulletEnabled val="1"/>
        </dgm:presLayoutVars>
      </dgm:prSet>
      <dgm:spPr/>
      <dgm:t>
        <a:bodyPr/>
        <a:lstStyle/>
        <a:p>
          <a:endParaRPr lang="ru-RU"/>
        </a:p>
      </dgm:t>
    </dgm:pt>
    <dgm:pt modelId="{284E5A02-1953-4AC1-8DE5-B9171905FABE}" type="pres">
      <dgm:prSet presAssocID="{FD2A65F7-0EFD-427A-9350-4EE82EF8A3A3}" presName="spNode" presStyleCnt="0"/>
      <dgm:spPr/>
      <dgm:t>
        <a:bodyPr/>
        <a:lstStyle/>
        <a:p>
          <a:endParaRPr lang="ru-RU"/>
        </a:p>
      </dgm:t>
    </dgm:pt>
    <dgm:pt modelId="{37B34B6A-4DCE-4DE3-951A-2EF6B41DAEEC}" type="pres">
      <dgm:prSet presAssocID="{1B6EB8D1-E4C2-40F7-BAF0-BED45F5C904D}" presName="sibTrans" presStyleLbl="sibTrans1D1" presStyleIdx="6" presStyleCnt="8"/>
      <dgm:spPr/>
      <dgm:t>
        <a:bodyPr/>
        <a:lstStyle/>
        <a:p>
          <a:endParaRPr lang="ru-RU"/>
        </a:p>
      </dgm:t>
    </dgm:pt>
    <dgm:pt modelId="{26BC9EC0-F33D-4C53-893E-E607BC23B588}" type="pres">
      <dgm:prSet presAssocID="{2F3150F9-E42C-4C20-8C2E-D3A5F4293F34}" presName="node" presStyleLbl="node1" presStyleIdx="7" presStyleCnt="8" custScaleX="167613" custScaleY="196733" custRadScaleRad="97212" custRadScaleInc="-41495">
        <dgm:presLayoutVars>
          <dgm:bulletEnabled val="1"/>
        </dgm:presLayoutVars>
      </dgm:prSet>
      <dgm:spPr/>
      <dgm:t>
        <a:bodyPr/>
        <a:lstStyle/>
        <a:p>
          <a:endParaRPr lang="ru-RU"/>
        </a:p>
      </dgm:t>
    </dgm:pt>
    <dgm:pt modelId="{AAF36583-BB7F-476C-A980-E0851D9947DB}" type="pres">
      <dgm:prSet presAssocID="{2F3150F9-E42C-4C20-8C2E-D3A5F4293F34}" presName="spNode" presStyleCnt="0"/>
      <dgm:spPr/>
      <dgm:t>
        <a:bodyPr/>
        <a:lstStyle/>
        <a:p>
          <a:endParaRPr lang="ru-RU"/>
        </a:p>
      </dgm:t>
    </dgm:pt>
    <dgm:pt modelId="{6B2E63ED-B4B9-4312-8B34-C6298E61E31E}" type="pres">
      <dgm:prSet presAssocID="{181EA984-4962-4DC5-8CDA-71251781BB72}" presName="sibTrans" presStyleLbl="sibTrans1D1" presStyleIdx="7" presStyleCnt="8"/>
      <dgm:spPr/>
      <dgm:t>
        <a:bodyPr/>
        <a:lstStyle/>
        <a:p>
          <a:endParaRPr lang="ru-RU"/>
        </a:p>
      </dgm:t>
    </dgm:pt>
  </dgm:ptLst>
  <dgm:cxnLst>
    <dgm:cxn modelId="{FA364EE8-CAD5-4C99-BB4D-2D29A2767BEE}" type="presOf" srcId="{582979A8-C384-483D-9063-70433550210F}" destId="{03867FA4-A613-4921-92BD-CBD0DE5AF6C1}" srcOrd="0" destOrd="0" presId="urn:microsoft.com/office/officeart/2005/8/layout/cycle5"/>
    <dgm:cxn modelId="{EA212240-4310-4388-9119-EBA7E0A0C785}" type="presOf" srcId="{AC3117F4-22F7-4278-9E67-6CE483EEA235}" destId="{644BD4D3-8D2A-489F-BC0B-191B4AEF9533}" srcOrd="0" destOrd="0" presId="urn:microsoft.com/office/officeart/2005/8/layout/cycle5"/>
    <dgm:cxn modelId="{3FC22665-63D9-484D-AF19-34C633E78123}" srcId="{8FBAAD1B-5BAC-4AC0-8BA9-6D0621EB872A}" destId="{443ECAFA-A6D7-41FF-AC7E-E0473AEE9907}" srcOrd="0" destOrd="0" parTransId="{80443694-B682-45A2-95DE-FF3E15237DEA}" sibTransId="{1F9A309A-9FC0-485D-BD9D-D3AA06914A86}"/>
    <dgm:cxn modelId="{1293C7C0-1B9A-44AF-978A-6F70D2C3C53E}" type="presOf" srcId="{8BA3E322-4EFF-422F-8958-15FC13EBBE0A}" destId="{F93ECD45-54D8-465B-A0C2-914295F3C5BD}" srcOrd="0" destOrd="0" presId="urn:microsoft.com/office/officeart/2005/8/layout/cycle5"/>
    <dgm:cxn modelId="{4624F8A0-40D1-406E-A539-2F85B0A1B101}" type="presOf" srcId="{443ECAFA-A6D7-41FF-AC7E-E0473AEE9907}" destId="{18E1BD14-653F-47B3-BB46-667C8FB2497F}" srcOrd="0" destOrd="0" presId="urn:microsoft.com/office/officeart/2005/8/layout/cycle5"/>
    <dgm:cxn modelId="{2A0737EB-9A2E-4B2F-8035-9FD13F6492C3}" type="presOf" srcId="{181EA984-4962-4DC5-8CDA-71251781BB72}" destId="{6B2E63ED-B4B9-4312-8B34-C6298E61E31E}" srcOrd="0" destOrd="0" presId="urn:microsoft.com/office/officeart/2005/8/layout/cycle5"/>
    <dgm:cxn modelId="{A5A1EF05-7827-4CEA-ABDE-26873AECCC68}" srcId="{8FBAAD1B-5BAC-4AC0-8BA9-6D0621EB872A}" destId="{582979A8-C384-483D-9063-70433550210F}" srcOrd="4" destOrd="0" parTransId="{27AB9AEC-E8AF-41DD-9374-87F1F2B00302}" sibTransId="{CBBE3567-C6F7-4BAB-9067-FDC8A32F0041}"/>
    <dgm:cxn modelId="{EB02B10B-C7DF-4C93-973D-78E12C579033}" srcId="{8FBAAD1B-5BAC-4AC0-8BA9-6D0621EB872A}" destId="{3E04EBF9-6BCF-4C97-97CC-16053D8ADECA}" srcOrd="2" destOrd="0" parTransId="{300F097E-CD7D-4D51-A520-F17C4F00BCF8}" sibTransId="{7D26771F-14FC-487C-BE39-6B56926D70D0}"/>
    <dgm:cxn modelId="{2883F3D8-23BD-4A45-9C80-B157E81BBB27}" type="presOf" srcId="{83D8F672-682C-4EEF-83C3-46A0F47A1E51}" destId="{2C814299-90FC-466A-8C27-58BBE7C3AD9B}" srcOrd="0" destOrd="0" presId="urn:microsoft.com/office/officeart/2005/8/layout/cycle5"/>
    <dgm:cxn modelId="{77D5992B-068F-41BE-893C-465B035676FF}" srcId="{8FBAAD1B-5BAC-4AC0-8BA9-6D0621EB872A}" destId="{2F3150F9-E42C-4C20-8C2E-D3A5F4293F34}" srcOrd="7" destOrd="0" parTransId="{02174457-6DCF-4007-82A9-E75531C9624E}" sibTransId="{181EA984-4962-4DC5-8CDA-71251781BB72}"/>
    <dgm:cxn modelId="{CFD44910-A43F-4B10-ACFC-241E866505E1}" type="presOf" srcId="{1B6EB8D1-E4C2-40F7-BAF0-BED45F5C904D}" destId="{37B34B6A-4DCE-4DE3-951A-2EF6B41DAEEC}" srcOrd="0" destOrd="0" presId="urn:microsoft.com/office/officeart/2005/8/layout/cycle5"/>
    <dgm:cxn modelId="{C1A41C45-8231-49C2-94B0-9776E6AEF9D1}" type="presOf" srcId="{2F3150F9-E42C-4C20-8C2E-D3A5F4293F34}" destId="{26BC9EC0-F33D-4C53-893E-E607BC23B588}" srcOrd="0" destOrd="0" presId="urn:microsoft.com/office/officeart/2005/8/layout/cycle5"/>
    <dgm:cxn modelId="{3200F796-341B-4F65-A1C9-80C8448CE311}" type="presOf" srcId="{CBBE3567-C6F7-4BAB-9067-FDC8A32F0041}" destId="{191E1915-7B43-453A-9B3B-8BE365BAB7F0}" srcOrd="0" destOrd="0" presId="urn:microsoft.com/office/officeart/2005/8/layout/cycle5"/>
    <dgm:cxn modelId="{5B20E9C3-98A3-4598-81D3-93C546FB0FA8}" type="presOf" srcId="{FD2A65F7-0EFD-427A-9350-4EE82EF8A3A3}" destId="{E20084B0-DED3-4DEB-8998-F77FEE57635D}" srcOrd="0" destOrd="0" presId="urn:microsoft.com/office/officeart/2005/8/layout/cycle5"/>
    <dgm:cxn modelId="{F3F566D1-699B-4336-B844-70A3E423EFD0}" type="presOf" srcId="{7D26771F-14FC-487C-BE39-6B56926D70D0}" destId="{DA554C6D-A2BD-4B94-802C-6C55DB9F2BF8}" srcOrd="0" destOrd="0" presId="urn:microsoft.com/office/officeart/2005/8/layout/cycle5"/>
    <dgm:cxn modelId="{386917B2-8CC2-4ED9-9D64-6FC6404E6D68}" type="presOf" srcId="{3E04EBF9-6BCF-4C97-97CC-16053D8ADECA}" destId="{D76CEF15-AD37-4FF7-A9D9-F30101483B47}" srcOrd="0" destOrd="0" presId="urn:microsoft.com/office/officeart/2005/8/layout/cycle5"/>
    <dgm:cxn modelId="{A43AE385-BEE5-443A-9CBF-3120CBF13EE6}" type="presOf" srcId="{1F9A309A-9FC0-485D-BD9D-D3AA06914A86}" destId="{43434E4B-C4FB-4DAC-9533-71DBE9279538}" srcOrd="0" destOrd="0" presId="urn:microsoft.com/office/officeart/2005/8/layout/cycle5"/>
    <dgm:cxn modelId="{091D0F50-4645-45E5-B5D9-BB2074604681}" type="presOf" srcId="{CE6B3773-E288-4ED6-8D2D-7A94A1E9116E}" destId="{B61698C4-7017-4D89-87F7-56075D701F9E}" srcOrd="0" destOrd="0" presId="urn:microsoft.com/office/officeart/2005/8/layout/cycle5"/>
    <dgm:cxn modelId="{576E8FAF-673E-4EEE-A299-EFE205D95367}" srcId="{8FBAAD1B-5BAC-4AC0-8BA9-6D0621EB872A}" destId="{99AA82BB-5D7A-4078-8B23-18C254D0DC4B}" srcOrd="5" destOrd="0" parTransId="{66269EDA-3B26-44F0-9EAF-0EAB9C77E571}" sibTransId="{CE6B3773-E288-4ED6-8D2D-7A94A1E9116E}"/>
    <dgm:cxn modelId="{F8F7B933-BD2E-4136-B311-5FFBFCC143E3}" type="presOf" srcId="{724D7F1B-A1E0-49D7-BF3E-FEFCD1C743CE}" destId="{A54D8CAD-B47B-492A-A92F-69E42EBB0CBD}" srcOrd="0" destOrd="0" presId="urn:microsoft.com/office/officeart/2005/8/layout/cycle5"/>
    <dgm:cxn modelId="{56B4D61A-9A37-4512-94F3-E427B0977017}" srcId="{8FBAAD1B-5BAC-4AC0-8BA9-6D0621EB872A}" destId="{AC3117F4-22F7-4278-9E67-6CE483EEA235}" srcOrd="3" destOrd="0" parTransId="{FFECE32E-61FB-48FC-B2EB-498B71F1D7E8}" sibTransId="{83D8F672-682C-4EEF-83C3-46A0F47A1E51}"/>
    <dgm:cxn modelId="{C6A0782F-1121-413E-BFF4-9C91A43198B6}" srcId="{8FBAAD1B-5BAC-4AC0-8BA9-6D0621EB872A}" destId="{724D7F1B-A1E0-49D7-BF3E-FEFCD1C743CE}" srcOrd="1" destOrd="0" parTransId="{8421A8F1-BAEA-4CEE-B30C-84C25247883B}" sibTransId="{8BA3E322-4EFF-422F-8958-15FC13EBBE0A}"/>
    <dgm:cxn modelId="{83CE75A4-584E-47E3-B2C9-B363335E77B2}" type="presOf" srcId="{99AA82BB-5D7A-4078-8B23-18C254D0DC4B}" destId="{529DDF86-EE24-4644-BF9F-F7994B1A08DB}" srcOrd="0" destOrd="0" presId="urn:microsoft.com/office/officeart/2005/8/layout/cycle5"/>
    <dgm:cxn modelId="{9B40075E-B9C8-4BE1-9B72-6DF318F1311A}" srcId="{8FBAAD1B-5BAC-4AC0-8BA9-6D0621EB872A}" destId="{FD2A65F7-0EFD-427A-9350-4EE82EF8A3A3}" srcOrd="6" destOrd="0" parTransId="{697F9671-3336-441A-86F1-2B39F8A830C4}" sibTransId="{1B6EB8D1-E4C2-40F7-BAF0-BED45F5C904D}"/>
    <dgm:cxn modelId="{849CB34B-729E-47B2-931B-1052F1BCE6FF}" type="presOf" srcId="{8FBAAD1B-5BAC-4AC0-8BA9-6D0621EB872A}" destId="{5C1B40A2-C95B-481E-9090-4B7BCF3B56CE}" srcOrd="0" destOrd="0" presId="urn:microsoft.com/office/officeart/2005/8/layout/cycle5"/>
    <dgm:cxn modelId="{C14472BB-5360-4814-978A-93B9A09ABAAD}" type="presParOf" srcId="{5C1B40A2-C95B-481E-9090-4B7BCF3B56CE}" destId="{18E1BD14-653F-47B3-BB46-667C8FB2497F}" srcOrd="0" destOrd="0" presId="urn:microsoft.com/office/officeart/2005/8/layout/cycle5"/>
    <dgm:cxn modelId="{3BCEE4AE-39F6-4CC8-99DB-40C68EE06FE6}" type="presParOf" srcId="{5C1B40A2-C95B-481E-9090-4B7BCF3B56CE}" destId="{63F2586D-5C2A-47F2-8FBF-D647F1535402}" srcOrd="1" destOrd="0" presId="urn:microsoft.com/office/officeart/2005/8/layout/cycle5"/>
    <dgm:cxn modelId="{A57A4301-226E-46C3-B0D6-C7E158F3D508}" type="presParOf" srcId="{5C1B40A2-C95B-481E-9090-4B7BCF3B56CE}" destId="{43434E4B-C4FB-4DAC-9533-71DBE9279538}" srcOrd="2" destOrd="0" presId="urn:microsoft.com/office/officeart/2005/8/layout/cycle5"/>
    <dgm:cxn modelId="{FE22C752-175A-42D6-BE26-2BE7059D4EB8}" type="presParOf" srcId="{5C1B40A2-C95B-481E-9090-4B7BCF3B56CE}" destId="{A54D8CAD-B47B-492A-A92F-69E42EBB0CBD}" srcOrd="3" destOrd="0" presId="urn:microsoft.com/office/officeart/2005/8/layout/cycle5"/>
    <dgm:cxn modelId="{FE4B7E1F-3087-48CB-ADC2-3E13F8ADD5D7}" type="presParOf" srcId="{5C1B40A2-C95B-481E-9090-4B7BCF3B56CE}" destId="{C1BE9F86-1024-42B7-8000-210EB09C538A}" srcOrd="4" destOrd="0" presId="urn:microsoft.com/office/officeart/2005/8/layout/cycle5"/>
    <dgm:cxn modelId="{8108C6BB-7B83-43A2-A2A7-C4CDC2E9A820}" type="presParOf" srcId="{5C1B40A2-C95B-481E-9090-4B7BCF3B56CE}" destId="{F93ECD45-54D8-465B-A0C2-914295F3C5BD}" srcOrd="5" destOrd="0" presId="urn:microsoft.com/office/officeart/2005/8/layout/cycle5"/>
    <dgm:cxn modelId="{98BA6917-4C67-475B-98EC-28C899221A51}" type="presParOf" srcId="{5C1B40A2-C95B-481E-9090-4B7BCF3B56CE}" destId="{D76CEF15-AD37-4FF7-A9D9-F30101483B47}" srcOrd="6" destOrd="0" presId="urn:microsoft.com/office/officeart/2005/8/layout/cycle5"/>
    <dgm:cxn modelId="{8B32CA22-46A6-4E88-BFF5-02C659DA7330}" type="presParOf" srcId="{5C1B40A2-C95B-481E-9090-4B7BCF3B56CE}" destId="{89825730-0866-4745-85D0-1D1DCFBF2A18}" srcOrd="7" destOrd="0" presId="urn:microsoft.com/office/officeart/2005/8/layout/cycle5"/>
    <dgm:cxn modelId="{D609A9BF-07D1-4A59-B7BC-906568159475}" type="presParOf" srcId="{5C1B40A2-C95B-481E-9090-4B7BCF3B56CE}" destId="{DA554C6D-A2BD-4B94-802C-6C55DB9F2BF8}" srcOrd="8" destOrd="0" presId="urn:microsoft.com/office/officeart/2005/8/layout/cycle5"/>
    <dgm:cxn modelId="{3AD8C342-B1AB-4CCB-915E-E5B881C8999E}" type="presParOf" srcId="{5C1B40A2-C95B-481E-9090-4B7BCF3B56CE}" destId="{644BD4D3-8D2A-489F-BC0B-191B4AEF9533}" srcOrd="9" destOrd="0" presId="urn:microsoft.com/office/officeart/2005/8/layout/cycle5"/>
    <dgm:cxn modelId="{30E3E8FB-D8BF-480F-9ABE-79CA6FE83E7A}" type="presParOf" srcId="{5C1B40A2-C95B-481E-9090-4B7BCF3B56CE}" destId="{DAC3B005-4E2A-4348-9B77-486F2914FE10}" srcOrd="10" destOrd="0" presId="urn:microsoft.com/office/officeart/2005/8/layout/cycle5"/>
    <dgm:cxn modelId="{B5C9C855-7F2C-4902-84B3-5AED5C4AEC96}" type="presParOf" srcId="{5C1B40A2-C95B-481E-9090-4B7BCF3B56CE}" destId="{2C814299-90FC-466A-8C27-58BBE7C3AD9B}" srcOrd="11" destOrd="0" presId="urn:microsoft.com/office/officeart/2005/8/layout/cycle5"/>
    <dgm:cxn modelId="{5AB8473C-519D-4CE1-A41B-3CDF7B1B2B0D}" type="presParOf" srcId="{5C1B40A2-C95B-481E-9090-4B7BCF3B56CE}" destId="{03867FA4-A613-4921-92BD-CBD0DE5AF6C1}" srcOrd="12" destOrd="0" presId="urn:microsoft.com/office/officeart/2005/8/layout/cycle5"/>
    <dgm:cxn modelId="{8A03E992-31FD-47A4-B24E-C684DC9860CC}" type="presParOf" srcId="{5C1B40A2-C95B-481E-9090-4B7BCF3B56CE}" destId="{A543EB03-7087-4967-BA16-52B020590675}" srcOrd="13" destOrd="0" presId="urn:microsoft.com/office/officeart/2005/8/layout/cycle5"/>
    <dgm:cxn modelId="{9FB1B9F4-D493-4404-B9F7-670B27611072}" type="presParOf" srcId="{5C1B40A2-C95B-481E-9090-4B7BCF3B56CE}" destId="{191E1915-7B43-453A-9B3B-8BE365BAB7F0}" srcOrd="14" destOrd="0" presId="urn:microsoft.com/office/officeart/2005/8/layout/cycle5"/>
    <dgm:cxn modelId="{D3EFDCA8-7278-4C5E-BE6F-6BFECC5087DA}" type="presParOf" srcId="{5C1B40A2-C95B-481E-9090-4B7BCF3B56CE}" destId="{529DDF86-EE24-4644-BF9F-F7994B1A08DB}" srcOrd="15" destOrd="0" presId="urn:microsoft.com/office/officeart/2005/8/layout/cycle5"/>
    <dgm:cxn modelId="{42D590D9-8FE1-4682-908B-AE235313EEC2}" type="presParOf" srcId="{5C1B40A2-C95B-481E-9090-4B7BCF3B56CE}" destId="{273D6908-0A8E-4F45-889A-67CE25D68E3E}" srcOrd="16" destOrd="0" presId="urn:microsoft.com/office/officeart/2005/8/layout/cycle5"/>
    <dgm:cxn modelId="{00446858-45DE-4363-AB6A-DFD19DD75F91}" type="presParOf" srcId="{5C1B40A2-C95B-481E-9090-4B7BCF3B56CE}" destId="{B61698C4-7017-4D89-87F7-56075D701F9E}" srcOrd="17" destOrd="0" presId="urn:microsoft.com/office/officeart/2005/8/layout/cycle5"/>
    <dgm:cxn modelId="{E0BA06A4-C1B8-4E7C-BC2C-6E9081271435}" type="presParOf" srcId="{5C1B40A2-C95B-481E-9090-4B7BCF3B56CE}" destId="{E20084B0-DED3-4DEB-8998-F77FEE57635D}" srcOrd="18" destOrd="0" presId="urn:microsoft.com/office/officeart/2005/8/layout/cycle5"/>
    <dgm:cxn modelId="{97D1A49A-7891-4342-B58F-D6DD52AD3A0B}" type="presParOf" srcId="{5C1B40A2-C95B-481E-9090-4B7BCF3B56CE}" destId="{284E5A02-1953-4AC1-8DE5-B9171905FABE}" srcOrd="19" destOrd="0" presId="urn:microsoft.com/office/officeart/2005/8/layout/cycle5"/>
    <dgm:cxn modelId="{FD7A108E-7581-4CFD-BA7D-4140CECDE794}" type="presParOf" srcId="{5C1B40A2-C95B-481E-9090-4B7BCF3B56CE}" destId="{37B34B6A-4DCE-4DE3-951A-2EF6B41DAEEC}" srcOrd="20" destOrd="0" presId="urn:microsoft.com/office/officeart/2005/8/layout/cycle5"/>
    <dgm:cxn modelId="{5D3DBD69-9A07-4065-9AB9-5B276D89F31E}" type="presParOf" srcId="{5C1B40A2-C95B-481E-9090-4B7BCF3B56CE}" destId="{26BC9EC0-F33D-4C53-893E-E607BC23B588}" srcOrd="21" destOrd="0" presId="urn:microsoft.com/office/officeart/2005/8/layout/cycle5"/>
    <dgm:cxn modelId="{5B58DFF1-0FD5-47A3-BBB3-CDB50EC606F4}" type="presParOf" srcId="{5C1B40A2-C95B-481E-9090-4B7BCF3B56CE}" destId="{AAF36583-BB7F-476C-A980-E0851D9947DB}" srcOrd="22" destOrd="0" presId="urn:microsoft.com/office/officeart/2005/8/layout/cycle5"/>
    <dgm:cxn modelId="{B6D306A6-5837-43AC-BB01-822E0B176B0F}" type="presParOf" srcId="{5C1B40A2-C95B-481E-9090-4B7BCF3B56CE}" destId="{6B2E63ED-B4B9-4312-8B34-C6298E61E31E}" srcOrd="23" destOrd="0" presId="urn:microsoft.com/office/officeart/2005/8/layout/cycle5"/>
  </dgm:cxnLst>
  <dgm:bg>
    <a:noFill/>
  </dgm:bg>
  <dgm:whole>
    <a:ln w="31750">
      <a:prstDash val="sysDot"/>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925B0C-3644-4AE6-B483-A2716E44970C}" type="doc">
      <dgm:prSet loTypeId="urn:microsoft.com/office/officeart/2008/layout/VerticalCurvedList" loCatId="list" qsTypeId="urn:microsoft.com/office/officeart/2005/8/quickstyle/simple3" qsCatId="simple" csTypeId="urn:microsoft.com/office/officeart/2005/8/colors/accent3_3" csCatId="accent3" phldr="1"/>
      <dgm:spPr/>
      <dgm:t>
        <a:bodyPr/>
        <a:lstStyle/>
        <a:p>
          <a:endParaRPr lang="ru-RU"/>
        </a:p>
      </dgm:t>
    </dgm:pt>
    <dgm:pt modelId="{6075E3E3-4707-4FC8-A609-81D3BD8782E3}">
      <dgm:prSet custT="1"/>
      <dgm:spPr>
        <a:gradFill rotWithShape="0">
          <a:gsLst>
            <a:gs pos="0">
              <a:schemeClr val="accent1"/>
            </a:gs>
            <a:gs pos="100000">
              <a:schemeClr val="accent3">
                <a:shade val="80000"/>
                <a:hueOff val="0"/>
                <a:satOff val="0"/>
                <a:lumOff val="0"/>
                <a:alphaOff val="0"/>
                <a:tint val="44000"/>
                <a:satMod val="165000"/>
              </a:schemeClr>
            </a:gs>
            <a:gs pos="93000">
              <a:schemeClr val="accent3">
                <a:shade val="80000"/>
                <a:hueOff val="0"/>
                <a:satOff val="0"/>
                <a:lumOff val="0"/>
                <a:alphaOff val="0"/>
                <a:tint val="15000"/>
                <a:satMod val="165000"/>
              </a:schemeClr>
            </a:gs>
            <a:gs pos="100000">
              <a:schemeClr val="accent3">
                <a:shade val="80000"/>
                <a:hueOff val="0"/>
                <a:satOff val="0"/>
                <a:lumOff val="0"/>
                <a:alphaOff val="0"/>
                <a:tint val="5000"/>
                <a:satMod val="250000"/>
              </a:schemeClr>
            </a:gs>
          </a:gsLst>
        </a:gradFill>
      </dgm:spPr>
      <dgm:t>
        <a:bodyPr/>
        <a:lstStyle/>
        <a:p>
          <a:r>
            <a:rPr lang="ru-RU" sz="1800" baseline="0" dirty="0" smtClean="0">
              <a:solidFill>
                <a:srgbClr val="002060"/>
              </a:solidFill>
              <a:latin typeface="Times New Roman" panose="02020603050405020304" pitchFamily="18" charset="0"/>
              <a:cs typeface="Times New Roman" panose="02020603050405020304" pitchFamily="18" charset="0"/>
            </a:rPr>
            <a:t>Бюджетное</a:t>
          </a:r>
          <a:r>
            <a:rPr lang="ru-RU" sz="1800" dirty="0" smtClean="0">
              <a:solidFill>
                <a:srgbClr val="002060"/>
              </a:solidFill>
              <a:latin typeface="Times New Roman" panose="02020603050405020304" pitchFamily="18" charset="0"/>
              <a:cs typeface="Times New Roman" panose="02020603050405020304" pitchFamily="18" charset="0"/>
            </a:rPr>
            <a:t> </a:t>
          </a:r>
          <a:r>
            <a:rPr lang="ru-RU" sz="1800" baseline="0" dirty="0" smtClean="0">
              <a:solidFill>
                <a:srgbClr val="002060"/>
              </a:solidFill>
              <a:latin typeface="Times New Roman" panose="02020603050405020304" pitchFamily="18" charset="0"/>
              <a:cs typeface="Times New Roman" panose="02020603050405020304" pitchFamily="18" charset="0"/>
            </a:rPr>
            <a:t>законодательство</a:t>
          </a:r>
          <a:r>
            <a:rPr lang="ru-RU" sz="1800" dirty="0" smtClean="0">
              <a:solidFill>
                <a:srgbClr val="002060"/>
              </a:solidFill>
              <a:latin typeface="Times New Roman" panose="02020603050405020304" pitchFamily="18" charset="0"/>
              <a:cs typeface="Times New Roman" panose="02020603050405020304" pitchFamily="18" charset="0"/>
            </a:rPr>
            <a:t> </a:t>
          </a:r>
          <a:r>
            <a:rPr lang="ru-RU" sz="1800" baseline="0" dirty="0" smtClean="0">
              <a:solidFill>
                <a:srgbClr val="002060"/>
              </a:solidFill>
              <a:latin typeface="Times New Roman" panose="02020603050405020304" pitchFamily="18" charset="0"/>
              <a:cs typeface="Times New Roman" panose="02020603050405020304" pitchFamily="18" charset="0"/>
            </a:rPr>
            <a:t>Российской Федерации – Федеральный закон №145-ФЗ от 31 июля 1998 года</a:t>
          </a:r>
        </a:p>
      </dgm:t>
    </dgm:pt>
    <dgm:pt modelId="{9A5139E5-A7B2-45BC-8CE5-B4EF0602E54E}" type="parTrans" cxnId="{60931383-FEDC-4E8C-8EA7-72AC7B79F7D7}">
      <dgm:prSet/>
      <dgm:spPr/>
      <dgm:t>
        <a:bodyPr/>
        <a:lstStyle/>
        <a:p>
          <a:endParaRPr lang="ru-RU"/>
        </a:p>
      </dgm:t>
    </dgm:pt>
    <dgm:pt modelId="{A36C632C-61DB-4D17-AC74-3E5E3CA526D5}" type="sibTrans" cxnId="{60931383-FEDC-4E8C-8EA7-72AC7B79F7D7}">
      <dgm:prSet/>
      <dgm:spPr/>
      <dgm:t>
        <a:bodyPr/>
        <a:lstStyle/>
        <a:p>
          <a:endParaRPr lang="ru-RU" dirty="0"/>
        </a:p>
      </dgm:t>
    </dgm:pt>
    <dgm:pt modelId="{D2A575A4-732D-4B0F-B7F9-5E0EFDAAC55B}">
      <dgm:prSet custT="1"/>
      <dgm:spPr>
        <a:gradFill rotWithShape="0">
          <a:gsLst>
            <a:gs pos="0">
              <a:schemeClr val="accent1"/>
            </a:gs>
            <a:gs pos="100000">
              <a:schemeClr val="accent3">
                <a:shade val="80000"/>
                <a:hueOff val="-176995"/>
                <a:satOff val="1802"/>
                <a:lumOff val="10814"/>
                <a:alphaOff val="0"/>
                <a:tint val="44000"/>
                <a:satMod val="165000"/>
              </a:schemeClr>
            </a:gs>
            <a:gs pos="93000">
              <a:schemeClr val="accent3">
                <a:shade val="80000"/>
                <a:hueOff val="-176995"/>
                <a:satOff val="1802"/>
                <a:lumOff val="10814"/>
                <a:alphaOff val="0"/>
                <a:tint val="15000"/>
                <a:satMod val="165000"/>
              </a:schemeClr>
            </a:gs>
            <a:gs pos="100000">
              <a:schemeClr val="accent3">
                <a:shade val="80000"/>
                <a:hueOff val="-176995"/>
                <a:satOff val="1802"/>
                <a:lumOff val="10814"/>
                <a:alphaOff val="0"/>
                <a:tint val="5000"/>
                <a:satMod val="250000"/>
              </a:schemeClr>
            </a:gs>
          </a:gsLst>
        </a:gradFill>
      </dgm:spPr>
      <dgm:t>
        <a:bodyPr/>
        <a:lstStyle/>
        <a:p>
          <a:r>
            <a:rPr lang="ru-RU" sz="1800" baseline="0" dirty="0" smtClean="0">
              <a:solidFill>
                <a:srgbClr val="002060"/>
              </a:solidFill>
              <a:latin typeface="Times New Roman" panose="02020603050405020304" pitchFamily="18" charset="0"/>
              <a:cs typeface="Times New Roman" panose="02020603050405020304" pitchFamily="18" charset="0"/>
            </a:rPr>
            <a:t>Постановления и распоряжения Правительства Российской Федерации от 3 ноября 2012 №1142, от 10 апреля 2014 №570-р</a:t>
          </a:r>
          <a:endParaRPr lang="ru-RU" sz="1800" baseline="0" dirty="0">
            <a:solidFill>
              <a:srgbClr val="002060"/>
            </a:solidFill>
            <a:latin typeface="Times New Roman" panose="02020603050405020304" pitchFamily="18" charset="0"/>
            <a:cs typeface="Times New Roman" panose="02020603050405020304" pitchFamily="18" charset="0"/>
          </a:endParaRPr>
        </a:p>
      </dgm:t>
    </dgm:pt>
    <dgm:pt modelId="{98852F4E-08FF-443B-975F-7D308D44D082}" type="parTrans" cxnId="{5CB5B0E9-89E0-4A07-AB12-6B74A0E3CD97}">
      <dgm:prSet/>
      <dgm:spPr/>
      <dgm:t>
        <a:bodyPr/>
        <a:lstStyle/>
        <a:p>
          <a:endParaRPr lang="ru-RU"/>
        </a:p>
      </dgm:t>
    </dgm:pt>
    <dgm:pt modelId="{3B52E102-DC53-4B47-ACDC-C29AB79362F4}" type="sibTrans" cxnId="{5CB5B0E9-89E0-4A07-AB12-6B74A0E3CD97}">
      <dgm:prSet/>
      <dgm:spPr/>
      <dgm:t>
        <a:bodyPr/>
        <a:lstStyle/>
        <a:p>
          <a:endParaRPr lang="ru-RU"/>
        </a:p>
      </dgm:t>
    </dgm:pt>
    <dgm:pt modelId="{8BE301A9-7632-4E6C-B5E8-62A3A0E6C7C9}">
      <dgm:prSet custT="1"/>
      <dgm:spPr>
        <a:gradFill rotWithShape="0">
          <a:gsLst>
            <a:gs pos="0">
              <a:schemeClr val="accent1"/>
            </a:gs>
            <a:gs pos="100000">
              <a:schemeClr val="accent3">
                <a:shade val="80000"/>
                <a:hueOff val="-88497"/>
                <a:satOff val="901"/>
                <a:lumOff val="5407"/>
                <a:alphaOff val="0"/>
                <a:tint val="44000"/>
                <a:satMod val="165000"/>
              </a:schemeClr>
            </a:gs>
            <a:gs pos="93000">
              <a:schemeClr val="accent3">
                <a:shade val="80000"/>
                <a:hueOff val="-88497"/>
                <a:satOff val="901"/>
                <a:lumOff val="5407"/>
                <a:alphaOff val="0"/>
                <a:tint val="15000"/>
                <a:satMod val="165000"/>
              </a:schemeClr>
            </a:gs>
            <a:gs pos="100000">
              <a:schemeClr val="accent3">
                <a:shade val="80000"/>
                <a:hueOff val="-88497"/>
                <a:satOff val="901"/>
                <a:lumOff val="5407"/>
                <a:alphaOff val="0"/>
                <a:tint val="5000"/>
                <a:satMod val="250000"/>
              </a:schemeClr>
            </a:gs>
          </a:gsLst>
        </a:gradFill>
      </dgm:spPr>
      <dgm:t>
        <a:bodyPr/>
        <a:lstStyle/>
        <a:p>
          <a:r>
            <a:rPr lang="ru-RU" sz="1800" baseline="0" dirty="0" smtClean="0">
              <a:solidFill>
                <a:srgbClr val="002060"/>
              </a:solidFill>
              <a:latin typeface="Times New Roman" panose="02020603050405020304" pitchFamily="18" charset="0"/>
              <a:cs typeface="Times New Roman" panose="02020603050405020304" pitchFamily="18" charset="0"/>
            </a:rPr>
            <a:t>Указы Президента Российской Федерации от 7 мая 2012  №596-606, от 21 августа 2012 №1199, от 10 сентября 2012 № 1276, от 28 апреля 2008 №607, от 07 мая 2018 года №204, от 21.07.2020 №474 </a:t>
          </a:r>
        </a:p>
      </dgm:t>
    </dgm:pt>
    <dgm:pt modelId="{EC0C12BA-8670-433B-B6CA-90D23013FF12}" type="parTrans" cxnId="{CFB44FF3-0613-48E8-AF82-05AC33CDE2C3}">
      <dgm:prSet/>
      <dgm:spPr/>
      <dgm:t>
        <a:bodyPr/>
        <a:lstStyle/>
        <a:p>
          <a:endParaRPr lang="ru-RU"/>
        </a:p>
      </dgm:t>
    </dgm:pt>
    <dgm:pt modelId="{31529DF4-2E0A-44C8-9035-38A01D6380EF}" type="sibTrans" cxnId="{CFB44FF3-0613-48E8-AF82-05AC33CDE2C3}">
      <dgm:prSet/>
      <dgm:spPr/>
      <dgm:t>
        <a:bodyPr/>
        <a:lstStyle/>
        <a:p>
          <a:endParaRPr lang="ru-RU"/>
        </a:p>
      </dgm:t>
    </dgm:pt>
    <dgm:pt modelId="{149A6ACB-E92C-420D-8CDA-1E17C73EBE2D}">
      <dgm:prSet custT="1"/>
      <dgm:spPr>
        <a:gradFill rotWithShape="0">
          <a:gsLst>
            <a:gs pos="100000">
              <a:schemeClr val="accent3">
                <a:shade val="80000"/>
                <a:hueOff val="-442487"/>
                <a:satOff val="4505"/>
                <a:lumOff val="27034"/>
                <a:alphaOff val="0"/>
                <a:tint val="70000"/>
                <a:satMod val="130000"/>
              </a:schemeClr>
            </a:gs>
            <a:gs pos="2000">
              <a:schemeClr val="accent1"/>
            </a:gs>
            <a:gs pos="93000">
              <a:schemeClr val="accent3">
                <a:shade val="80000"/>
                <a:hueOff val="-442487"/>
                <a:satOff val="4505"/>
                <a:lumOff val="27034"/>
                <a:alphaOff val="0"/>
                <a:tint val="15000"/>
                <a:satMod val="165000"/>
              </a:schemeClr>
            </a:gs>
            <a:gs pos="100000">
              <a:schemeClr val="accent3">
                <a:shade val="80000"/>
                <a:hueOff val="-442487"/>
                <a:satOff val="4505"/>
                <a:lumOff val="27034"/>
                <a:alphaOff val="0"/>
                <a:tint val="5000"/>
                <a:satMod val="250000"/>
              </a:schemeClr>
            </a:gs>
          </a:gsLst>
        </a:gradFill>
      </dgm:spPr>
      <dgm:t>
        <a:bodyPr/>
        <a:lstStyle/>
        <a:p>
          <a:r>
            <a:rPr lang="ru-RU" sz="1800" baseline="0" dirty="0" smtClean="0">
              <a:solidFill>
                <a:srgbClr val="002060"/>
              </a:solidFill>
              <a:latin typeface="Times New Roman" panose="02020603050405020304" pitchFamily="18" charset="0"/>
              <a:cs typeface="Times New Roman" panose="02020603050405020304" pitchFamily="18" charset="0"/>
            </a:rPr>
            <a:t>Нормативно правовые акты Совета Депутатов и Администрации городского округа Лотошино Московской области  </a:t>
          </a:r>
          <a:endParaRPr lang="ru-RU" sz="1800" baseline="0" dirty="0">
            <a:solidFill>
              <a:srgbClr val="002060"/>
            </a:solidFill>
            <a:latin typeface="Times New Roman" panose="02020603050405020304" pitchFamily="18" charset="0"/>
            <a:cs typeface="Times New Roman" panose="02020603050405020304" pitchFamily="18" charset="0"/>
          </a:endParaRPr>
        </a:p>
      </dgm:t>
    </dgm:pt>
    <dgm:pt modelId="{97974D54-AD13-45F4-B305-1CF8E668AC98}" type="parTrans" cxnId="{1E0E5089-EF00-460A-A17C-6E7F2E74FF28}">
      <dgm:prSet/>
      <dgm:spPr/>
      <dgm:t>
        <a:bodyPr/>
        <a:lstStyle/>
        <a:p>
          <a:endParaRPr lang="ru-RU"/>
        </a:p>
      </dgm:t>
    </dgm:pt>
    <dgm:pt modelId="{642914DB-7ECF-45CD-BB40-CEB97E94D313}" type="sibTrans" cxnId="{1E0E5089-EF00-460A-A17C-6E7F2E74FF28}">
      <dgm:prSet/>
      <dgm:spPr/>
      <dgm:t>
        <a:bodyPr/>
        <a:lstStyle/>
        <a:p>
          <a:endParaRPr lang="ru-RU"/>
        </a:p>
      </dgm:t>
    </dgm:pt>
    <dgm:pt modelId="{0D6D8A25-2C95-43CA-857F-DBBCE9BDC155}">
      <dgm:prSet custT="1"/>
      <dgm:spPr>
        <a:gradFill rotWithShape="0">
          <a:gsLst>
            <a:gs pos="99000">
              <a:schemeClr val="accent3">
                <a:shade val="80000"/>
                <a:hueOff val="-530984"/>
                <a:satOff val="5406"/>
                <a:lumOff val="32441"/>
                <a:alphaOff val="0"/>
                <a:tint val="70000"/>
                <a:satMod val="130000"/>
              </a:schemeClr>
            </a:gs>
            <a:gs pos="0">
              <a:schemeClr val="accent1"/>
            </a:gs>
            <a:gs pos="93000">
              <a:schemeClr val="accent3">
                <a:shade val="80000"/>
                <a:hueOff val="-530984"/>
                <a:satOff val="5406"/>
                <a:lumOff val="32441"/>
                <a:alphaOff val="0"/>
                <a:tint val="15000"/>
                <a:satMod val="165000"/>
              </a:schemeClr>
            </a:gs>
            <a:gs pos="100000">
              <a:schemeClr val="accent3">
                <a:shade val="80000"/>
                <a:hueOff val="-530984"/>
                <a:satOff val="5406"/>
                <a:lumOff val="32441"/>
                <a:alphaOff val="0"/>
                <a:tint val="5000"/>
                <a:satMod val="250000"/>
              </a:schemeClr>
            </a:gs>
          </a:gsLst>
        </a:gradFill>
      </dgm:spPr>
      <dgm:t>
        <a:bodyPr/>
        <a:lstStyle/>
        <a:p>
          <a:r>
            <a:rPr lang="ru-RU" sz="1800" baseline="0" dirty="0" smtClean="0">
              <a:solidFill>
                <a:srgbClr val="002060"/>
              </a:solidFill>
              <a:latin typeface="Times New Roman" panose="02020603050405020304" pitchFamily="18" charset="0"/>
              <a:cs typeface="Times New Roman" panose="02020603050405020304" pitchFamily="18" charset="0"/>
            </a:rPr>
            <a:t>Методические рекомендации МЭФ МО по составлению и исполнению местных бюджетов на основе муниципальных программ</a:t>
          </a:r>
          <a:endParaRPr lang="ru-RU" sz="1800" baseline="0" dirty="0">
            <a:solidFill>
              <a:srgbClr val="002060"/>
            </a:solidFill>
            <a:latin typeface="Times New Roman" panose="02020603050405020304" pitchFamily="18" charset="0"/>
            <a:cs typeface="Times New Roman" panose="02020603050405020304" pitchFamily="18" charset="0"/>
          </a:endParaRPr>
        </a:p>
      </dgm:t>
    </dgm:pt>
    <dgm:pt modelId="{69BFCD75-CE83-4016-8488-CDE0EA15FBA4}" type="parTrans" cxnId="{A928CA5B-C9D6-4742-B0D0-CB3485BB9AF4}">
      <dgm:prSet/>
      <dgm:spPr/>
      <dgm:t>
        <a:bodyPr/>
        <a:lstStyle/>
        <a:p>
          <a:endParaRPr lang="ru-RU"/>
        </a:p>
      </dgm:t>
    </dgm:pt>
    <dgm:pt modelId="{300A4578-7960-4D7B-9DE7-B2B36B3DBA5F}" type="sibTrans" cxnId="{A928CA5B-C9D6-4742-B0D0-CB3485BB9AF4}">
      <dgm:prSet/>
      <dgm:spPr/>
      <dgm:t>
        <a:bodyPr/>
        <a:lstStyle/>
        <a:p>
          <a:endParaRPr lang="ru-RU"/>
        </a:p>
      </dgm:t>
    </dgm:pt>
    <dgm:pt modelId="{660D0333-C3D1-48CF-BCEE-A0DDEEF3EB14}">
      <dgm:prSet custT="1"/>
      <dgm:spPr>
        <a:gradFill rotWithShape="0">
          <a:gsLst>
            <a:gs pos="3000">
              <a:schemeClr val="accent1"/>
            </a:gs>
            <a:gs pos="100000">
              <a:schemeClr val="accent3">
                <a:shade val="80000"/>
                <a:hueOff val="-353989"/>
                <a:satOff val="3604"/>
                <a:lumOff val="21627"/>
                <a:alphaOff val="0"/>
                <a:tint val="44000"/>
                <a:satMod val="165000"/>
              </a:schemeClr>
            </a:gs>
            <a:gs pos="93000">
              <a:schemeClr val="accent3">
                <a:shade val="80000"/>
                <a:hueOff val="-353989"/>
                <a:satOff val="3604"/>
                <a:lumOff val="21627"/>
                <a:alphaOff val="0"/>
                <a:tint val="15000"/>
                <a:satMod val="165000"/>
              </a:schemeClr>
            </a:gs>
            <a:gs pos="100000">
              <a:schemeClr val="accent3">
                <a:shade val="80000"/>
                <a:hueOff val="-353989"/>
                <a:satOff val="3604"/>
                <a:lumOff val="21627"/>
                <a:alphaOff val="0"/>
                <a:tint val="5000"/>
                <a:satMod val="250000"/>
              </a:schemeClr>
            </a:gs>
          </a:gsLst>
        </a:gradFill>
      </dgm:spPr>
      <dgm:t>
        <a:bodyPr/>
        <a:lstStyle/>
        <a:p>
          <a:r>
            <a:rPr lang="ru-RU" sz="1800" baseline="0" dirty="0" smtClean="0">
              <a:solidFill>
                <a:srgbClr val="002060"/>
              </a:solidFill>
              <a:latin typeface="Times New Roman" panose="02020603050405020304" pitchFamily="18" charset="0"/>
              <a:cs typeface="Times New Roman" panose="02020603050405020304" pitchFamily="18" charset="0"/>
            </a:rPr>
            <a:t>Законодательство Российской Федерации и Московской области о налогах и сборах  </a:t>
          </a:r>
        </a:p>
      </dgm:t>
    </dgm:pt>
    <dgm:pt modelId="{326EF935-E437-496D-B869-FB32FA05B59B}" type="parTrans" cxnId="{AA2759F7-A32B-4B7F-939F-CF804C7DCF6C}">
      <dgm:prSet/>
      <dgm:spPr/>
      <dgm:t>
        <a:bodyPr/>
        <a:lstStyle/>
        <a:p>
          <a:endParaRPr lang="ru-RU"/>
        </a:p>
      </dgm:t>
    </dgm:pt>
    <dgm:pt modelId="{19AEE61A-7E41-4382-9429-AF60C31F1DC3}" type="sibTrans" cxnId="{AA2759F7-A32B-4B7F-939F-CF804C7DCF6C}">
      <dgm:prSet/>
      <dgm:spPr/>
      <dgm:t>
        <a:bodyPr/>
        <a:lstStyle/>
        <a:p>
          <a:endParaRPr lang="ru-RU"/>
        </a:p>
      </dgm:t>
    </dgm:pt>
    <dgm:pt modelId="{57805A1F-E0AB-45AE-8B7F-BA294F8384A0}">
      <dgm:prSet custT="1"/>
      <dgm:spPr>
        <a:gradFill rotWithShape="0">
          <a:gsLst>
            <a:gs pos="0">
              <a:schemeClr val="accent1"/>
            </a:gs>
            <a:gs pos="100000">
              <a:schemeClr val="accent3">
                <a:shade val="80000"/>
                <a:hueOff val="-265492"/>
                <a:satOff val="2703"/>
                <a:lumOff val="16221"/>
                <a:alphaOff val="0"/>
                <a:tint val="44000"/>
                <a:satMod val="165000"/>
              </a:schemeClr>
            </a:gs>
            <a:gs pos="93000">
              <a:schemeClr val="accent3">
                <a:shade val="80000"/>
                <a:hueOff val="-265492"/>
                <a:satOff val="2703"/>
                <a:lumOff val="16221"/>
                <a:alphaOff val="0"/>
                <a:tint val="15000"/>
                <a:satMod val="165000"/>
              </a:schemeClr>
            </a:gs>
            <a:gs pos="100000">
              <a:schemeClr val="accent3">
                <a:shade val="80000"/>
                <a:hueOff val="-265492"/>
                <a:satOff val="2703"/>
                <a:lumOff val="16221"/>
                <a:alphaOff val="0"/>
                <a:tint val="5000"/>
                <a:satMod val="250000"/>
              </a:schemeClr>
            </a:gs>
          </a:gsLst>
        </a:gradFill>
      </dgm:spPr>
      <dgm:t>
        <a:bodyPr/>
        <a:lstStyle/>
        <a:p>
          <a:r>
            <a:rPr lang="ru-RU" sz="1800" baseline="0" dirty="0" smtClean="0">
              <a:solidFill>
                <a:srgbClr val="002060"/>
              </a:solidFill>
              <a:latin typeface="Times New Roman" panose="02020603050405020304" pitchFamily="18" charset="0"/>
              <a:cs typeface="Times New Roman" panose="02020603050405020304" pitchFamily="18" charset="0"/>
            </a:rPr>
            <a:t>Федеральный закон от 28 июня 2014 № 172- ФЗ «О стратегическом планировании в Российской Федерации»</a:t>
          </a:r>
          <a:endParaRPr lang="ru-RU" sz="1800" baseline="0" dirty="0">
            <a:solidFill>
              <a:srgbClr val="002060"/>
            </a:solidFill>
            <a:latin typeface="Times New Roman" panose="02020603050405020304" pitchFamily="18" charset="0"/>
            <a:cs typeface="Times New Roman" panose="02020603050405020304" pitchFamily="18" charset="0"/>
          </a:endParaRPr>
        </a:p>
      </dgm:t>
    </dgm:pt>
    <dgm:pt modelId="{3CD8E948-497E-40B0-B23E-E3F21E989F8E}" type="parTrans" cxnId="{524830BF-FE45-4BBA-8EA6-14D36ADEA2A9}">
      <dgm:prSet/>
      <dgm:spPr/>
      <dgm:t>
        <a:bodyPr/>
        <a:lstStyle/>
        <a:p>
          <a:endParaRPr lang="ru-RU"/>
        </a:p>
      </dgm:t>
    </dgm:pt>
    <dgm:pt modelId="{9198F45B-5721-4631-9100-C5F42D3E6F7B}" type="sibTrans" cxnId="{524830BF-FE45-4BBA-8EA6-14D36ADEA2A9}">
      <dgm:prSet/>
      <dgm:spPr/>
      <dgm:t>
        <a:bodyPr/>
        <a:lstStyle/>
        <a:p>
          <a:endParaRPr lang="ru-RU"/>
        </a:p>
      </dgm:t>
    </dgm:pt>
    <dgm:pt modelId="{56A4F1C9-73A2-405A-ADA2-4DE5B90E49BA}" type="pres">
      <dgm:prSet presAssocID="{20925B0C-3644-4AE6-B483-A2716E44970C}" presName="Name0" presStyleCnt="0">
        <dgm:presLayoutVars>
          <dgm:chMax val="7"/>
          <dgm:chPref val="7"/>
          <dgm:dir/>
        </dgm:presLayoutVars>
      </dgm:prSet>
      <dgm:spPr/>
      <dgm:t>
        <a:bodyPr/>
        <a:lstStyle/>
        <a:p>
          <a:endParaRPr lang="ru-RU"/>
        </a:p>
      </dgm:t>
    </dgm:pt>
    <dgm:pt modelId="{C5A17E2A-D912-498E-9DEA-B8F96A7ADCA8}" type="pres">
      <dgm:prSet presAssocID="{20925B0C-3644-4AE6-B483-A2716E44970C}" presName="Name1" presStyleCnt="0"/>
      <dgm:spPr/>
      <dgm:t>
        <a:bodyPr/>
        <a:lstStyle/>
        <a:p>
          <a:endParaRPr lang="ru-RU"/>
        </a:p>
      </dgm:t>
    </dgm:pt>
    <dgm:pt modelId="{64089763-5641-47D9-9F30-0C2045D082A9}" type="pres">
      <dgm:prSet presAssocID="{20925B0C-3644-4AE6-B483-A2716E44970C}" presName="cycle" presStyleCnt="0"/>
      <dgm:spPr/>
      <dgm:t>
        <a:bodyPr/>
        <a:lstStyle/>
        <a:p>
          <a:endParaRPr lang="ru-RU"/>
        </a:p>
      </dgm:t>
    </dgm:pt>
    <dgm:pt modelId="{1E3EF0E9-E483-42BC-9DB1-A49844D292C8}" type="pres">
      <dgm:prSet presAssocID="{20925B0C-3644-4AE6-B483-A2716E44970C}" presName="srcNode" presStyleLbl="node1" presStyleIdx="0" presStyleCnt="7"/>
      <dgm:spPr/>
      <dgm:t>
        <a:bodyPr/>
        <a:lstStyle/>
        <a:p>
          <a:endParaRPr lang="ru-RU"/>
        </a:p>
      </dgm:t>
    </dgm:pt>
    <dgm:pt modelId="{C32DECE0-4BA4-4E4E-A718-FA7E90D1158D}" type="pres">
      <dgm:prSet presAssocID="{20925B0C-3644-4AE6-B483-A2716E44970C}" presName="conn" presStyleLbl="parChTrans1D2" presStyleIdx="0" presStyleCnt="1"/>
      <dgm:spPr/>
      <dgm:t>
        <a:bodyPr/>
        <a:lstStyle/>
        <a:p>
          <a:endParaRPr lang="ru-RU"/>
        </a:p>
      </dgm:t>
    </dgm:pt>
    <dgm:pt modelId="{3249F118-C882-4CCF-ACA0-578B74134ECE}" type="pres">
      <dgm:prSet presAssocID="{20925B0C-3644-4AE6-B483-A2716E44970C}" presName="extraNode" presStyleLbl="node1" presStyleIdx="0" presStyleCnt="7"/>
      <dgm:spPr/>
      <dgm:t>
        <a:bodyPr/>
        <a:lstStyle/>
        <a:p>
          <a:endParaRPr lang="ru-RU"/>
        </a:p>
      </dgm:t>
    </dgm:pt>
    <dgm:pt modelId="{D85BB5F4-484C-4B8E-87F3-4488407C1BF6}" type="pres">
      <dgm:prSet presAssocID="{20925B0C-3644-4AE6-B483-A2716E44970C}" presName="dstNode" presStyleLbl="node1" presStyleIdx="0" presStyleCnt="7"/>
      <dgm:spPr/>
      <dgm:t>
        <a:bodyPr/>
        <a:lstStyle/>
        <a:p>
          <a:endParaRPr lang="ru-RU"/>
        </a:p>
      </dgm:t>
    </dgm:pt>
    <dgm:pt modelId="{556AFEF5-3F6F-43FE-961F-5A03D8F2F7E2}" type="pres">
      <dgm:prSet presAssocID="{6075E3E3-4707-4FC8-A609-81D3BD8782E3}" presName="text_1" presStyleLbl="node1" presStyleIdx="0" presStyleCnt="7" custScaleX="99415" custScaleY="126522" custLinFactNeighborX="-1467" custLinFactNeighborY="-21688">
        <dgm:presLayoutVars>
          <dgm:bulletEnabled val="1"/>
        </dgm:presLayoutVars>
      </dgm:prSet>
      <dgm:spPr/>
      <dgm:t>
        <a:bodyPr/>
        <a:lstStyle/>
        <a:p>
          <a:endParaRPr lang="ru-RU"/>
        </a:p>
      </dgm:t>
    </dgm:pt>
    <dgm:pt modelId="{C46DA4E7-E82E-4D30-B8D1-05C769F0D997}" type="pres">
      <dgm:prSet presAssocID="{6075E3E3-4707-4FC8-A609-81D3BD8782E3}" presName="accent_1" presStyleCnt="0"/>
      <dgm:spPr/>
      <dgm:t>
        <a:bodyPr/>
        <a:lstStyle/>
        <a:p>
          <a:endParaRPr lang="ru-RU"/>
        </a:p>
      </dgm:t>
    </dgm:pt>
    <dgm:pt modelId="{79E9BCAE-4DDE-4FBE-9B3B-32FDB1E10018}" type="pres">
      <dgm:prSet presAssocID="{6075E3E3-4707-4FC8-A609-81D3BD8782E3}" presName="accentRepeatNode" presStyleLbl="solidFgAcc1" presStyleIdx="0" presStyleCnt="7" custLinFactNeighborX="-13674" custLinFactNeighborY="-17959">
        <dgm:style>
          <a:lnRef idx="2">
            <a:schemeClr val="accent3"/>
          </a:lnRef>
          <a:fillRef idx="1">
            <a:schemeClr val="lt1"/>
          </a:fillRef>
          <a:effectRef idx="0">
            <a:schemeClr val="accent3"/>
          </a:effectRef>
          <a:fontRef idx="minor">
            <a:schemeClr val="dk1"/>
          </a:fontRef>
        </dgm:style>
      </dgm:prSet>
      <dgm:spPr>
        <a:blipFill rotWithShape="0">
          <a:blip xmlns:r="http://schemas.openxmlformats.org/officeDocument/2006/relationships" r:embed="rId1"/>
          <a:stretch>
            <a:fillRect/>
          </a:stretch>
        </a:blipFill>
      </dgm:spPr>
      <dgm:t>
        <a:bodyPr/>
        <a:lstStyle/>
        <a:p>
          <a:endParaRPr lang="ru-RU"/>
        </a:p>
      </dgm:t>
    </dgm:pt>
    <dgm:pt modelId="{33EF65C2-82A5-401C-BEB7-640C0DB4EB45}" type="pres">
      <dgm:prSet presAssocID="{8BE301A9-7632-4E6C-B5E8-62A3A0E6C7C9}" presName="text_2" presStyleLbl="node1" presStyleIdx="1" presStyleCnt="7" custScaleX="98427" custScaleY="150195" custLinFactNeighborX="-493" custLinFactNeighborY="20941">
        <dgm:presLayoutVars>
          <dgm:bulletEnabled val="1"/>
        </dgm:presLayoutVars>
      </dgm:prSet>
      <dgm:spPr/>
      <dgm:t>
        <a:bodyPr/>
        <a:lstStyle/>
        <a:p>
          <a:endParaRPr lang="ru-RU"/>
        </a:p>
      </dgm:t>
    </dgm:pt>
    <dgm:pt modelId="{E995B9B0-5AF5-49FB-9C07-C1D7CA293820}" type="pres">
      <dgm:prSet presAssocID="{8BE301A9-7632-4E6C-B5E8-62A3A0E6C7C9}" presName="accent_2" presStyleCnt="0"/>
      <dgm:spPr/>
      <dgm:t>
        <a:bodyPr/>
        <a:lstStyle/>
        <a:p>
          <a:endParaRPr lang="ru-RU"/>
        </a:p>
      </dgm:t>
    </dgm:pt>
    <dgm:pt modelId="{A6F1FD4C-BBD7-41A7-803C-E1147161483A}" type="pres">
      <dgm:prSet presAssocID="{8BE301A9-7632-4E6C-B5E8-62A3A0E6C7C9}" presName="accentRepeatNode" presStyleLbl="solidFgAcc1" presStyleIdx="1" presStyleCnt="7" custScaleX="123908" custScaleY="122423" custLinFactNeighborX="-1815" custLinFactNeighborY="17886">
        <dgm:style>
          <a:lnRef idx="2">
            <a:schemeClr val="accent3"/>
          </a:lnRef>
          <a:fillRef idx="1">
            <a:schemeClr val="lt1"/>
          </a:fillRef>
          <a:effectRef idx="0">
            <a:schemeClr val="accent3"/>
          </a:effectRef>
          <a:fontRef idx="minor">
            <a:schemeClr val="dk1"/>
          </a:fontRef>
        </dgm:style>
      </dgm:prSet>
      <dgm:spPr>
        <a:blipFill rotWithShape="0">
          <a:blip xmlns:r="http://schemas.openxmlformats.org/officeDocument/2006/relationships" r:embed="rId1"/>
          <a:stretch>
            <a:fillRect/>
          </a:stretch>
        </a:blipFill>
      </dgm:spPr>
      <dgm:t>
        <a:bodyPr/>
        <a:lstStyle/>
        <a:p>
          <a:endParaRPr lang="ru-RU"/>
        </a:p>
      </dgm:t>
    </dgm:pt>
    <dgm:pt modelId="{ABBF2E3B-4FFC-48C4-BB1A-0ED31BE4D313}" type="pres">
      <dgm:prSet presAssocID="{D2A575A4-732D-4B0F-B7F9-5E0EFDAAC55B}" presName="text_3" presStyleLbl="node1" presStyleIdx="2" presStyleCnt="7" custScaleX="95928" custScaleY="136290" custLinFactY="89217" custLinFactNeighborX="831" custLinFactNeighborY="100000">
        <dgm:presLayoutVars>
          <dgm:bulletEnabled val="1"/>
        </dgm:presLayoutVars>
      </dgm:prSet>
      <dgm:spPr/>
      <dgm:t>
        <a:bodyPr/>
        <a:lstStyle/>
        <a:p>
          <a:endParaRPr lang="ru-RU"/>
        </a:p>
      </dgm:t>
    </dgm:pt>
    <dgm:pt modelId="{C03C8E2A-7C12-49FD-B43D-A0B9A66CBEA9}" type="pres">
      <dgm:prSet presAssocID="{D2A575A4-732D-4B0F-B7F9-5E0EFDAAC55B}" presName="accent_3" presStyleCnt="0"/>
      <dgm:spPr/>
      <dgm:t>
        <a:bodyPr/>
        <a:lstStyle/>
        <a:p>
          <a:endParaRPr lang="ru-RU"/>
        </a:p>
      </dgm:t>
    </dgm:pt>
    <dgm:pt modelId="{6C926FC9-5207-41FE-9451-533B7013EEAA}" type="pres">
      <dgm:prSet presAssocID="{D2A575A4-732D-4B0F-B7F9-5E0EFDAAC55B}" presName="accentRepeatNode" presStyleLbl="solidFgAcc1" presStyleIdx="2" presStyleCnt="7" custLinFactNeighborX="-17294" custLinFactNeighborY="31396"/>
      <dgm:spPr/>
      <dgm:t>
        <a:bodyPr/>
        <a:lstStyle/>
        <a:p>
          <a:endParaRPr lang="ru-RU"/>
        </a:p>
      </dgm:t>
    </dgm:pt>
    <dgm:pt modelId="{34018CBE-49FE-44FE-8FDB-9D689DD85C76}" type="pres">
      <dgm:prSet presAssocID="{57805A1F-E0AB-45AE-8B7F-BA294F8384A0}" presName="text_4" presStyleLbl="node1" presStyleIdx="3" presStyleCnt="7" custScaleX="99052" custScaleY="117675" custLinFactY="-28035" custLinFactNeighborX="-1306" custLinFactNeighborY="-100000">
        <dgm:presLayoutVars>
          <dgm:bulletEnabled val="1"/>
        </dgm:presLayoutVars>
      </dgm:prSet>
      <dgm:spPr/>
      <dgm:t>
        <a:bodyPr/>
        <a:lstStyle/>
        <a:p>
          <a:endParaRPr lang="ru-RU"/>
        </a:p>
      </dgm:t>
    </dgm:pt>
    <dgm:pt modelId="{8B29E176-CB4B-46D9-9CE3-623611BBF259}" type="pres">
      <dgm:prSet presAssocID="{57805A1F-E0AB-45AE-8B7F-BA294F8384A0}" presName="accent_4" presStyleCnt="0"/>
      <dgm:spPr/>
    </dgm:pt>
    <dgm:pt modelId="{A54A1981-F295-47B1-BA17-369F71676F18}" type="pres">
      <dgm:prSet presAssocID="{57805A1F-E0AB-45AE-8B7F-BA294F8384A0}" presName="accentRepeatNode" presStyleLbl="solidFgAcc1" presStyleIdx="3" presStyleCnt="7" custFlipVert="1" custFlipHor="0" custScaleX="28286" custScaleY="49665" custLinFactNeighborX="-3046" custLinFactNeighborY="33691"/>
      <dgm:spPr>
        <a:prstGeom prst="flowChartConnector">
          <a:avLst/>
        </a:prstGeom>
      </dgm:spPr>
      <dgm:t>
        <a:bodyPr/>
        <a:lstStyle/>
        <a:p>
          <a:endParaRPr lang="ru-RU"/>
        </a:p>
      </dgm:t>
    </dgm:pt>
    <dgm:pt modelId="{294E9B3E-C859-4E83-B81C-E2E47B08CAC3}" type="pres">
      <dgm:prSet presAssocID="{660D0333-C3D1-48CF-BCEE-A0DDEEF3EB14}" presName="text_5" presStyleLbl="node1" presStyleIdx="4" presStyleCnt="7" custScaleX="97148" custScaleY="112422" custLinFactNeighborX="222" custLinFactNeighborY="37464">
        <dgm:presLayoutVars>
          <dgm:bulletEnabled val="1"/>
        </dgm:presLayoutVars>
      </dgm:prSet>
      <dgm:spPr/>
      <dgm:t>
        <a:bodyPr/>
        <a:lstStyle/>
        <a:p>
          <a:endParaRPr lang="ru-RU"/>
        </a:p>
      </dgm:t>
    </dgm:pt>
    <dgm:pt modelId="{3B28B3D2-9E65-42FC-BB4D-DB360DFCD93D}" type="pres">
      <dgm:prSet presAssocID="{660D0333-C3D1-48CF-BCEE-A0DDEEF3EB14}" presName="accent_5" presStyleCnt="0"/>
      <dgm:spPr/>
      <dgm:t>
        <a:bodyPr/>
        <a:lstStyle/>
        <a:p>
          <a:endParaRPr lang="ru-RU"/>
        </a:p>
      </dgm:t>
    </dgm:pt>
    <dgm:pt modelId="{949AC2A6-CD90-4D44-84C5-E8EE31E6FA93}" type="pres">
      <dgm:prSet presAssocID="{660D0333-C3D1-48CF-BCEE-A0DDEEF3EB14}" presName="accentRepeatNode" presStyleLbl="solidFgAcc1" presStyleIdx="4" presStyleCnt="7" custLinFactNeighborX="7687" custLinFactNeighborY="24329">
        <dgm:style>
          <a:lnRef idx="2">
            <a:schemeClr val="accent3"/>
          </a:lnRef>
          <a:fillRef idx="1">
            <a:schemeClr val="lt1"/>
          </a:fillRef>
          <a:effectRef idx="0">
            <a:schemeClr val="accent3"/>
          </a:effectRef>
          <a:fontRef idx="minor">
            <a:schemeClr val="dk1"/>
          </a:fontRef>
        </dgm:style>
      </dgm:prSet>
      <dgm:spPr>
        <a:blipFill rotWithShape="0">
          <a:blip xmlns:r="http://schemas.openxmlformats.org/officeDocument/2006/relationships" r:embed="rId2"/>
          <a:stretch>
            <a:fillRect/>
          </a:stretch>
        </a:blipFill>
      </dgm:spPr>
      <dgm:t>
        <a:bodyPr/>
        <a:lstStyle/>
        <a:p>
          <a:endParaRPr lang="ru-RU"/>
        </a:p>
      </dgm:t>
    </dgm:pt>
    <dgm:pt modelId="{5A0CBBB0-1606-4723-8C2A-CAE58EECC452}" type="pres">
      <dgm:prSet presAssocID="{149A6ACB-E92C-420D-8CDA-1E17C73EBE2D}" presName="text_6" presStyleLbl="node1" presStyleIdx="5" presStyleCnt="7" custAng="0" custScaleX="97625" custScaleY="102510" custLinFactNeighborX="111" custLinFactNeighborY="20687">
        <dgm:presLayoutVars>
          <dgm:bulletEnabled val="1"/>
        </dgm:presLayoutVars>
      </dgm:prSet>
      <dgm:spPr/>
      <dgm:t>
        <a:bodyPr/>
        <a:lstStyle/>
        <a:p>
          <a:endParaRPr lang="ru-RU"/>
        </a:p>
      </dgm:t>
    </dgm:pt>
    <dgm:pt modelId="{86F5BA0D-F85F-4A03-B4EF-B3D1CC86B502}" type="pres">
      <dgm:prSet presAssocID="{149A6ACB-E92C-420D-8CDA-1E17C73EBE2D}" presName="accent_6" presStyleCnt="0"/>
      <dgm:spPr/>
      <dgm:t>
        <a:bodyPr/>
        <a:lstStyle/>
        <a:p>
          <a:endParaRPr lang="ru-RU"/>
        </a:p>
      </dgm:t>
    </dgm:pt>
    <dgm:pt modelId="{79B217AD-6FF1-4D1F-9A9D-87B383E2D2D4}" type="pres">
      <dgm:prSet presAssocID="{149A6ACB-E92C-420D-8CDA-1E17C73EBE2D}" presName="accentRepeatNode" presStyleLbl="solidFgAcc1" presStyleIdx="5" presStyleCnt="7" custScaleX="96125" custScaleY="90311" custLinFactNeighborX="20469" custLinFactNeighborY="10171">
        <dgm:style>
          <a:lnRef idx="2">
            <a:schemeClr val="accent3"/>
          </a:lnRef>
          <a:fillRef idx="1">
            <a:schemeClr val="lt1"/>
          </a:fillRef>
          <a:effectRef idx="0">
            <a:schemeClr val="accent3"/>
          </a:effectRef>
          <a:fontRef idx="minor">
            <a:schemeClr val="dk1"/>
          </a:fontRef>
        </dgm:style>
      </dgm:prSet>
      <dgm:spPr>
        <a:blipFill rotWithShape="0">
          <a:blip xmlns:r="http://schemas.openxmlformats.org/officeDocument/2006/relationships" r:embed="rId3"/>
          <a:stretch>
            <a:fillRect/>
          </a:stretch>
        </a:blipFill>
      </dgm:spPr>
      <dgm:t>
        <a:bodyPr/>
        <a:lstStyle/>
        <a:p>
          <a:endParaRPr lang="ru-RU"/>
        </a:p>
      </dgm:t>
    </dgm:pt>
    <dgm:pt modelId="{16E166DD-9061-4EA9-892B-E16B3064797B}" type="pres">
      <dgm:prSet presAssocID="{0D6D8A25-2C95-43CA-857F-DBBCE9BDC155}" presName="text_7" presStyleLbl="node1" presStyleIdx="6" presStyleCnt="7" custScaleX="94873" custScaleY="125794" custLinFactNeighborX="1387" custLinFactNeighborY="11346">
        <dgm:presLayoutVars>
          <dgm:bulletEnabled val="1"/>
        </dgm:presLayoutVars>
      </dgm:prSet>
      <dgm:spPr/>
      <dgm:t>
        <a:bodyPr/>
        <a:lstStyle/>
        <a:p>
          <a:endParaRPr lang="ru-RU"/>
        </a:p>
      </dgm:t>
    </dgm:pt>
    <dgm:pt modelId="{3C06CEF9-F30D-4848-9A6E-F027B123B850}" type="pres">
      <dgm:prSet presAssocID="{0D6D8A25-2C95-43CA-857F-DBBCE9BDC155}" presName="accent_7" presStyleCnt="0"/>
      <dgm:spPr/>
      <dgm:t>
        <a:bodyPr/>
        <a:lstStyle/>
        <a:p>
          <a:endParaRPr lang="ru-RU"/>
        </a:p>
      </dgm:t>
    </dgm:pt>
    <dgm:pt modelId="{21989F83-A471-4F6C-A92F-F48CA5DE471A}" type="pres">
      <dgm:prSet presAssocID="{0D6D8A25-2C95-43CA-857F-DBBCE9BDC155}" presName="accentRepeatNode" presStyleLbl="solidFgAcc1" presStyleIdx="6" presStyleCnt="7" custLinFactNeighborX="55592" custLinFactNeighborY="8384">
        <dgm:style>
          <a:lnRef idx="2">
            <a:schemeClr val="accent3"/>
          </a:lnRef>
          <a:fillRef idx="1">
            <a:schemeClr val="lt1"/>
          </a:fillRef>
          <a:effectRef idx="0">
            <a:schemeClr val="accent3"/>
          </a:effectRef>
          <a:fontRef idx="minor">
            <a:schemeClr val="dk1"/>
          </a:fontRef>
        </dgm:style>
      </dgm:prSet>
      <dgm:spPr>
        <a:blipFill rotWithShape="0">
          <a:blip xmlns:r="http://schemas.openxmlformats.org/officeDocument/2006/relationships" r:embed="rId4"/>
          <a:stretch>
            <a:fillRect/>
          </a:stretch>
        </a:blipFill>
      </dgm:spPr>
      <dgm:t>
        <a:bodyPr/>
        <a:lstStyle/>
        <a:p>
          <a:endParaRPr lang="ru-RU"/>
        </a:p>
      </dgm:t>
    </dgm:pt>
  </dgm:ptLst>
  <dgm:cxnLst>
    <dgm:cxn modelId="{C10B82AE-5650-4B0A-B324-3132D8EB8BD0}" type="presOf" srcId="{D2A575A4-732D-4B0F-B7F9-5E0EFDAAC55B}" destId="{ABBF2E3B-4FFC-48C4-BB1A-0ED31BE4D313}" srcOrd="0" destOrd="0" presId="urn:microsoft.com/office/officeart/2008/layout/VerticalCurvedList"/>
    <dgm:cxn modelId="{40F1DF82-6BC7-49D5-87FD-47CDBDF7D77B}" type="presOf" srcId="{57805A1F-E0AB-45AE-8B7F-BA294F8384A0}" destId="{34018CBE-49FE-44FE-8FDB-9D689DD85C76}" srcOrd="0" destOrd="0" presId="urn:microsoft.com/office/officeart/2008/layout/VerticalCurvedList"/>
    <dgm:cxn modelId="{A928CA5B-C9D6-4742-B0D0-CB3485BB9AF4}" srcId="{20925B0C-3644-4AE6-B483-A2716E44970C}" destId="{0D6D8A25-2C95-43CA-857F-DBBCE9BDC155}" srcOrd="6" destOrd="0" parTransId="{69BFCD75-CE83-4016-8488-CDE0EA15FBA4}" sibTransId="{300A4578-7960-4D7B-9DE7-B2B36B3DBA5F}"/>
    <dgm:cxn modelId="{F039CB8E-ACEB-4F97-9A7B-5D1A750C94CF}" type="presOf" srcId="{8BE301A9-7632-4E6C-B5E8-62A3A0E6C7C9}" destId="{33EF65C2-82A5-401C-BEB7-640C0DB4EB45}" srcOrd="0" destOrd="0" presId="urn:microsoft.com/office/officeart/2008/layout/VerticalCurvedList"/>
    <dgm:cxn modelId="{1E0E5089-EF00-460A-A17C-6E7F2E74FF28}" srcId="{20925B0C-3644-4AE6-B483-A2716E44970C}" destId="{149A6ACB-E92C-420D-8CDA-1E17C73EBE2D}" srcOrd="5" destOrd="0" parTransId="{97974D54-AD13-45F4-B305-1CF8E668AC98}" sibTransId="{642914DB-7ECF-45CD-BB40-CEB97E94D313}"/>
    <dgm:cxn modelId="{B8491DB4-158A-40F1-AF04-3C582A297C78}" type="presOf" srcId="{6075E3E3-4707-4FC8-A609-81D3BD8782E3}" destId="{556AFEF5-3F6F-43FE-961F-5A03D8F2F7E2}" srcOrd="0" destOrd="0" presId="urn:microsoft.com/office/officeart/2008/layout/VerticalCurvedList"/>
    <dgm:cxn modelId="{414CAAA3-3537-45E2-A3C9-5EAFE99D24E6}" type="presOf" srcId="{20925B0C-3644-4AE6-B483-A2716E44970C}" destId="{56A4F1C9-73A2-405A-ADA2-4DE5B90E49BA}" srcOrd="0" destOrd="0" presId="urn:microsoft.com/office/officeart/2008/layout/VerticalCurvedList"/>
    <dgm:cxn modelId="{C1CCFDDB-160C-45B2-824C-5623AD613D9D}" type="presOf" srcId="{0D6D8A25-2C95-43CA-857F-DBBCE9BDC155}" destId="{16E166DD-9061-4EA9-892B-E16B3064797B}" srcOrd="0" destOrd="0" presId="urn:microsoft.com/office/officeart/2008/layout/VerticalCurvedList"/>
    <dgm:cxn modelId="{5CB5B0E9-89E0-4A07-AB12-6B74A0E3CD97}" srcId="{20925B0C-3644-4AE6-B483-A2716E44970C}" destId="{D2A575A4-732D-4B0F-B7F9-5E0EFDAAC55B}" srcOrd="2" destOrd="0" parTransId="{98852F4E-08FF-443B-975F-7D308D44D082}" sibTransId="{3B52E102-DC53-4B47-ACDC-C29AB79362F4}"/>
    <dgm:cxn modelId="{06A86834-1198-4029-8E84-8B03DA00FAE7}" type="presOf" srcId="{149A6ACB-E92C-420D-8CDA-1E17C73EBE2D}" destId="{5A0CBBB0-1606-4723-8C2A-CAE58EECC452}" srcOrd="0" destOrd="0" presId="urn:microsoft.com/office/officeart/2008/layout/VerticalCurvedList"/>
    <dgm:cxn modelId="{5D618CCF-53A0-475D-BAB1-DFD6304AB2E6}" type="presOf" srcId="{660D0333-C3D1-48CF-BCEE-A0DDEEF3EB14}" destId="{294E9B3E-C859-4E83-B81C-E2E47B08CAC3}" srcOrd="0" destOrd="0" presId="urn:microsoft.com/office/officeart/2008/layout/VerticalCurvedList"/>
    <dgm:cxn modelId="{524830BF-FE45-4BBA-8EA6-14D36ADEA2A9}" srcId="{20925B0C-3644-4AE6-B483-A2716E44970C}" destId="{57805A1F-E0AB-45AE-8B7F-BA294F8384A0}" srcOrd="3" destOrd="0" parTransId="{3CD8E948-497E-40B0-B23E-E3F21E989F8E}" sibTransId="{9198F45B-5721-4631-9100-C5F42D3E6F7B}"/>
    <dgm:cxn modelId="{AA2759F7-A32B-4B7F-939F-CF804C7DCF6C}" srcId="{20925B0C-3644-4AE6-B483-A2716E44970C}" destId="{660D0333-C3D1-48CF-BCEE-A0DDEEF3EB14}" srcOrd="4" destOrd="0" parTransId="{326EF935-E437-496D-B869-FB32FA05B59B}" sibTransId="{19AEE61A-7E41-4382-9429-AF60C31F1DC3}"/>
    <dgm:cxn modelId="{70292C4A-7A0B-46DF-BBAF-E163C9CF0CF9}" type="presOf" srcId="{A36C632C-61DB-4D17-AC74-3E5E3CA526D5}" destId="{C32DECE0-4BA4-4E4E-A718-FA7E90D1158D}" srcOrd="0" destOrd="0" presId="urn:microsoft.com/office/officeart/2008/layout/VerticalCurvedList"/>
    <dgm:cxn modelId="{CFB44FF3-0613-48E8-AF82-05AC33CDE2C3}" srcId="{20925B0C-3644-4AE6-B483-A2716E44970C}" destId="{8BE301A9-7632-4E6C-B5E8-62A3A0E6C7C9}" srcOrd="1" destOrd="0" parTransId="{EC0C12BA-8670-433B-B6CA-90D23013FF12}" sibTransId="{31529DF4-2E0A-44C8-9035-38A01D6380EF}"/>
    <dgm:cxn modelId="{60931383-FEDC-4E8C-8EA7-72AC7B79F7D7}" srcId="{20925B0C-3644-4AE6-B483-A2716E44970C}" destId="{6075E3E3-4707-4FC8-A609-81D3BD8782E3}" srcOrd="0" destOrd="0" parTransId="{9A5139E5-A7B2-45BC-8CE5-B4EF0602E54E}" sibTransId="{A36C632C-61DB-4D17-AC74-3E5E3CA526D5}"/>
    <dgm:cxn modelId="{54B1281B-CF2F-4DF9-89FA-B27471DB1573}" type="presParOf" srcId="{56A4F1C9-73A2-405A-ADA2-4DE5B90E49BA}" destId="{C5A17E2A-D912-498E-9DEA-B8F96A7ADCA8}" srcOrd="0" destOrd="0" presId="urn:microsoft.com/office/officeart/2008/layout/VerticalCurvedList"/>
    <dgm:cxn modelId="{C02F8A28-80F4-40A0-9D07-6B648D79F422}" type="presParOf" srcId="{C5A17E2A-D912-498E-9DEA-B8F96A7ADCA8}" destId="{64089763-5641-47D9-9F30-0C2045D082A9}" srcOrd="0" destOrd="0" presId="urn:microsoft.com/office/officeart/2008/layout/VerticalCurvedList"/>
    <dgm:cxn modelId="{CC9906EC-CBA9-4AE8-A05A-57F8A9637308}" type="presParOf" srcId="{64089763-5641-47D9-9F30-0C2045D082A9}" destId="{1E3EF0E9-E483-42BC-9DB1-A49844D292C8}" srcOrd="0" destOrd="0" presId="urn:microsoft.com/office/officeart/2008/layout/VerticalCurvedList"/>
    <dgm:cxn modelId="{EDD89185-1145-43E1-B332-75181FDB6821}" type="presParOf" srcId="{64089763-5641-47D9-9F30-0C2045D082A9}" destId="{C32DECE0-4BA4-4E4E-A718-FA7E90D1158D}" srcOrd="1" destOrd="0" presId="urn:microsoft.com/office/officeart/2008/layout/VerticalCurvedList"/>
    <dgm:cxn modelId="{7395A8B8-A611-4661-82BB-4CEAA33E0C93}" type="presParOf" srcId="{64089763-5641-47D9-9F30-0C2045D082A9}" destId="{3249F118-C882-4CCF-ACA0-578B74134ECE}" srcOrd="2" destOrd="0" presId="urn:microsoft.com/office/officeart/2008/layout/VerticalCurvedList"/>
    <dgm:cxn modelId="{9D2525DF-47D4-4FF8-A379-4E833F67C982}" type="presParOf" srcId="{64089763-5641-47D9-9F30-0C2045D082A9}" destId="{D85BB5F4-484C-4B8E-87F3-4488407C1BF6}" srcOrd="3" destOrd="0" presId="urn:microsoft.com/office/officeart/2008/layout/VerticalCurvedList"/>
    <dgm:cxn modelId="{F9991A30-284C-49BE-AEA4-0AF538AA233E}" type="presParOf" srcId="{C5A17E2A-D912-498E-9DEA-B8F96A7ADCA8}" destId="{556AFEF5-3F6F-43FE-961F-5A03D8F2F7E2}" srcOrd="1" destOrd="0" presId="urn:microsoft.com/office/officeart/2008/layout/VerticalCurvedList"/>
    <dgm:cxn modelId="{DC3E1329-0A60-4ADC-AC97-F94EE3527695}" type="presParOf" srcId="{C5A17E2A-D912-498E-9DEA-B8F96A7ADCA8}" destId="{C46DA4E7-E82E-4D30-B8D1-05C769F0D997}" srcOrd="2" destOrd="0" presId="urn:microsoft.com/office/officeart/2008/layout/VerticalCurvedList"/>
    <dgm:cxn modelId="{4515B7DE-C9CB-40B7-AD00-321ACC2620C7}" type="presParOf" srcId="{C46DA4E7-E82E-4D30-B8D1-05C769F0D997}" destId="{79E9BCAE-4DDE-4FBE-9B3B-32FDB1E10018}" srcOrd="0" destOrd="0" presId="urn:microsoft.com/office/officeart/2008/layout/VerticalCurvedList"/>
    <dgm:cxn modelId="{B0A2EA11-31C3-4EA1-B519-89CCA1D23CD9}" type="presParOf" srcId="{C5A17E2A-D912-498E-9DEA-B8F96A7ADCA8}" destId="{33EF65C2-82A5-401C-BEB7-640C0DB4EB45}" srcOrd="3" destOrd="0" presId="urn:microsoft.com/office/officeart/2008/layout/VerticalCurvedList"/>
    <dgm:cxn modelId="{29040E5B-386E-47E4-A41C-1BBF17DDC778}" type="presParOf" srcId="{C5A17E2A-D912-498E-9DEA-B8F96A7ADCA8}" destId="{E995B9B0-5AF5-49FB-9C07-C1D7CA293820}" srcOrd="4" destOrd="0" presId="urn:microsoft.com/office/officeart/2008/layout/VerticalCurvedList"/>
    <dgm:cxn modelId="{863F59C1-203A-41DA-8C07-0A24F25C1A60}" type="presParOf" srcId="{E995B9B0-5AF5-49FB-9C07-C1D7CA293820}" destId="{A6F1FD4C-BBD7-41A7-803C-E1147161483A}" srcOrd="0" destOrd="0" presId="urn:microsoft.com/office/officeart/2008/layout/VerticalCurvedList"/>
    <dgm:cxn modelId="{D9C86265-A172-421D-BF6E-36145072B07B}" type="presParOf" srcId="{C5A17E2A-D912-498E-9DEA-B8F96A7ADCA8}" destId="{ABBF2E3B-4FFC-48C4-BB1A-0ED31BE4D313}" srcOrd="5" destOrd="0" presId="urn:microsoft.com/office/officeart/2008/layout/VerticalCurvedList"/>
    <dgm:cxn modelId="{AF4117D6-A3B9-49EC-99A2-517DE74F8AD3}" type="presParOf" srcId="{C5A17E2A-D912-498E-9DEA-B8F96A7ADCA8}" destId="{C03C8E2A-7C12-49FD-B43D-A0B9A66CBEA9}" srcOrd="6" destOrd="0" presId="urn:microsoft.com/office/officeart/2008/layout/VerticalCurvedList"/>
    <dgm:cxn modelId="{D50F98B8-9425-496F-BDBD-E6DFC87EBC0F}" type="presParOf" srcId="{C03C8E2A-7C12-49FD-B43D-A0B9A66CBEA9}" destId="{6C926FC9-5207-41FE-9451-533B7013EEAA}" srcOrd="0" destOrd="0" presId="urn:microsoft.com/office/officeart/2008/layout/VerticalCurvedList"/>
    <dgm:cxn modelId="{07F0AD7C-7D68-4971-976D-6348AE42860E}" type="presParOf" srcId="{C5A17E2A-D912-498E-9DEA-B8F96A7ADCA8}" destId="{34018CBE-49FE-44FE-8FDB-9D689DD85C76}" srcOrd="7" destOrd="0" presId="urn:microsoft.com/office/officeart/2008/layout/VerticalCurvedList"/>
    <dgm:cxn modelId="{174E2A36-81E2-4586-8E03-E8EAEB581FCE}" type="presParOf" srcId="{C5A17E2A-D912-498E-9DEA-B8F96A7ADCA8}" destId="{8B29E176-CB4B-46D9-9CE3-623611BBF259}" srcOrd="8" destOrd="0" presId="urn:microsoft.com/office/officeart/2008/layout/VerticalCurvedList"/>
    <dgm:cxn modelId="{C188CE1B-BCF2-474B-9BB0-F5661DA3CCEA}" type="presParOf" srcId="{8B29E176-CB4B-46D9-9CE3-623611BBF259}" destId="{A54A1981-F295-47B1-BA17-369F71676F18}" srcOrd="0" destOrd="0" presId="urn:microsoft.com/office/officeart/2008/layout/VerticalCurvedList"/>
    <dgm:cxn modelId="{6362D4DE-6E74-4E25-9242-658C5E9C63A9}" type="presParOf" srcId="{C5A17E2A-D912-498E-9DEA-B8F96A7ADCA8}" destId="{294E9B3E-C859-4E83-B81C-E2E47B08CAC3}" srcOrd="9" destOrd="0" presId="urn:microsoft.com/office/officeart/2008/layout/VerticalCurvedList"/>
    <dgm:cxn modelId="{588AEE2D-09CE-4C16-9564-5294D8C49DF9}" type="presParOf" srcId="{C5A17E2A-D912-498E-9DEA-B8F96A7ADCA8}" destId="{3B28B3D2-9E65-42FC-BB4D-DB360DFCD93D}" srcOrd="10" destOrd="0" presId="urn:microsoft.com/office/officeart/2008/layout/VerticalCurvedList"/>
    <dgm:cxn modelId="{7577435D-ABF1-4163-9E8B-BC11E21E2B86}" type="presParOf" srcId="{3B28B3D2-9E65-42FC-BB4D-DB360DFCD93D}" destId="{949AC2A6-CD90-4D44-84C5-E8EE31E6FA93}" srcOrd="0" destOrd="0" presId="urn:microsoft.com/office/officeart/2008/layout/VerticalCurvedList"/>
    <dgm:cxn modelId="{93A24AFC-7732-4515-872C-9D6DF62EE63A}" type="presParOf" srcId="{C5A17E2A-D912-498E-9DEA-B8F96A7ADCA8}" destId="{5A0CBBB0-1606-4723-8C2A-CAE58EECC452}" srcOrd="11" destOrd="0" presId="urn:microsoft.com/office/officeart/2008/layout/VerticalCurvedList"/>
    <dgm:cxn modelId="{7F55D433-568A-4177-84A6-3015DAD62CCC}" type="presParOf" srcId="{C5A17E2A-D912-498E-9DEA-B8F96A7ADCA8}" destId="{86F5BA0D-F85F-4A03-B4EF-B3D1CC86B502}" srcOrd="12" destOrd="0" presId="urn:microsoft.com/office/officeart/2008/layout/VerticalCurvedList"/>
    <dgm:cxn modelId="{E70FB05E-1DB4-4AF0-8D1A-119802533F8A}" type="presParOf" srcId="{86F5BA0D-F85F-4A03-B4EF-B3D1CC86B502}" destId="{79B217AD-6FF1-4D1F-9A9D-87B383E2D2D4}" srcOrd="0" destOrd="0" presId="urn:microsoft.com/office/officeart/2008/layout/VerticalCurvedList"/>
    <dgm:cxn modelId="{2FC4AB59-DDB2-459B-ACBE-4155A90F33D7}" type="presParOf" srcId="{C5A17E2A-D912-498E-9DEA-B8F96A7ADCA8}" destId="{16E166DD-9061-4EA9-892B-E16B3064797B}" srcOrd="13" destOrd="0" presId="urn:microsoft.com/office/officeart/2008/layout/VerticalCurvedList"/>
    <dgm:cxn modelId="{E48237DB-912A-4DA4-8AA4-64296F103209}" type="presParOf" srcId="{C5A17E2A-D912-498E-9DEA-B8F96A7ADCA8}" destId="{3C06CEF9-F30D-4848-9A6E-F027B123B850}" srcOrd="14" destOrd="0" presId="urn:microsoft.com/office/officeart/2008/layout/VerticalCurvedList"/>
    <dgm:cxn modelId="{462CFCE2-C75D-4794-AD94-0015816B426C}" type="presParOf" srcId="{3C06CEF9-F30D-4848-9A6E-F027B123B850}" destId="{21989F83-A471-4F6C-A92F-F48CA5DE471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1BD14-653F-47B3-BB46-667C8FB2497F}">
      <dsp:nvSpPr>
        <dsp:cNvPr id="0" name=""/>
        <dsp:cNvSpPr/>
      </dsp:nvSpPr>
      <dsp:spPr>
        <a:xfrm>
          <a:off x="2808313" y="2"/>
          <a:ext cx="1462286" cy="1470645"/>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РАЗРАБОТКА ПРОГНОЗА СОЦИАЛЬНО-ЭКОНОМИЧЕСКОГО РАЗВИТИЯ ГОРОДСКОГО ОКРУГА   НА ОЧЕРЕДНОЙ ФИНАНСОВЫЙ ГОД И ПЛАНОВЫЙ ПЕРИОД</a:t>
          </a:r>
          <a:endParaRPr lang="ru-RU" sz="1000" b="1" i="0" kern="1200" dirty="0">
            <a:latin typeface="Times New Roman" panose="02020603050405020304" pitchFamily="18" charset="0"/>
            <a:cs typeface="Times New Roman" panose="02020603050405020304" pitchFamily="18" charset="0"/>
          </a:endParaRPr>
        </a:p>
      </dsp:txBody>
      <dsp:txXfrm>
        <a:off x="2879696" y="71385"/>
        <a:ext cx="1319520" cy="1327879"/>
      </dsp:txXfrm>
    </dsp:sp>
    <dsp:sp modelId="{43434E4B-C4FB-4DAC-9533-71DBE9279538}">
      <dsp:nvSpPr>
        <dsp:cNvPr id="0" name=""/>
        <dsp:cNvSpPr/>
      </dsp:nvSpPr>
      <dsp:spPr>
        <a:xfrm>
          <a:off x="4080544" y="-480953"/>
          <a:ext cx="4530412" cy="4530412"/>
        </a:xfrm>
        <a:custGeom>
          <a:avLst/>
          <a:gdLst/>
          <a:ahLst/>
          <a:cxnLst/>
          <a:rect l="0" t="0" r="0" b="0"/>
          <a:pathLst>
            <a:path>
              <a:moveTo>
                <a:pt x="217812" y="1296012"/>
              </a:moveTo>
              <a:arcTo wR="2265206" hR="2265206" stAng="12319914" swAng="305382"/>
            </a:path>
          </a:pathLst>
        </a:custGeom>
        <a:noFill/>
        <a:ln w="22225" cap="flat" cmpd="sng" algn="ctr">
          <a:solidFill>
            <a:scrgbClr r="0" g="0" b="0">
              <a:shade val="50000"/>
              <a:satMod val="103000"/>
            </a:scrgbClr>
          </a:solidFill>
          <a:prstDash val="solid"/>
          <a:tailEnd type="arrow"/>
        </a:ln>
        <a:effectLst/>
        <a:scene3d>
          <a:camera prst="orthographicFront">
            <a:rot lat="20999999"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A54D8CAD-B47B-492A-A92F-69E42EBB0CBD}">
      <dsp:nvSpPr>
        <dsp:cNvPr id="0" name=""/>
        <dsp:cNvSpPr/>
      </dsp:nvSpPr>
      <dsp:spPr>
        <a:xfrm>
          <a:off x="4427172" y="547608"/>
          <a:ext cx="1624058" cy="1283038"/>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РАЗРАБОТКА ДОКУМЕНТОВ И МАТЕРИАЛОВ, НЕОБХОДИМЫХ ДЛЯ ФОРМИРОВАНИЯ БЮДЖЕТА ГОРОДСКОГО ОКРУГА</a:t>
          </a:r>
          <a:endParaRPr lang="ru-RU" sz="1000" b="1" i="0" kern="1200" dirty="0">
            <a:latin typeface="Times New Roman" panose="02020603050405020304" pitchFamily="18" charset="0"/>
            <a:cs typeface="Times New Roman" panose="02020603050405020304" pitchFamily="18" charset="0"/>
          </a:endParaRPr>
        </a:p>
      </dsp:txBody>
      <dsp:txXfrm>
        <a:off x="4489805" y="610241"/>
        <a:ext cx="1498792" cy="1157772"/>
      </dsp:txXfrm>
    </dsp:sp>
    <dsp:sp modelId="{F93ECD45-54D8-465B-A0C2-914295F3C5BD}">
      <dsp:nvSpPr>
        <dsp:cNvPr id="0" name=""/>
        <dsp:cNvSpPr/>
      </dsp:nvSpPr>
      <dsp:spPr>
        <a:xfrm>
          <a:off x="1846567" y="1266916"/>
          <a:ext cx="4530412" cy="4530412"/>
        </a:xfrm>
        <a:custGeom>
          <a:avLst/>
          <a:gdLst/>
          <a:ahLst/>
          <a:cxnLst/>
          <a:rect l="0" t="0" r="0" b="0"/>
          <a:pathLst>
            <a:path>
              <a:moveTo>
                <a:pt x="3786981" y="587302"/>
              </a:moveTo>
              <a:arcTo wR="2265206" hR="2265206" stAng="18732388" swAng="161210"/>
            </a:path>
          </a:pathLst>
        </a:custGeom>
        <a:noFill/>
        <a:ln w="22225" cap="flat" cmpd="sng" algn="ctr">
          <a:solidFill>
            <a:scrgbClr r="0" g="0" b="0">
              <a:shade val="50000"/>
              <a:satMod val="103000"/>
            </a:scrgbClr>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D76CEF15-AD37-4FF7-A9D9-F30101483B47}">
      <dsp:nvSpPr>
        <dsp:cNvPr id="0" name=""/>
        <dsp:cNvSpPr/>
      </dsp:nvSpPr>
      <dsp:spPr>
        <a:xfrm>
          <a:off x="5080191" y="1952574"/>
          <a:ext cx="1485765" cy="1283038"/>
        </a:xfrm>
        <a:prstGeom prst="roundRect">
          <a:avLst/>
        </a:prstGeom>
        <a:gradFill rotWithShape="0">
          <a:gsLst>
            <a:gs pos="0">
              <a:schemeClr val="accent4">
                <a:lumMod val="75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СОСТАВЛЕНИЕ ПРОЕКТА БЮДЖЕТА ГОРОДСКОГО ОКРУГА</a:t>
          </a:r>
          <a:endParaRPr lang="ru-RU" sz="1000" b="1" i="0" kern="1200" dirty="0">
            <a:latin typeface="Times New Roman" panose="02020603050405020304" pitchFamily="18" charset="0"/>
            <a:cs typeface="Times New Roman" panose="02020603050405020304" pitchFamily="18" charset="0"/>
          </a:endParaRPr>
        </a:p>
      </dsp:txBody>
      <dsp:txXfrm>
        <a:off x="5142824" y="2015207"/>
        <a:ext cx="1360499" cy="1157772"/>
      </dsp:txXfrm>
    </dsp:sp>
    <dsp:sp modelId="{DA554C6D-A2BD-4B94-802C-6C55DB9F2BF8}">
      <dsp:nvSpPr>
        <dsp:cNvPr id="0" name=""/>
        <dsp:cNvSpPr/>
      </dsp:nvSpPr>
      <dsp:spPr>
        <a:xfrm>
          <a:off x="1230623" y="566242"/>
          <a:ext cx="4530412" cy="4530412"/>
        </a:xfrm>
        <a:custGeom>
          <a:avLst/>
          <a:gdLst/>
          <a:ahLst/>
          <a:cxnLst/>
          <a:rect l="0" t="0" r="0" b="0"/>
          <a:pathLst>
            <a:path>
              <a:moveTo>
                <a:pt x="4485517" y="2713957"/>
              </a:moveTo>
              <a:arcTo wR="2265206" hR="2265206" stAng="685575" swAng="206846"/>
            </a:path>
          </a:pathLst>
        </a:custGeom>
        <a:noFill/>
        <a:ln w="22225" cap="flat" cmpd="sng" algn="ctr">
          <a:solidFill>
            <a:scrgbClr r="0" g="0" b="0">
              <a:shade val="50000"/>
              <a:satMod val="103000"/>
            </a:scrgbClr>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644BD4D3-8D2A-489F-BC0B-191B4AEF9533}">
      <dsp:nvSpPr>
        <dsp:cNvPr id="0" name=""/>
        <dsp:cNvSpPr/>
      </dsp:nvSpPr>
      <dsp:spPr>
        <a:xfrm>
          <a:off x="4405378" y="3456661"/>
          <a:ext cx="1715304" cy="1295869"/>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РАССМОТРЕНИЕ        И УТВЕРЖДЕНИЕ БЮДЖЕТА ГОРОДСКОГО ОКРУГА</a:t>
          </a:r>
          <a:endParaRPr lang="ru-RU" sz="1000" b="1" i="0" kern="1200" dirty="0">
            <a:latin typeface="Times New Roman" panose="02020603050405020304" pitchFamily="18" charset="0"/>
            <a:cs typeface="Times New Roman" panose="02020603050405020304" pitchFamily="18" charset="0"/>
          </a:endParaRPr>
        </a:p>
      </dsp:txBody>
      <dsp:txXfrm>
        <a:off x="4468637" y="3519920"/>
        <a:ext cx="1588786" cy="1169351"/>
      </dsp:txXfrm>
    </dsp:sp>
    <dsp:sp modelId="{2C814299-90FC-466A-8C27-58BBE7C3AD9B}">
      <dsp:nvSpPr>
        <dsp:cNvPr id="0" name=""/>
        <dsp:cNvSpPr/>
      </dsp:nvSpPr>
      <dsp:spPr>
        <a:xfrm>
          <a:off x="2909326" y="304954"/>
          <a:ext cx="4530412" cy="4530412"/>
        </a:xfrm>
        <a:custGeom>
          <a:avLst/>
          <a:gdLst/>
          <a:ahLst/>
          <a:cxnLst/>
          <a:rect l="0" t="0" r="0" b="0"/>
          <a:pathLst>
            <a:path>
              <a:moveTo>
                <a:pt x="1469618" y="4386102"/>
              </a:moveTo>
              <a:arcTo wR="2265206" hR="2265206" stAng="6633721" swAng="128281"/>
            </a:path>
          </a:pathLst>
        </a:custGeom>
        <a:noFill/>
        <a:ln w="22225" cap="flat" cmpd="sng" algn="ctr">
          <a:solidFill>
            <a:scrgbClr r="0" g="0" b="0">
              <a:shade val="50000"/>
              <a:satMod val="103000"/>
            </a:scrgbClr>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03867FA4-A613-4921-92BD-CBD0DE5AF6C1}">
      <dsp:nvSpPr>
        <dsp:cNvPr id="0" name=""/>
        <dsp:cNvSpPr/>
      </dsp:nvSpPr>
      <dsp:spPr>
        <a:xfrm>
          <a:off x="2788691" y="3998964"/>
          <a:ext cx="1485765" cy="1535800"/>
        </a:xfrm>
        <a:prstGeom prst="roundRect">
          <a:avLst/>
        </a:prstGeom>
        <a:solidFill>
          <a:schemeClr val="accent6">
            <a:hueOff val="0"/>
            <a:satOff val="0"/>
            <a:lumOff val="0"/>
            <a:alphaOff val="0"/>
          </a:schemeClr>
        </a:soli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ИСПОЛНЕНИЕ БЮДЖЕТА ГОРОДСКОГО ОКРУГА</a:t>
          </a:r>
          <a:endParaRPr lang="ru-RU" sz="1000" b="1" i="0" kern="1200" dirty="0">
            <a:latin typeface="Times New Roman" panose="02020603050405020304" pitchFamily="18" charset="0"/>
            <a:cs typeface="Times New Roman" panose="02020603050405020304" pitchFamily="18" charset="0"/>
          </a:endParaRPr>
        </a:p>
      </dsp:txBody>
      <dsp:txXfrm>
        <a:off x="2861220" y="4071493"/>
        <a:ext cx="1340707" cy="1390742"/>
      </dsp:txXfrm>
    </dsp:sp>
    <dsp:sp modelId="{191E1915-7B43-453A-9B3B-8BE365BAB7F0}">
      <dsp:nvSpPr>
        <dsp:cNvPr id="0" name=""/>
        <dsp:cNvSpPr/>
      </dsp:nvSpPr>
      <dsp:spPr>
        <a:xfrm>
          <a:off x="-65093" y="172596"/>
          <a:ext cx="4530412" cy="4530412"/>
        </a:xfrm>
        <a:custGeom>
          <a:avLst/>
          <a:gdLst/>
          <a:ahLst/>
          <a:cxnLst/>
          <a:rect l="0" t="0" r="0" b="0"/>
          <a:pathLst>
            <a:path>
              <a:moveTo>
                <a:pt x="2801562" y="4465997"/>
              </a:moveTo>
              <a:arcTo wR="2265206" hR="2265206" stAng="4578205" swAng="245700"/>
            </a:path>
          </a:pathLst>
        </a:custGeom>
        <a:noFill/>
        <a:ln w="22225" cap="flat" cmpd="sng" algn="ctr">
          <a:solidFill>
            <a:scrgbClr r="0" g="0" b="0">
              <a:shade val="50000"/>
              <a:satMod val="103000"/>
            </a:scrgbClr>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529DDF86-EE24-4644-BF9F-F7994B1A08DB}">
      <dsp:nvSpPr>
        <dsp:cNvPr id="0" name=""/>
        <dsp:cNvSpPr/>
      </dsp:nvSpPr>
      <dsp:spPr>
        <a:xfrm>
          <a:off x="1038915" y="3460468"/>
          <a:ext cx="1485765" cy="1283038"/>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ОСУЩЕСТВЛЕНИЕ БЮДЖЕТНОГО УЧЕТА</a:t>
          </a:r>
          <a:endParaRPr lang="ru-RU" sz="1000" b="1" i="0" kern="1200" dirty="0">
            <a:latin typeface="Times New Roman" panose="02020603050405020304" pitchFamily="18" charset="0"/>
            <a:cs typeface="Times New Roman" panose="02020603050405020304" pitchFamily="18" charset="0"/>
          </a:endParaRPr>
        </a:p>
      </dsp:txBody>
      <dsp:txXfrm>
        <a:off x="1101548" y="3523101"/>
        <a:ext cx="1360499" cy="1157772"/>
      </dsp:txXfrm>
    </dsp:sp>
    <dsp:sp modelId="{B61698C4-7017-4D89-87F7-56075D701F9E}">
      <dsp:nvSpPr>
        <dsp:cNvPr id="0" name=""/>
        <dsp:cNvSpPr/>
      </dsp:nvSpPr>
      <dsp:spPr>
        <a:xfrm>
          <a:off x="1288868" y="523021"/>
          <a:ext cx="4530412" cy="4530412"/>
        </a:xfrm>
        <a:custGeom>
          <a:avLst/>
          <a:gdLst/>
          <a:ahLst/>
          <a:cxnLst/>
          <a:rect l="0" t="0" r="0" b="0"/>
          <a:pathLst>
            <a:path>
              <a:moveTo>
                <a:pt x="89260" y="2894825"/>
              </a:moveTo>
              <a:arcTo wR="2265206" hR="2265206" stAng="9831719" swAng="202737"/>
            </a:path>
          </a:pathLst>
        </a:custGeom>
        <a:noFill/>
        <a:ln w="22225" cap="flat" cmpd="sng" algn="ctr">
          <a:solidFill>
            <a:scrgbClr r="0" g="0" b="0">
              <a:shade val="50000"/>
              <a:satMod val="103000"/>
            </a:scrgbClr>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E20084B0-DED3-4DEB-8998-F77FEE57635D}">
      <dsp:nvSpPr>
        <dsp:cNvPr id="0" name=""/>
        <dsp:cNvSpPr/>
      </dsp:nvSpPr>
      <dsp:spPr>
        <a:xfrm>
          <a:off x="494448" y="1961969"/>
          <a:ext cx="1485765" cy="1283038"/>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УТВЕРЖДЕНИЕ ОТЧЕТА ОБ ИСПОЛНЕНИИ БЮДЖЕТА ГОРОДСКОГО ОКРУГА</a:t>
          </a:r>
          <a:endParaRPr lang="ru-RU" sz="1000" b="1" i="0" kern="1200" dirty="0">
            <a:latin typeface="Times New Roman" panose="02020603050405020304" pitchFamily="18" charset="0"/>
            <a:cs typeface="Times New Roman" panose="02020603050405020304" pitchFamily="18" charset="0"/>
          </a:endParaRPr>
        </a:p>
      </dsp:txBody>
      <dsp:txXfrm>
        <a:off x="557081" y="2024602"/>
        <a:ext cx="1360499" cy="1157772"/>
      </dsp:txXfrm>
    </dsp:sp>
    <dsp:sp modelId="{37B34B6A-4DCE-4DE3-951A-2EF6B41DAEEC}">
      <dsp:nvSpPr>
        <dsp:cNvPr id="0" name=""/>
        <dsp:cNvSpPr/>
      </dsp:nvSpPr>
      <dsp:spPr>
        <a:xfrm>
          <a:off x="473013" y="1462767"/>
          <a:ext cx="4530412" cy="4530412"/>
        </a:xfrm>
        <a:custGeom>
          <a:avLst/>
          <a:gdLst/>
          <a:ahLst/>
          <a:cxnLst/>
          <a:rect l="0" t="0" r="0" b="0"/>
          <a:pathLst>
            <a:path>
              <a:moveTo>
                <a:pt x="879693" y="473136"/>
              </a:moveTo>
              <a:arcTo wR="2265206" hR="2265206" stAng="13937467" swAng="191838"/>
            </a:path>
          </a:pathLst>
        </a:custGeom>
        <a:noFill/>
        <a:ln w="22225" cap="flat" cmpd="sng" algn="ctr">
          <a:solidFill>
            <a:scrgbClr r="0" g="0" b="0">
              <a:shade val="50000"/>
              <a:satMod val="103000"/>
            </a:scrgbClr>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26BC9EC0-F33D-4C53-893E-E607BC23B588}">
      <dsp:nvSpPr>
        <dsp:cNvPr id="0" name=""/>
        <dsp:cNvSpPr/>
      </dsp:nvSpPr>
      <dsp:spPr>
        <a:xfrm>
          <a:off x="1007520" y="555939"/>
          <a:ext cx="1680297" cy="1281943"/>
        </a:xfrm>
        <a:prstGeom prst="roundRect">
          <a:avLst/>
        </a:prstGeom>
        <a:gradFill rotWithShape="0">
          <a:gsLst>
            <a:gs pos="0">
              <a:schemeClr val="accent4">
                <a:lumMod val="75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ОРГАНИЗАЦИЯ              И ОСУЩЕСТВЛЕНИЕ МУНИЦИПАЛЬНОГО ФИНАНСОВОГО КОНТРОЛЯ</a:t>
          </a:r>
          <a:endParaRPr lang="ru-RU" sz="1000" i="0" kern="1200" dirty="0">
            <a:latin typeface="Times New Roman" panose="02020603050405020304" pitchFamily="18" charset="0"/>
            <a:cs typeface="Times New Roman" panose="02020603050405020304" pitchFamily="18" charset="0"/>
          </a:endParaRPr>
        </a:p>
      </dsp:txBody>
      <dsp:txXfrm>
        <a:off x="1070099" y="618518"/>
        <a:ext cx="1555139" cy="1156785"/>
      </dsp:txXfrm>
    </dsp:sp>
    <dsp:sp modelId="{6B2E63ED-B4B9-4312-8B34-C6298E61E31E}">
      <dsp:nvSpPr>
        <dsp:cNvPr id="0" name=""/>
        <dsp:cNvSpPr/>
      </dsp:nvSpPr>
      <dsp:spPr>
        <a:xfrm>
          <a:off x="-1646538" y="-787429"/>
          <a:ext cx="4530412" cy="4530412"/>
        </a:xfrm>
        <a:custGeom>
          <a:avLst/>
          <a:gdLst/>
          <a:ahLst/>
          <a:cxnLst/>
          <a:rect l="0" t="0" r="0" b="0"/>
          <a:pathLst>
            <a:path>
              <a:moveTo>
                <a:pt x="4362777" y="1410014"/>
              </a:moveTo>
              <a:arcTo wR="2265206" hR="2265206" stAng="20269140" swAng="330474"/>
            </a:path>
          </a:pathLst>
        </a:custGeom>
        <a:noFill/>
        <a:ln w="0" cap="flat" cmpd="sng" algn="ctr">
          <a:solidFill>
            <a:schemeClr val="bg1"/>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2DECE0-4BA4-4E4E-A718-FA7E90D1158D}">
      <dsp:nvSpPr>
        <dsp:cNvPr id="0" name=""/>
        <dsp:cNvSpPr/>
      </dsp:nvSpPr>
      <dsp:spPr>
        <a:xfrm>
          <a:off x="-5928277" y="-909532"/>
          <a:ext cx="7075648" cy="7075648"/>
        </a:xfrm>
        <a:prstGeom prst="blockArc">
          <a:avLst>
            <a:gd name="adj1" fmla="val 18900000"/>
            <a:gd name="adj2" fmla="val 2700000"/>
            <a:gd name="adj3" fmla="val 305"/>
          </a:avLst>
        </a:prstGeom>
        <a:noFill/>
        <a:ln w="25400" cap="flat" cmpd="sng" algn="ctr">
          <a:solidFill>
            <a:schemeClr val="accent3">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6AFEF5-3F6F-43FE-961F-5A03D8F2F7E2}">
      <dsp:nvSpPr>
        <dsp:cNvPr id="0" name=""/>
        <dsp:cNvSpPr/>
      </dsp:nvSpPr>
      <dsp:spPr>
        <a:xfrm>
          <a:off x="288041" y="72006"/>
          <a:ext cx="7803106" cy="604418"/>
        </a:xfrm>
        <a:prstGeom prst="rect">
          <a:avLst/>
        </a:prstGeom>
        <a:gradFill rotWithShape="0">
          <a:gsLst>
            <a:gs pos="0">
              <a:schemeClr val="accent1"/>
            </a:gs>
            <a:gs pos="100000">
              <a:schemeClr val="accent3">
                <a:shade val="80000"/>
                <a:hueOff val="0"/>
                <a:satOff val="0"/>
                <a:lumOff val="0"/>
                <a:alphaOff val="0"/>
                <a:tint val="44000"/>
                <a:satMod val="165000"/>
              </a:schemeClr>
            </a:gs>
            <a:gs pos="93000">
              <a:schemeClr val="accent3">
                <a:shade val="80000"/>
                <a:hueOff val="0"/>
                <a:satOff val="0"/>
                <a:lumOff val="0"/>
                <a:alphaOff val="0"/>
                <a:tint val="15000"/>
                <a:satMod val="165000"/>
              </a:schemeClr>
            </a:gs>
            <a:gs pos="100000">
              <a:schemeClr val="accent3">
                <a:shade val="80000"/>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3">
              <a:shade val="80000"/>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9189" tIns="45720" rIns="45720" bIns="45720" numCol="1" spcCol="1270" anchor="ctr" anchorCtr="0">
          <a:noAutofit/>
        </a:bodyPr>
        <a:lstStyle/>
        <a:p>
          <a:pPr lvl="0" algn="l" defTabSz="800100">
            <a:lnSpc>
              <a:spcPct val="90000"/>
            </a:lnSpc>
            <a:spcBef>
              <a:spcPct val="0"/>
            </a:spcBef>
            <a:spcAft>
              <a:spcPct val="35000"/>
            </a:spcAft>
          </a:pPr>
          <a:r>
            <a:rPr lang="ru-RU" sz="1800" kern="1200" baseline="0" dirty="0" smtClean="0">
              <a:solidFill>
                <a:srgbClr val="002060"/>
              </a:solidFill>
              <a:latin typeface="Times New Roman" panose="02020603050405020304" pitchFamily="18" charset="0"/>
              <a:cs typeface="Times New Roman" panose="02020603050405020304" pitchFamily="18" charset="0"/>
            </a:rPr>
            <a:t>Бюджетное</a:t>
          </a:r>
          <a:r>
            <a:rPr lang="ru-RU" sz="1800" kern="1200" dirty="0" smtClean="0">
              <a:solidFill>
                <a:srgbClr val="002060"/>
              </a:solidFill>
              <a:latin typeface="Times New Roman" panose="02020603050405020304" pitchFamily="18" charset="0"/>
              <a:cs typeface="Times New Roman" panose="02020603050405020304" pitchFamily="18" charset="0"/>
            </a:rPr>
            <a:t> </a:t>
          </a:r>
          <a:r>
            <a:rPr lang="ru-RU" sz="1800" kern="1200" baseline="0" dirty="0" smtClean="0">
              <a:solidFill>
                <a:srgbClr val="002060"/>
              </a:solidFill>
              <a:latin typeface="Times New Roman" panose="02020603050405020304" pitchFamily="18" charset="0"/>
              <a:cs typeface="Times New Roman" panose="02020603050405020304" pitchFamily="18" charset="0"/>
            </a:rPr>
            <a:t>законодательство</a:t>
          </a:r>
          <a:r>
            <a:rPr lang="ru-RU" sz="1800" kern="1200" dirty="0" smtClean="0">
              <a:solidFill>
                <a:srgbClr val="002060"/>
              </a:solidFill>
              <a:latin typeface="Times New Roman" panose="02020603050405020304" pitchFamily="18" charset="0"/>
              <a:cs typeface="Times New Roman" panose="02020603050405020304" pitchFamily="18" charset="0"/>
            </a:rPr>
            <a:t> </a:t>
          </a:r>
          <a:r>
            <a:rPr lang="ru-RU" sz="1800" kern="1200" baseline="0" dirty="0" smtClean="0">
              <a:solidFill>
                <a:srgbClr val="002060"/>
              </a:solidFill>
              <a:latin typeface="Times New Roman" panose="02020603050405020304" pitchFamily="18" charset="0"/>
              <a:cs typeface="Times New Roman" panose="02020603050405020304" pitchFamily="18" charset="0"/>
            </a:rPr>
            <a:t>Российской Федерации – Федеральный закон №145-ФЗ от 31 июля 1998 года</a:t>
          </a:r>
        </a:p>
      </dsp:txBody>
      <dsp:txXfrm>
        <a:off x="288041" y="72006"/>
        <a:ext cx="7803106" cy="604418"/>
      </dsp:txXfrm>
    </dsp:sp>
    <dsp:sp modelId="{79E9BCAE-4DDE-4FBE-9B3B-32FDB1E10018}">
      <dsp:nvSpPr>
        <dsp:cNvPr id="0" name=""/>
        <dsp:cNvSpPr/>
      </dsp:nvSpPr>
      <dsp:spPr>
        <a:xfrm>
          <a:off x="0" y="72007"/>
          <a:ext cx="597147" cy="597147"/>
        </a:xfrm>
        <a:prstGeom prst="ellipse">
          <a:avLst/>
        </a:prstGeom>
        <a:blipFill rotWithShape="0">
          <a:blip xmlns:r="http://schemas.openxmlformats.org/officeDocument/2006/relationships" r:embed="rId1"/>
          <a:stretch>
            <a:fillRect/>
          </a:stretch>
        </a:blip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sp>
    <dsp:sp modelId="{33EF65C2-82A5-401C-BEB7-640C0DB4EB45}">
      <dsp:nvSpPr>
        <dsp:cNvPr id="0" name=""/>
        <dsp:cNvSpPr/>
      </dsp:nvSpPr>
      <dsp:spPr>
        <a:xfrm>
          <a:off x="834612" y="936106"/>
          <a:ext cx="7299746" cy="717509"/>
        </a:xfrm>
        <a:prstGeom prst="rect">
          <a:avLst/>
        </a:prstGeom>
        <a:gradFill rotWithShape="0">
          <a:gsLst>
            <a:gs pos="0">
              <a:schemeClr val="accent1"/>
            </a:gs>
            <a:gs pos="100000">
              <a:schemeClr val="accent3">
                <a:shade val="80000"/>
                <a:hueOff val="-88497"/>
                <a:satOff val="901"/>
                <a:lumOff val="5407"/>
                <a:alphaOff val="0"/>
                <a:tint val="44000"/>
                <a:satMod val="165000"/>
              </a:schemeClr>
            </a:gs>
            <a:gs pos="93000">
              <a:schemeClr val="accent3">
                <a:shade val="80000"/>
                <a:hueOff val="-88497"/>
                <a:satOff val="901"/>
                <a:lumOff val="5407"/>
                <a:alphaOff val="0"/>
                <a:tint val="15000"/>
                <a:satMod val="165000"/>
              </a:schemeClr>
            </a:gs>
            <a:gs pos="100000">
              <a:schemeClr val="accent3">
                <a:shade val="80000"/>
                <a:hueOff val="-88497"/>
                <a:satOff val="901"/>
                <a:lumOff val="5407"/>
                <a:alphaOff val="0"/>
                <a:tint val="5000"/>
                <a:satMod val="250000"/>
              </a:schemeClr>
            </a:gs>
          </a:gsLst>
          <a:path path="circle">
            <a:fillToRect l="50000" t="130000" r="50000" b="-30000"/>
          </a:path>
        </a:gradFill>
        <a:ln>
          <a:noFill/>
        </a:ln>
        <a:effectLst>
          <a:outerShdw blurRad="57150" dist="38100" dir="5400000" algn="ctr" rotWithShape="0">
            <a:schemeClr val="accent3">
              <a:shade val="80000"/>
              <a:hueOff val="-88497"/>
              <a:satOff val="901"/>
              <a:lumOff val="5407"/>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9189" tIns="45720" rIns="45720" bIns="45720" numCol="1" spcCol="1270" anchor="ctr" anchorCtr="0">
          <a:noAutofit/>
        </a:bodyPr>
        <a:lstStyle/>
        <a:p>
          <a:pPr lvl="0" algn="l" defTabSz="800100">
            <a:lnSpc>
              <a:spcPct val="90000"/>
            </a:lnSpc>
            <a:spcBef>
              <a:spcPct val="0"/>
            </a:spcBef>
            <a:spcAft>
              <a:spcPct val="35000"/>
            </a:spcAft>
          </a:pPr>
          <a:r>
            <a:rPr lang="ru-RU" sz="1800" kern="1200" baseline="0" dirty="0" smtClean="0">
              <a:solidFill>
                <a:srgbClr val="002060"/>
              </a:solidFill>
              <a:latin typeface="Times New Roman" panose="02020603050405020304" pitchFamily="18" charset="0"/>
              <a:cs typeface="Times New Roman" panose="02020603050405020304" pitchFamily="18" charset="0"/>
            </a:rPr>
            <a:t>Указы Президента Российской Федерации от 7 мая 2012  №596-606, от 21 августа 2012 №1199, от 10 сентября 2012 № 1276, от 28 апреля 2008 №607, от 07 мая 2018 года №204, от 21.07.2020 №474 </a:t>
          </a:r>
        </a:p>
      </dsp:txBody>
      <dsp:txXfrm>
        <a:off x="834612" y="936106"/>
        <a:ext cx="7299746" cy="717509"/>
      </dsp:txXfrm>
    </dsp:sp>
    <dsp:sp modelId="{A6F1FD4C-BBD7-41A7-803C-E1147161483A}">
      <dsp:nvSpPr>
        <dsp:cNvPr id="0" name=""/>
        <dsp:cNvSpPr/>
      </dsp:nvSpPr>
      <dsp:spPr>
        <a:xfrm>
          <a:off x="432050" y="936104"/>
          <a:ext cx="739914" cy="731046"/>
        </a:xfrm>
        <a:prstGeom prst="ellipse">
          <a:avLst/>
        </a:prstGeom>
        <a:blipFill rotWithShape="0">
          <a:blip xmlns:r="http://schemas.openxmlformats.org/officeDocument/2006/relationships" r:embed="rId1"/>
          <a:stretch>
            <a:fillRect/>
          </a:stretch>
        </a:blip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sp>
    <dsp:sp modelId="{ABBF2E3B-4FFC-48C4-BB1A-0ED31BE4D313}">
      <dsp:nvSpPr>
        <dsp:cNvPr id="0" name=""/>
        <dsp:cNvSpPr/>
      </dsp:nvSpPr>
      <dsp:spPr>
        <a:xfrm>
          <a:off x="1255748" y="2489677"/>
          <a:ext cx="6886991" cy="651082"/>
        </a:xfrm>
        <a:prstGeom prst="rect">
          <a:avLst/>
        </a:prstGeom>
        <a:gradFill rotWithShape="0">
          <a:gsLst>
            <a:gs pos="0">
              <a:schemeClr val="accent1"/>
            </a:gs>
            <a:gs pos="100000">
              <a:schemeClr val="accent3">
                <a:shade val="80000"/>
                <a:hueOff val="-176995"/>
                <a:satOff val="1802"/>
                <a:lumOff val="10814"/>
                <a:alphaOff val="0"/>
                <a:tint val="44000"/>
                <a:satMod val="165000"/>
              </a:schemeClr>
            </a:gs>
            <a:gs pos="93000">
              <a:schemeClr val="accent3">
                <a:shade val="80000"/>
                <a:hueOff val="-176995"/>
                <a:satOff val="1802"/>
                <a:lumOff val="10814"/>
                <a:alphaOff val="0"/>
                <a:tint val="15000"/>
                <a:satMod val="165000"/>
              </a:schemeClr>
            </a:gs>
            <a:gs pos="100000">
              <a:schemeClr val="accent3">
                <a:shade val="80000"/>
                <a:hueOff val="-176995"/>
                <a:satOff val="1802"/>
                <a:lumOff val="10814"/>
                <a:alphaOff val="0"/>
                <a:tint val="5000"/>
                <a:satMod val="250000"/>
              </a:schemeClr>
            </a:gs>
          </a:gsLst>
          <a:path path="circle">
            <a:fillToRect l="50000" t="130000" r="50000" b="-30000"/>
          </a:path>
        </a:gradFill>
        <a:ln>
          <a:noFill/>
        </a:ln>
        <a:effectLst>
          <a:outerShdw blurRad="57150" dist="38100" dir="5400000" algn="ctr" rotWithShape="0">
            <a:schemeClr val="accent3">
              <a:shade val="80000"/>
              <a:hueOff val="-176995"/>
              <a:satOff val="1802"/>
              <a:lumOff val="10814"/>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9189" tIns="45720" rIns="45720" bIns="45720" numCol="1" spcCol="1270" anchor="ctr" anchorCtr="0">
          <a:noAutofit/>
        </a:bodyPr>
        <a:lstStyle/>
        <a:p>
          <a:pPr lvl="0" algn="l" defTabSz="800100">
            <a:lnSpc>
              <a:spcPct val="90000"/>
            </a:lnSpc>
            <a:spcBef>
              <a:spcPct val="0"/>
            </a:spcBef>
            <a:spcAft>
              <a:spcPct val="35000"/>
            </a:spcAft>
          </a:pPr>
          <a:r>
            <a:rPr lang="ru-RU" sz="1800" kern="1200" baseline="0" dirty="0" smtClean="0">
              <a:solidFill>
                <a:srgbClr val="002060"/>
              </a:solidFill>
              <a:latin typeface="Times New Roman" panose="02020603050405020304" pitchFamily="18" charset="0"/>
              <a:cs typeface="Times New Roman" panose="02020603050405020304" pitchFamily="18" charset="0"/>
            </a:rPr>
            <a:t>Постановления и распоряжения Правительства Российской Федерации от 3 ноября 2012 №1142, от 10 апреля 2014 №570-р</a:t>
          </a:r>
          <a:endParaRPr lang="ru-RU" sz="1800" kern="1200" baseline="0" dirty="0">
            <a:solidFill>
              <a:srgbClr val="002060"/>
            </a:solidFill>
            <a:latin typeface="Times New Roman" panose="02020603050405020304" pitchFamily="18" charset="0"/>
            <a:cs typeface="Times New Roman" panose="02020603050405020304" pitchFamily="18" charset="0"/>
          </a:endParaRPr>
        </a:p>
      </dsp:txBody>
      <dsp:txXfrm>
        <a:off x="1255748" y="2489677"/>
        <a:ext cx="6886991" cy="651082"/>
      </dsp:txXfrm>
    </dsp:sp>
    <dsp:sp modelId="{6C926FC9-5207-41FE-9451-533B7013EEAA}">
      <dsp:nvSpPr>
        <dsp:cNvPr id="0" name=""/>
        <dsp:cNvSpPr/>
      </dsp:nvSpPr>
      <dsp:spPr>
        <a:xfrm>
          <a:off x="648072" y="1800200"/>
          <a:ext cx="597147" cy="597147"/>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w="9525" cap="flat" cmpd="sng" algn="ctr">
          <a:solidFill>
            <a:schemeClr val="accent3">
              <a:shade val="80000"/>
              <a:hueOff val="-176995"/>
              <a:satOff val="1802"/>
              <a:lumOff val="10814"/>
              <a:alphaOff val="0"/>
            </a:schemeClr>
          </a:solidFill>
          <a:prstDash val="solid"/>
        </a:ln>
        <a:effectLst/>
      </dsp:spPr>
      <dsp:style>
        <a:lnRef idx="1">
          <a:scrgbClr r="0" g="0" b="0"/>
        </a:lnRef>
        <a:fillRef idx="2">
          <a:scrgbClr r="0" g="0" b="0"/>
        </a:fillRef>
        <a:effectRef idx="0">
          <a:scrgbClr r="0" g="0" b="0"/>
        </a:effectRef>
        <a:fontRef idx="minor"/>
      </dsp:style>
    </dsp:sp>
    <dsp:sp modelId="{34018CBE-49FE-44FE-8FDB-9D689DD85C76}">
      <dsp:nvSpPr>
        <dsp:cNvPr id="0" name=""/>
        <dsp:cNvSpPr/>
      </dsp:nvSpPr>
      <dsp:spPr>
        <a:xfrm>
          <a:off x="1066509" y="1735567"/>
          <a:ext cx="7036297" cy="562155"/>
        </a:xfrm>
        <a:prstGeom prst="rect">
          <a:avLst/>
        </a:prstGeom>
        <a:gradFill rotWithShape="0">
          <a:gsLst>
            <a:gs pos="0">
              <a:schemeClr val="accent1"/>
            </a:gs>
            <a:gs pos="100000">
              <a:schemeClr val="accent3">
                <a:shade val="80000"/>
                <a:hueOff val="-265492"/>
                <a:satOff val="2703"/>
                <a:lumOff val="16221"/>
                <a:alphaOff val="0"/>
                <a:tint val="44000"/>
                <a:satMod val="165000"/>
              </a:schemeClr>
            </a:gs>
            <a:gs pos="93000">
              <a:schemeClr val="accent3">
                <a:shade val="80000"/>
                <a:hueOff val="-265492"/>
                <a:satOff val="2703"/>
                <a:lumOff val="16221"/>
                <a:alphaOff val="0"/>
                <a:tint val="15000"/>
                <a:satMod val="165000"/>
              </a:schemeClr>
            </a:gs>
            <a:gs pos="100000">
              <a:schemeClr val="accent3">
                <a:shade val="80000"/>
                <a:hueOff val="-265492"/>
                <a:satOff val="2703"/>
                <a:lumOff val="16221"/>
                <a:alphaOff val="0"/>
                <a:tint val="5000"/>
                <a:satMod val="250000"/>
              </a:schemeClr>
            </a:gs>
          </a:gsLst>
          <a:path path="circle">
            <a:fillToRect l="50000" t="130000" r="50000" b="-30000"/>
          </a:path>
        </a:gradFill>
        <a:ln>
          <a:noFill/>
        </a:ln>
        <a:effectLst>
          <a:outerShdw blurRad="57150" dist="38100" dir="5400000" algn="ctr" rotWithShape="0">
            <a:schemeClr val="accent3">
              <a:shade val="80000"/>
              <a:hueOff val="-265492"/>
              <a:satOff val="2703"/>
              <a:lumOff val="16221"/>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9189" tIns="45720" rIns="45720" bIns="45720" numCol="1" spcCol="1270" anchor="ctr" anchorCtr="0">
          <a:noAutofit/>
        </a:bodyPr>
        <a:lstStyle/>
        <a:p>
          <a:pPr lvl="0" algn="l" defTabSz="800100">
            <a:lnSpc>
              <a:spcPct val="90000"/>
            </a:lnSpc>
            <a:spcBef>
              <a:spcPct val="0"/>
            </a:spcBef>
            <a:spcAft>
              <a:spcPct val="35000"/>
            </a:spcAft>
          </a:pPr>
          <a:r>
            <a:rPr lang="ru-RU" sz="1800" kern="1200" baseline="0" dirty="0" smtClean="0">
              <a:solidFill>
                <a:srgbClr val="002060"/>
              </a:solidFill>
              <a:latin typeface="Times New Roman" panose="02020603050405020304" pitchFamily="18" charset="0"/>
              <a:cs typeface="Times New Roman" panose="02020603050405020304" pitchFamily="18" charset="0"/>
            </a:rPr>
            <a:t>Федеральный закон от 28 июня 2014 № 172- ФЗ «О стратегическом планировании в Российской Федерации»</a:t>
          </a:r>
          <a:endParaRPr lang="ru-RU" sz="1800" kern="1200" baseline="0" dirty="0">
            <a:solidFill>
              <a:srgbClr val="002060"/>
            </a:solidFill>
            <a:latin typeface="Times New Roman" panose="02020603050405020304" pitchFamily="18" charset="0"/>
            <a:cs typeface="Times New Roman" panose="02020603050405020304" pitchFamily="18" charset="0"/>
          </a:endParaRPr>
        </a:p>
      </dsp:txBody>
      <dsp:txXfrm>
        <a:off x="1066509" y="1735567"/>
        <a:ext cx="7036297" cy="562155"/>
      </dsp:txXfrm>
    </dsp:sp>
    <dsp:sp modelId="{A54A1981-F295-47B1-BA17-369F71676F18}">
      <dsp:nvSpPr>
        <dsp:cNvPr id="0" name=""/>
        <dsp:cNvSpPr/>
      </dsp:nvSpPr>
      <dsp:spPr>
        <a:xfrm flipV="1">
          <a:off x="1022968" y="2681190"/>
          <a:ext cx="168909" cy="296573"/>
        </a:xfrm>
        <a:prstGeom prst="flowChartConnector">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w="9525" cap="flat" cmpd="sng" algn="ctr">
          <a:solidFill>
            <a:schemeClr val="accent3">
              <a:shade val="80000"/>
              <a:hueOff val="-265492"/>
              <a:satOff val="2703"/>
              <a:lumOff val="16221"/>
              <a:alphaOff val="0"/>
            </a:schemeClr>
          </a:solidFill>
          <a:prstDash val="solid"/>
        </a:ln>
        <a:effectLst/>
      </dsp:spPr>
      <dsp:style>
        <a:lnRef idx="1">
          <a:scrgbClr r="0" g="0" b="0"/>
        </a:lnRef>
        <a:fillRef idx="2">
          <a:scrgbClr r="0" g="0" b="0"/>
        </a:fillRef>
        <a:effectRef idx="0">
          <a:scrgbClr r="0" g="0" b="0"/>
        </a:effectRef>
        <a:fontRef idx="minor"/>
      </dsp:style>
    </dsp:sp>
    <dsp:sp modelId="{294E9B3E-C859-4E83-B81C-E2E47B08CAC3}">
      <dsp:nvSpPr>
        <dsp:cNvPr id="0" name=""/>
        <dsp:cNvSpPr/>
      </dsp:nvSpPr>
      <dsp:spPr>
        <a:xfrm>
          <a:off x="1168232" y="3255732"/>
          <a:ext cx="6974579" cy="537060"/>
        </a:xfrm>
        <a:prstGeom prst="rect">
          <a:avLst/>
        </a:prstGeom>
        <a:gradFill rotWithShape="0">
          <a:gsLst>
            <a:gs pos="3000">
              <a:schemeClr val="accent1"/>
            </a:gs>
            <a:gs pos="100000">
              <a:schemeClr val="accent3">
                <a:shade val="80000"/>
                <a:hueOff val="-353989"/>
                <a:satOff val="3604"/>
                <a:lumOff val="21627"/>
                <a:alphaOff val="0"/>
                <a:tint val="44000"/>
                <a:satMod val="165000"/>
              </a:schemeClr>
            </a:gs>
            <a:gs pos="93000">
              <a:schemeClr val="accent3">
                <a:shade val="80000"/>
                <a:hueOff val="-353989"/>
                <a:satOff val="3604"/>
                <a:lumOff val="21627"/>
                <a:alphaOff val="0"/>
                <a:tint val="15000"/>
                <a:satMod val="165000"/>
              </a:schemeClr>
            </a:gs>
            <a:gs pos="100000">
              <a:schemeClr val="accent3">
                <a:shade val="80000"/>
                <a:hueOff val="-353989"/>
                <a:satOff val="3604"/>
                <a:lumOff val="21627"/>
                <a:alphaOff val="0"/>
                <a:tint val="5000"/>
                <a:satMod val="250000"/>
              </a:schemeClr>
            </a:gs>
          </a:gsLst>
          <a:path path="circle">
            <a:fillToRect l="50000" t="130000" r="50000" b="-30000"/>
          </a:path>
        </a:gradFill>
        <a:ln>
          <a:noFill/>
        </a:ln>
        <a:effectLst>
          <a:outerShdw blurRad="57150" dist="38100" dir="5400000" algn="ctr" rotWithShape="0">
            <a:schemeClr val="accent3">
              <a:shade val="80000"/>
              <a:hueOff val="-353989"/>
              <a:satOff val="3604"/>
              <a:lumOff val="21627"/>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9189" tIns="45720" rIns="45720" bIns="45720" numCol="1" spcCol="1270" anchor="ctr" anchorCtr="0">
          <a:noAutofit/>
        </a:bodyPr>
        <a:lstStyle/>
        <a:p>
          <a:pPr lvl="0" algn="l" defTabSz="800100">
            <a:lnSpc>
              <a:spcPct val="90000"/>
            </a:lnSpc>
            <a:spcBef>
              <a:spcPct val="0"/>
            </a:spcBef>
            <a:spcAft>
              <a:spcPct val="35000"/>
            </a:spcAft>
          </a:pPr>
          <a:r>
            <a:rPr lang="ru-RU" sz="1800" kern="1200" baseline="0" dirty="0" smtClean="0">
              <a:solidFill>
                <a:srgbClr val="002060"/>
              </a:solidFill>
              <a:latin typeface="Times New Roman" panose="02020603050405020304" pitchFamily="18" charset="0"/>
              <a:cs typeface="Times New Roman" panose="02020603050405020304" pitchFamily="18" charset="0"/>
            </a:rPr>
            <a:t>Законодательство Российской Федерации и Московской области о налогах и сборах  </a:t>
          </a:r>
        </a:p>
      </dsp:txBody>
      <dsp:txXfrm>
        <a:off x="1168232" y="3255732"/>
        <a:ext cx="6974579" cy="537060"/>
      </dsp:txXfrm>
    </dsp:sp>
    <dsp:sp modelId="{949AC2A6-CD90-4D44-84C5-E8EE31E6FA93}">
      <dsp:nvSpPr>
        <dsp:cNvPr id="0" name=""/>
        <dsp:cNvSpPr/>
      </dsp:nvSpPr>
      <dsp:spPr>
        <a:xfrm>
          <a:off x="797246" y="3191996"/>
          <a:ext cx="597147" cy="597147"/>
        </a:xfrm>
        <a:prstGeom prst="ellipse">
          <a:avLst/>
        </a:prstGeom>
        <a:blipFill rotWithShape="0">
          <a:blip xmlns:r="http://schemas.openxmlformats.org/officeDocument/2006/relationships" r:embed="rId2"/>
          <a:stretch>
            <a:fillRect/>
          </a:stretch>
        </a:blip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sp>
    <dsp:sp modelId="{5A0CBBB0-1606-4723-8C2A-CAE58EECC452}">
      <dsp:nvSpPr>
        <dsp:cNvPr id="0" name=""/>
        <dsp:cNvSpPr/>
      </dsp:nvSpPr>
      <dsp:spPr>
        <a:xfrm>
          <a:off x="909147" y="3915733"/>
          <a:ext cx="7240266" cy="489709"/>
        </a:xfrm>
        <a:prstGeom prst="rect">
          <a:avLst/>
        </a:prstGeom>
        <a:gradFill rotWithShape="0">
          <a:gsLst>
            <a:gs pos="100000">
              <a:schemeClr val="accent3">
                <a:shade val="80000"/>
                <a:hueOff val="-442487"/>
                <a:satOff val="4505"/>
                <a:lumOff val="27034"/>
                <a:alphaOff val="0"/>
                <a:tint val="70000"/>
                <a:satMod val="130000"/>
              </a:schemeClr>
            </a:gs>
            <a:gs pos="2000">
              <a:schemeClr val="accent1"/>
            </a:gs>
            <a:gs pos="93000">
              <a:schemeClr val="accent3">
                <a:shade val="80000"/>
                <a:hueOff val="-442487"/>
                <a:satOff val="4505"/>
                <a:lumOff val="27034"/>
                <a:alphaOff val="0"/>
                <a:tint val="15000"/>
                <a:satMod val="165000"/>
              </a:schemeClr>
            </a:gs>
            <a:gs pos="100000">
              <a:schemeClr val="accent3">
                <a:shade val="80000"/>
                <a:hueOff val="-442487"/>
                <a:satOff val="4505"/>
                <a:lumOff val="27034"/>
                <a:alphaOff val="0"/>
                <a:tint val="5000"/>
                <a:satMod val="250000"/>
              </a:schemeClr>
            </a:gs>
          </a:gsLst>
          <a:path path="circle">
            <a:fillToRect l="50000" t="130000" r="50000" b="-30000"/>
          </a:path>
        </a:gradFill>
        <a:ln>
          <a:noFill/>
        </a:ln>
        <a:effectLst>
          <a:outerShdw blurRad="57150" dist="38100" dir="5400000" algn="ctr" rotWithShape="0">
            <a:schemeClr val="accent3">
              <a:shade val="80000"/>
              <a:hueOff val="-442487"/>
              <a:satOff val="4505"/>
              <a:lumOff val="27034"/>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9189" tIns="45720" rIns="45720" bIns="45720" numCol="1" spcCol="1270" anchor="ctr" anchorCtr="0">
          <a:noAutofit/>
        </a:bodyPr>
        <a:lstStyle/>
        <a:p>
          <a:pPr lvl="0" algn="l" defTabSz="800100">
            <a:lnSpc>
              <a:spcPct val="90000"/>
            </a:lnSpc>
            <a:spcBef>
              <a:spcPct val="0"/>
            </a:spcBef>
            <a:spcAft>
              <a:spcPct val="35000"/>
            </a:spcAft>
          </a:pPr>
          <a:r>
            <a:rPr lang="ru-RU" sz="1800" kern="1200" baseline="0" dirty="0" smtClean="0">
              <a:solidFill>
                <a:srgbClr val="002060"/>
              </a:solidFill>
              <a:latin typeface="Times New Roman" panose="02020603050405020304" pitchFamily="18" charset="0"/>
              <a:cs typeface="Times New Roman" panose="02020603050405020304" pitchFamily="18" charset="0"/>
            </a:rPr>
            <a:t>Нормативно правовые акты Совета Депутатов и Администрации городского округа Лотошино Московской области  </a:t>
          </a:r>
          <a:endParaRPr lang="ru-RU" sz="1800" kern="1200" baseline="0" dirty="0">
            <a:solidFill>
              <a:srgbClr val="002060"/>
            </a:solidFill>
            <a:latin typeface="Times New Roman" panose="02020603050405020304" pitchFamily="18" charset="0"/>
            <a:cs typeface="Times New Roman" panose="02020603050405020304" pitchFamily="18" charset="0"/>
          </a:endParaRPr>
        </a:p>
      </dsp:txBody>
      <dsp:txXfrm>
        <a:off x="909147" y="3915733"/>
        <a:ext cx="7240266" cy="489709"/>
      </dsp:txXfrm>
    </dsp:sp>
    <dsp:sp modelId="{79B217AD-6FF1-4D1F-9A9D-87B383E2D2D4}">
      <dsp:nvSpPr>
        <dsp:cNvPr id="0" name=""/>
        <dsp:cNvSpPr/>
      </dsp:nvSpPr>
      <dsp:spPr>
        <a:xfrm>
          <a:off x="648071" y="3852853"/>
          <a:ext cx="574008" cy="539290"/>
        </a:xfrm>
        <a:prstGeom prst="ellipse">
          <a:avLst/>
        </a:prstGeom>
        <a:blipFill rotWithShape="0">
          <a:blip xmlns:r="http://schemas.openxmlformats.org/officeDocument/2006/relationships" r:embed="rId3"/>
          <a:stretch>
            <a:fillRect/>
          </a:stretch>
        </a:blip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sp>
    <dsp:sp modelId="{16E166DD-9061-4EA9-892B-E16B3064797B}">
      <dsp:nvSpPr>
        <dsp:cNvPr id="0" name=""/>
        <dsp:cNvSpPr/>
      </dsp:nvSpPr>
      <dsp:spPr>
        <a:xfrm>
          <a:off x="690304" y="4532491"/>
          <a:ext cx="7446603" cy="600941"/>
        </a:xfrm>
        <a:prstGeom prst="rect">
          <a:avLst/>
        </a:prstGeom>
        <a:gradFill rotWithShape="0">
          <a:gsLst>
            <a:gs pos="99000">
              <a:schemeClr val="accent3">
                <a:shade val="80000"/>
                <a:hueOff val="-530984"/>
                <a:satOff val="5406"/>
                <a:lumOff val="32441"/>
                <a:alphaOff val="0"/>
                <a:tint val="70000"/>
                <a:satMod val="130000"/>
              </a:schemeClr>
            </a:gs>
            <a:gs pos="0">
              <a:schemeClr val="accent1"/>
            </a:gs>
            <a:gs pos="93000">
              <a:schemeClr val="accent3">
                <a:shade val="80000"/>
                <a:hueOff val="-530984"/>
                <a:satOff val="5406"/>
                <a:lumOff val="32441"/>
                <a:alphaOff val="0"/>
                <a:tint val="15000"/>
                <a:satMod val="165000"/>
              </a:schemeClr>
            </a:gs>
            <a:gs pos="100000">
              <a:schemeClr val="accent3">
                <a:shade val="80000"/>
                <a:hueOff val="-530984"/>
                <a:satOff val="5406"/>
                <a:lumOff val="32441"/>
                <a:alphaOff val="0"/>
                <a:tint val="5000"/>
                <a:satMod val="250000"/>
              </a:schemeClr>
            </a:gs>
          </a:gsLst>
          <a:path path="circle">
            <a:fillToRect l="50000" t="130000" r="50000" b="-30000"/>
          </a:path>
        </a:gradFill>
        <a:ln>
          <a:noFill/>
        </a:ln>
        <a:effectLst>
          <a:outerShdw blurRad="57150" dist="38100" dir="5400000" algn="ctr" rotWithShape="0">
            <a:schemeClr val="accent3">
              <a:shade val="80000"/>
              <a:hueOff val="-530984"/>
              <a:satOff val="5406"/>
              <a:lumOff val="32441"/>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9189" tIns="45720" rIns="45720" bIns="45720" numCol="1" spcCol="1270" anchor="ctr" anchorCtr="0">
          <a:noAutofit/>
        </a:bodyPr>
        <a:lstStyle/>
        <a:p>
          <a:pPr lvl="0" algn="l" defTabSz="800100">
            <a:lnSpc>
              <a:spcPct val="90000"/>
            </a:lnSpc>
            <a:spcBef>
              <a:spcPct val="0"/>
            </a:spcBef>
            <a:spcAft>
              <a:spcPct val="35000"/>
            </a:spcAft>
          </a:pPr>
          <a:r>
            <a:rPr lang="ru-RU" sz="1800" kern="1200" baseline="0" dirty="0" smtClean="0">
              <a:solidFill>
                <a:srgbClr val="002060"/>
              </a:solidFill>
              <a:latin typeface="Times New Roman" panose="02020603050405020304" pitchFamily="18" charset="0"/>
              <a:cs typeface="Times New Roman" panose="02020603050405020304" pitchFamily="18" charset="0"/>
            </a:rPr>
            <a:t>Методические рекомендации МЭФ МО по составлению и исполнению местных бюджетов на основе муниципальных программ</a:t>
          </a:r>
          <a:endParaRPr lang="ru-RU" sz="1800" kern="1200" baseline="0" dirty="0">
            <a:solidFill>
              <a:srgbClr val="002060"/>
            </a:solidFill>
            <a:latin typeface="Times New Roman" panose="02020603050405020304" pitchFamily="18" charset="0"/>
            <a:cs typeface="Times New Roman" panose="02020603050405020304" pitchFamily="18" charset="0"/>
          </a:endParaRPr>
        </a:p>
      </dsp:txBody>
      <dsp:txXfrm>
        <a:off x="690304" y="4532491"/>
        <a:ext cx="7446603" cy="600941"/>
      </dsp:txXfrm>
    </dsp:sp>
    <dsp:sp modelId="{21989F83-A471-4F6C-A92F-F48CA5DE471A}">
      <dsp:nvSpPr>
        <dsp:cNvPr id="0" name=""/>
        <dsp:cNvSpPr/>
      </dsp:nvSpPr>
      <dsp:spPr>
        <a:xfrm>
          <a:off x="413621" y="4530251"/>
          <a:ext cx="597147" cy="597147"/>
        </a:xfrm>
        <a:prstGeom prst="ellipse">
          <a:avLst/>
        </a:prstGeom>
        <a:blipFill rotWithShape="0">
          <a:blip xmlns:r="http://schemas.openxmlformats.org/officeDocument/2006/relationships" r:embed="rId4"/>
          <a:stretch>
            <a:fillRect/>
          </a:stretch>
        </a:blip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0.00797</cdr:x>
      <cdr:y>0.0267</cdr:y>
    </cdr:from>
    <cdr:to>
      <cdr:x>0.15542</cdr:x>
      <cdr:y>0.08657</cdr:y>
    </cdr:to>
    <cdr:sp macro="" textlink="">
      <cdr:nvSpPr>
        <cdr:cNvPr id="3" name="Поле 2"/>
        <cdr:cNvSpPr txBox="1"/>
      </cdr:nvSpPr>
      <cdr:spPr>
        <a:xfrm xmlns:a="http://schemas.openxmlformats.org/drawingml/2006/main">
          <a:off x="51206" y="95097"/>
          <a:ext cx="958291" cy="2194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ru-RU"/>
        </a:p>
      </cdr:txBody>
    </cdr:sp>
  </cdr:relSizeAnchor>
  <cdr:relSizeAnchor xmlns:cdr="http://schemas.openxmlformats.org/drawingml/2006/chartDrawing">
    <cdr:from>
      <cdr:x>0</cdr:x>
      <cdr:y>0</cdr:y>
    </cdr:from>
    <cdr:to>
      <cdr:x>1</cdr:x>
      <cdr:y>0.13583</cdr:y>
    </cdr:to>
    <cdr:sp macro="" textlink="">
      <cdr:nvSpPr>
        <cdr:cNvPr id="4" name="Заголовок 2"/>
        <cdr:cNvSpPr>
          <a:spLocks xmlns:a="http://schemas.openxmlformats.org/drawingml/2006/main" noGrp="1"/>
        </cdr:cNvSpPr>
      </cdr:nvSpPr>
      <cdr:spPr>
        <a:xfrm xmlns:a="http://schemas.openxmlformats.org/drawingml/2006/main">
          <a:off x="-179512" y="-908720"/>
          <a:ext cx="8640960" cy="764704"/>
        </a:xfrm>
        <a:prstGeom xmlns:a="http://schemas.openxmlformats.org/drawingml/2006/main" prst="rect">
          <a:avLst/>
        </a:prstGeom>
      </cdr:spPr>
      <cdr:txBody>
        <a:bodyPr xmlns:a="http://schemas.openxmlformats.org/drawingml/2006/main" vert="horz" wrap="square" lIns="0" tIns="0" rIns="0" bIns="0" rtlCol="0" anchor="ctr" anchorCtr="0">
          <a:noAutofit/>
        </a:bodyPr>
        <a:lstStyle xmlns:a="http://schemas.openxmlformats.org/drawingml/2006/main">
          <a:lvl1pPr algn="l" defTabSz="914363" rtl="0" eaLnBrk="1" latinLnBrk="0" hangingPunct="1">
            <a:lnSpc>
              <a:spcPct val="90000"/>
            </a:lnSpc>
            <a:spcBef>
              <a:spcPct val="0"/>
            </a:spcBef>
            <a:buNone/>
            <a:defRPr lang="en-US" sz="5400" b="0" kern="1200" cap="none" spc="-15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a:lstStyle>
        <a:p xmlns:a="http://schemas.openxmlformats.org/drawingml/2006/main">
          <a:pPr algn="ctr"/>
          <a:r>
            <a:rPr lang="ru-RU" sz="2800" b="1" dirty="0" smtClean="0">
              <a:solidFill>
                <a:schemeClr val="accent3">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Структура муниципального долга 2014-2023 годы</a:t>
          </a:r>
          <a:endParaRPr lang="ru-RU" sz="2800" b="1" dirty="0">
            <a:solidFill>
              <a:schemeClr val="accent3">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0.0668</cdr:x>
      <cdr:y>0.83408</cdr:y>
    </cdr:from>
    <cdr:to>
      <cdr:x>0.12512</cdr:x>
      <cdr:y>0.92971</cdr:y>
    </cdr:to>
    <cdr:sp macro="" textlink="">
      <cdr:nvSpPr>
        <cdr:cNvPr id="2" name="TextBox 1"/>
        <cdr:cNvSpPr txBox="1"/>
      </cdr:nvSpPr>
      <cdr:spPr>
        <a:xfrm xmlns:a="http://schemas.openxmlformats.org/drawingml/2006/main">
          <a:off x="576064" y="4968552"/>
          <a:ext cx="504056" cy="57606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a:p>
      </cdr:txBody>
    </cdr:sp>
  </cdr:relSizeAnchor>
</c:userShapes>
</file>

<file path=ppt/drawings/drawing2.xml><?xml version="1.0" encoding="utf-8"?>
<c:userShapes xmlns:c="http://schemas.openxmlformats.org/drawingml/2006/chart">
  <cdr:relSizeAnchor xmlns:cdr="http://schemas.openxmlformats.org/drawingml/2006/chartDrawing">
    <cdr:from>
      <cdr:x>0.00797</cdr:x>
      <cdr:y>0.02595</cdr:y>
    </cdr:from>
    <cdr:to>
      <cdr:x>0.15817</cdr:x>
      <cdr:y>0.08607</cdr:y>
    </cdr:to>
    <cdr:sp macro="" textlink="">
      <cdr:nvSpPr>
        <cdr:cNvPr id="3" name="Поле 2"/>
        <cdr:cNvSpPr txBox="1"/>
      </cdr:nvSpPr>
      <cdr:spPr>
        <a:xfrm xmlns:a="http://schemas.openxmlformats.org/drawingml/2006/main">
          <a:off x="51206" y="95097"/>
          <a:ext cx="958291" cy="2194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ru-RU"/>
        </a:p>
      </cdr:txBody>
    </cdr:sp>
  </cdr:relSizeAnchor>
  <cdr:relSizeAnchor xmlns:cdr="http://schemas.openxmlformats.org/drawingml/2006/chartDrawing">
    <cdr:from>
      <cdr:x>0</cdr:x>
      <cdr:y>0</cdr:y>
    </cdr:from>
    <cdr:to>
      <cdr:x>0.001</cdr:x>
      <cdr:y>0</cdr:y>
    </cdr:to>
    <cdr:sp macro="" textlink="">
      <cdr:nvSpPr>
        <cdr:cNvPr id="4" name="Заголовок 2"/>
        <cdr:cNvSpPr>
          <a:spLocks xmlns:a="http://schemas.openxmlformats.org/drawingml/2006/main" noGrp="1"/>
        </cdr:cNvSpPr>
      </cdr:nvSpPr>
      <cdr:spPr>
        <a:xfrm xmlns:a="http://schemas.openxmlformats.org/drawingml/2006/main">
          <a:off x="-179512" y="-908720"/>
          <a:ext cx="8640960" cy="764704"/>
        </a:xfrm>
        <a:prstGeom xmlns:a="http://schemas.openxmlformats.org/drawingml/2006/main" prst="rect">
          <a:avLst/>
        </a:prstGeom>
      </cdr:spPr>
      <cdr:txBody>
        <a:bodyPr xmlns:a="http://schemas.openxmlformats.org/drawingml/2006/main" vert="horz" wrap="square" lIns="0" tIns="0" rIns="0" bIns="0" rtlCol="0" anchor="ctr" anchorCtr="0">
          <a:noAutofit/>
        </a:bodyPr>
        <a:lstStyle xmlns:a="http://schemas.openxmlformats.org/drawingml/2006/main"/>
        <a:p xmlns:a="http://schemas.openxmlformats.org/drawingml/2006/main">
          <a:endParaRPr lang="ru-RU"/>
        </a:p>
      </cdr:txBody>
    </cdr:sp>
  </cdr:relSizeAnchor>
  <cdr:relSizeAnchor xmlns:cdr="http://schemas.openxmlformats.org/drawingml/2006/chartDrawing">
    <cdr:from>
      <cdr:x>0.0678</cdr:x>
      <cdr:y>0.83083</cdr:y>
    </cdr:from>
    <cdr:to>
      <cdr:x>0.12662</cdr:x>
      <cdr:y>0.92921</cdr:y>
    </cdr:to>
    <cdr:sp macro="" textlink="">
      <cdr:nvSpPr>
        <cdr:cNvPr id="2" name="TextBox 1"/>
        <cdr:cNvSpPr txBox="1"/>
      </cdr:nvSpPr>
      <cdr:spPr>
        <a:xfrm xmlns:a="http://schemas.openxmlformats.org/drawingml/2006/main">
          <a:off x="576064" y="4968552"/>
          <a:ext cx="504056" cy="57606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332"/>
          </a:xfrm>
          <a:prstGeom prst="rect">
            <a:avLst/>
          </a:prstGeom>
        </p:spPr>
        <p:txBody>
          <a:bodyPr vert="horz" lIns="92994" tIns="46497" rIns="92994" bIns="46497" rtlCol="0"/>
          <a:lstStyle>
            <a:lvl1pPr algn="l" eaLnBrk="0" hangingPunct="0">
              <a:defRPr sz="1200">
                <a:latin typeface="Arial" charset="0"/>
                <a:cs typeface="+mn-cs"/>
              </a:defRPr>
            </a:lvl1pPr>
          </a:lstStyle>
          <a:p>
            <a:pPr>
              <a:defRPr/>
            </a:pPr>
            <a:endParaRPr lang="ru-RU"/>
          </a:p>
        </p:txBody>
      </p:sp>
      <p:sp>
        <p:nvSpPr>
          <p:cNvPr id="3" name="Дата 2"/>
          <p:cNvSpPr>
            <a:spLocks noGrp="1"/>
          </p:cNvSpPr>
          <p:nvPr>
            <p:ph type="dt" idx="1"/>
          </p:nvPr>
        </p:nvSpPr>
        <p:spPr>
          <a:xfrm>
            <a:off x="3850443" y="0"/>
            <a:ext cx="2945659" cy="496332"/>
          </a:xfrm>
          <a:prstGeom prst="rect">
            <a:avLst/>
          </a:prstGeom>
        </p:spPr>
        <p:txBody>
          <a:bodyPr vert="horz" lIns="92994" tIns="46497" rIns="92994" bIns="46497" rtlCol="0"/>
          <a:lstStyle>
            <a:lvl1pPr algn="r" eaLnBrk="0" hangingPunct="0">
              <a:defRPr sz="1200">
                <a:latin typeface="Arial" charset="0"/>
                <a:cs typeface="+mn-cs"/>
              </a:defRPr>
            </a:lvl1pPr>
          </a:lstStyle>
          <a:p>
            <a:pPr>
              <a:defRPr/>
            </a:pPr>
            <a:fld id="{C8DCD77E-066F-4BEE-B277-015FDF390319}" type="datetimeFigureOut">
              <a:rPr lang="ru-RU"/>
              <a:pPr>
                <a:defRPr/>
              </a:pPr>
              <a:t>30.04.2024</a:t>
            </a:fld>
            <a:endParaRPr lang="ru-RU" dirty="0"/>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994" tIns="46497" rIns="92994" bIns="46497" rtlCol="0" anchor="ctr"/>
          <a:lstStyle/>
          <a:p>
            <a:pPr lvl="0"/>
            <a:endParaRPr lang="ru-RU" noProof="0" dirty="0" smtClean="0"/>
          </a:p>
        </p:txBody>
      </p:sp>
      <p:sp>
        <p:nvSpPr>
          <p:cNvPr id="5" name="Заметки 4"/>
          <p:cNvSpPr>
            <a:spLocks noGrp="1"/>
          </p:cNvSpPr>
          <p:nvPr>
            <p:ph type="body" sz="quarter" idx="3"/>
          </p:nvPr>
        </p:nvSpPr>
        <p:spPr>
          <a:xfrm>
            <a:off x="679768" y="4715154"/>
            <a:ext cx="5438140" cy="4466987"/>
          </a:xfrm>
          <a:prstGeom prst="rect">
            <a:avLst/>
          </a:prstGeom>
        </p:spPr>
        <p:txBody>
          <a:bodyPr vert="horz" lIns="92994" tIns="46497" rIns="92994" bIns="46497"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428584"/>
            <a:ext cx="2945659" cy="496332"/>
          </a:xfrm>
          <a:prstGeom prst="rect">
            <a:avLst/>
          </a:prstGeom>
        </p:spPr>
        <p:txBody>
          <a:bodyPr vert="horz" lIns="92994" tIns="46497" rIns="92994" bIns="46497" rtlCol="0" anchor="b"/>
          <a:lstStyle>
            <a:lvl1pPr algn="l" eaLnBrk="0" hangingPunct="0">
              <a:defRPr sz="1200">
                <a:latin typeface="Arial" charset="0"/>
                <a:cs typeface="+mn-cs"/>
              </a:defRPr>
            </a:lvl1pPr>
          </a:lstStyle>
          <a:p>
            <a:pPr>
              <a:defRPr/>
            </a:pPr>
            <a:endParaRPr lang="ru-RU"/>
          </a:p>
        </p:txBody>
      </p:sp>
      <p:sp>
        <p:nvSpPr>
          <p:cNvPr id="7" name="Номер слайда 6"/>
          <p:cNvSpPr>
            <a:spLocks noGrp="1"/>
          </p:cNvSpPr>
          <p:nvPr>
            <p:ph type="sldNum" sz="quarter" idx="5"/>
          </p:nvPr>
        </p:nvSpPr>
        <p:spPr>
          <a:xfrm>
            <a:off x="3850443" y="9428584"/>
            <a:ext cx="2945659" cy="496332"/>
          </a:xfrm>
          <a:prstGeom prst="rect">
            <a:avLst/>
          </a:prstGeom>
        </p:spPr>
        <p:txBody>
          <a:bodyPr vert="horz" lIns="92994" tIns="46497" rIns="92994" bIns="46497" rtlCol="0" anchor="b"/>
          <a:lstStyle>
            <a:lvl1pPr algn="r" eaLnBrk="0" hangingPunct="0">
              <a:defRPr sz="1200">
                <a:latin typeface="Arial" charset="0"/>
                <a:cs typeface="+mn-cs"/>
              </a:defRPr>
            </a:lvl1pPr>
          </a:lstStyle>
          <a:p>
            <a:pPr>
              <a:defRPr/>
            </a:pPr>
            <a:fld id="{CAFF8D50-618E-4D1F-B170-1BA30CB7DC7C}" type="slidenum">
              <a:rPr lang="ru-RU"/>
              <a:pPr>
                <a:defRPr/>
              </a:pPr>
              <a:t>‹#›</a:t>
            </a:fld>
            <a:endParaRPr lang="ru-RU" dirty="0"/>
          </a:p>
        </p:txBody>
      </p:sp>
    </p:spTree>
    <p:extLst>
      <p:ext uri="{BB962C8B-B14F-4D97-AF65-F5344CB8AC3E}">
        <p14:creationId xmlns:p14="http://schemas.microsoft.com/office/powerpoint/2010/main" val="42892605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CAFF8D50-618E-4D1F-B170-1BA30CB7DC7C}" type="slidenum">
              <a:rPr lang="ru-RU" smtClean="0"/>
              <a:pPr>
                <a:defRPr/>
              </a:pPr>
              <a:t>1</a:t>
            </a:fld>
            <a:endParaRPr lang="ru-R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Образ слайда 1"/>
          <p:cNvSpPr>
            <a:spLocks noGrp="1" noRot="1" noChangeAspect="1" noTextEdit="1"/>
          </p:cNvSpPr>
          <p:nvPr>
            <p:ph type="sldImg"/>
          </p:nvPr>
        </p:nvSpPr>
        <p:spPr bwMode="auto">
          <a:noFill/>
          <a:ln>
            <a:solidFill>
              <a:srgbClr val="000000"/>
            </a:solidFill>
            <a:miter lim="800000"/>
            <a:headEnd/>
            <a:tailEnd/>
          </a:ln>
        </p:spPr>
      </p:sp>
      <p:sp>
        <p:nvSpPr>
          <p:cNvPr id="68611"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68612" name="Номер слайда 3"/>
          <p:cNvSpPr>
            <a:spLocks noGrp="1"/>
          </p:cNvSpPr>
          <p:nvPr>
            <p:ph type="sldNum" sz="quarter" idx="5"/>
          </p:nvPr>
        </p:nvSpPr>
        <p:spPr bwMode="auto">
          <a:noFill/>
          <a:ln>
            <a:miter lim="800000"/>
            <a:headEnd/>
            <a:tailEnd/>
          </a:ln>
        </p:spPr>
        <p:txBody>
          <a:bodyPr/>
          <a:lstStyle/>
          <a:p>
            <a:fld id="{7B807670-4DC9-4908-942B-EAF030B40E4A}" type="slidenum">
              <a:rPr lang="ru-RU" altLang="ru-RU" smtClean="0">
                <a:latin typeface="Arial" charset="0"/>
                <a:cs typeface="Arial" charset="0"/>
              </a:rPr>
              <a:pPr/>
              <a:t>6</a:t>
            </a:fld>
            <a:endParaRPr lang="ru-RU" altLang="ru-RU"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Образ слайда 1"/>
          <p:cNvSpPr>
            <a:spLocks noGrp="1" noRot="1" noChangeAspect="1" noTextEdit="1"/>
          </p:cNvSpPr>
          <p:nvPr>
            <p:ph type="sldImg"/>
          </p:nvPr>
        </p:nvSpPr>
        <p:spPr bwMode="auto">
          <a:noFill/>
          <a:ln>
            <a:solidFill>
              <a:srgbClr val="000000"/>
            </a:solidFill>
            <a:miter lim="800000"/>
            <a:headEnd/>
            <a:tailEnd/>
          </a:ln>
        </p:spPr>
      </p:sp>
      <p:sp>
        <p:nvSpPr>
          <p:cNvPr id="26626"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26627"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D53890-9D32-47C4-9A37-A945A7750EA6}" type="slidenum">
              <a:rPr lang="ru-RU" smtClean="0">
                <a:cs typeface="Arial" charset="0"/>
              </a:rPr>
              <a:pPr/>
              <a:t>14</a:t>
            </a:fld>
            <a:endParaRPr lang="ru-RU" smtClean="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Образ слайда 1"/>
          <p:cNvSpPr>
            <a:spLocks noGrp="1" noRot="1" noChangeAspect="1" noTextEdit="1"/>
          </p:cNvSpPr>
          <p:nvPr>
            <p:ph type="sldImg"/>
          </p:nvPr>
        </p:nvSpPr>
        <p:spPr bwMode="auto">
          <a:noFill/>
          <a:ln>
            <a:solidFill>
              <a:srgbClr val="000000"/>
            </a:solidFill>
            <a:miter lim="800000"/>
            <a:headEnd/>
            <a:tailEnd/>
          </a:ln>
        </p:spPr>
      </p:sp>
      <p:sp>
        <p:nvSpPr>
          <p:cNvPr id="30722"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30723"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BB9FD22-7767-4371-862C-3555BE8AC075}" type="slidenum">
              <a:rPr lang="ru-RU" smtClean="0">
                <a:cs typeface="Arial" charset="0"/>
              </a:rPr>
              <a:pPr/>
              <a:t>37</a:t>
            </a:fld>
            <a:endParaRPr lang="ru-RU" smtClean="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CAFF8D50-618E-4D1F-B170-1BA30CB7DC7C}" type="slidenum">
              <a:rPr lang="ru-RU" smtClean="0"/>
              <a:pPr>
                <a:defRPr/>
              </a:pPr>
              <a:t>58</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Титульный слайд">
    <p:spTree>
      <p:nvGrpSpPr>
        <p:cNvPr id="1" name=""/>
        <p:cNvGrpSpPr/>
        <p:nvPr/>
      </p:nvGrpSpPr>
      <p:grpSpPr>
        <a:xfrm>
          <a:off x="0" y="0"/>
          <a:ext cx="0" cy="0"/>
          <a:chOff x="0" y="0"/>
          <a:chExt cx="0" cy="0"/>
        </a:xfrm>
      </p:grpSpPr>
      <p:sp>
        <p:nvSpPr>
          <p:cNvPr id="4"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5"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grpSp>
        <p:nvGrpSpPr>
          <p:cNvPr id="6" name="Группа 1"/>
          <p:cNvGrpSpPr>
            <a:grpSpLocks/>
          </p:cNvGrpSpPr>
          <p:nvPr/>
        </p:nvGrpSpPr>
        <p:grpSpPr bwMode="auto">
          <a:xfrm>
            <a:off x="-19050" y="203200"/>
            <a:ext cx="9180513" cy="647700"/>
            <a:chOff x="-19045" y="216550"/>
            <a:chExt cx="9180548" cy="649224"/>
          </a:xfrm>
        </p:grpSpPr>
        <p:sp>
          <p:nvSpPr>
            <p:cNvPr id="7"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sp>
          <p:nvSpPr>
            <p:cNvPr id="8"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grpSp>
      <p:sp>
        <p:nvSpPr>
          <p:cNvPr id="9" name="Заголовок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10" name="Дата 29"/>
          <p:cNvSpPr>
            <a:spLocks noGrp="1"/>
          </p:cNvSpPr>
          <p:nvPr>
            <p:ph type="dt" sz="half" idx="10"/>
          </p:nvPr>
        </p:nvSpPr>
        <p:spPr/>
        <p:txBody>
          <a:bodyPr/>
          <a:lstStyle>
            <a:lvl1pPr>
              <a:defRPr/>
            </a:lvl1pPr>
          </a:lstStyle>
          <a:p>
            <a:pPr>
              <a:defRPr/>
            </a:pPr>
            <a:endParaRPr lang="ru-RU" altLang="en-US"/>
          </a:p>
        </p:txBody>
      </p:sp>
      <p:sp>
        <p:nvSpPr>
          <p:cNvPr id="11" name="Нижний колонтитул 18"/>
          <p:cNvSpPr>
            <a:spLocks noGrp="1"/>
          </p:cNvSpPr>
          <p:nvPr>
            <p:ph type="ftr" sz="quarter" idx="11"/>
          </p:nvPr>
        </p:nvSpPr>
        <p:spPr/>
        <p:txBody>
          <a:bodyPr/>
          <a:lstStyle>
            <a:lvl1pPr>
              <a:defRPr/>
            </a:lvl1pPr>
          </a:lstStyle>
          <a:p>
            <a:pPr>
              <a:defRPr/>
            </a:pPr>
            <a:endParaRPr lang="ru-RU" altLang="en-US"/>
          </a:p>
        </p:txBody>
      </p:sp>
      <p:sp>
        <p:nvSpPr>
          <p:cNvPr id="12" name="Номер слайда 26"/>
          <p:cNvSpPr>
            <a:spLocks noGrp="1"/>
          </p:cNvSpPr>
          <p:nvPr>
            <p:ph type="sldNum" sz="quarter" idx="12"/>
          </p:nvPr>
        </p:nvSpPr>
        <p:spPr/>
        <p:txBody>
          <a:bodyPr/>
          <a:lstStyle>
            <a:lvl1pPr>
              <a:defRPr/>
            </a:lvl1pPr>
          </a:lstStyle>
          <a:p>
            <a:pPr>
              <a:defRPr/>
            </a:pPr>
            <a:fld id="{0B08EE69-509D-402C-8D97-F13A6CF293D0}" type="slidenum">
              <a:rPr lang="ru-RU" altLang="en-US"/>
              <a:pPr>
                <a:defRPr/>
              </a:pPr>
              <a:t>‹#›</a:t>
            </a:fld>
            <a:endParaRPr lang="ru-RU" altLang="en-US" dirty="0"/>
          </a:p>
        </p:txBody>
      </p: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P spid="17" grpId="0" build="p"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endParaRPr lang="ru-RU" altLang="en-US"/>
          </a:p>
        </p:txBody>
      </p:sp>
      <p:sp>
        <p:nvSpPr>
          <p:cNvPr id="5"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6" name="Номер слайда 17"/>
          <p:cNvSpPr>
            <a:spLocks noGrp="1"/>
          </p:cNvSpPr>
          <p:nvPr>
            <p:ph type="sldNum" sz="quarter" idx="12"/>
          </p:nvPr>
        </p:nvSpPr>
        <p:spPr/>
        <p:txBody>
          <a:bodyPr/>
          <a:lstStyle>
            <a:lvl1pPr>
              <a:defRPr/>
            </a:lvl1pPr>
          </a:lstStyle>
          <a:p>
            <a:pPr>
              <a:defRPr/>
            </a:pPr>
            <a:fld id="{41BDD8F8-8151-4734-8CD1-34D1EA590C7D}" type="slidenum">
              <a:rPr lang="ru-RU" altLang="en-US"/>
              <a:pPr>
                <a:defRPr/>
              </a:pPr>
              <a:t>‹#›</a:t>
            </a:fld>
            <a:endParaRPr lang="ru-RU" alt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endParaRPr lang="ru-RU" altLang="en-US"/>
          </a:p>
        </p:txBody>
      </p:sp>
      <p:sp>
        <p:nvSpPr>
          <p:cNvPr id="5"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6" name="Номер слайда 17"/>
          <p:cNvSpPr>
            <a:spLocks noGrp="1"/>
          </p:cNvSpPr>
          <p:nvPr>
            <p:ph type="sldNum" sz="quarter" idx="12"/>
          </p:nvPr>
        </p:nvSpPr>
        <p:spPr/>
        <p:txBody>
          <a:bodyPr/>
          <a:lstStyle>
            <a:lvl1pPr>
              <a:defRPr/>
            </a:lvl1pPr>
          </a:lstStyle>
          <a:p>
            <a:pPr>
              <a:defRPr/>
            </a:pPr>
            <a:fld id="{BA3BE52F-C5D6-417E-857B-1CA783D8551F}" type="slidenum">
              <a:rPr lang="ru-RU" altLang="en-US"/>
              <a:pPr>
                <a:defRPr/>
              </a:pPr>
              <a:t>‹#›</a:t>
            </a:fld>
            <a:endParaRPr lang="ru-RU" altLang="en-US"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userDrawn="1">
  <p:cSld name="3_Заголовок и объект">
    <p:spTree>
      <p:nvGrpSpPr>
        <p:cNvPr id="1" name=""/>
        <p:cNvGrpSpPr/>
        <p:nvPr/>
      </p:nvGrpSpPr>
      <p:grpSpPr>
        <a:xfrm>
          <a:off x="0" y="0"/>
          <a:ext cx="0" cy="0"/>
          <a:chOff x="0" y="0"/>
          <a:chExt cx="0" cy="0"/>
        </a:xfrm>
      </p:grpSpPr>
      <p:sp>
        <p:nvSpPr>
          <p:cNvPr id="5"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6"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grpSp>
        <p:nvGrpSpPr>
          <p:cNvPr id="7" name="Группа 1"/>
          <p:cNvGrpSpPr>
            <a:grpSpLocks/>
          </p:cNvGrpSpPr>
          <p:nvPr/>
        </p:nvGrpSpPr>
        <p:grpSpPr bwMode="auto">
          <a:xfrm>
            <a:off x="-19050" y="203200"/>
            <a:ext cx="9180513" cy="647700"/>
            <a:chOff x="-19045" y="216550"/>
            <a:chExt cx="9180548" cy="649224"/>
          </a:xfrm>
        </p:grpSpPr>
        <p:sp>
          <p:nvSpPr>
            <p:cNvPr id="9"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sp>
          <p:nvSpPr>
            <p:cNvPr id="10"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grpSp>
      <p:sp>
        <p:nvSpPr>
          <p:cNvPr id="2" name="Заголовок 1"/>
          <p:cNvSpPr>
            <a:spLocks noGrp="1"/>
          </p:cNvSpPr>
          <p:nvPr>
            <p:ph type="title"/>
          </p:nvPr>
        </p:nvSpPr>
        <p:spPr/>
        <p:txBody>
          <a:bodyPr/>
          <a:lstStyle>
            <a:lvl1pPr hangingPunct="1">
              <a:lnSpc>
                <a:spcPct val="100000"/>
              </a:lnSpc>
              <a:spcAft>
                <a:spcPts val="300"/>
              </a:spcAft>
              <a:tabLst>
                <a:tab pos="723900" algn="l"/>
                <a:tab pos="1447800" algn="l"/>
                <a:tab pos="2171700" algn="l"/>
                <a:tab pos="2895600" algn="l"/>
                <a:tab pos="3619500" algn="l"/>
                <a:tab pos="4343400" algn="l"/>
                <a:tab pos="5067300" algn="l"/>
              </a:tabLst>
              <a:defRPr/>
            </a:lvl1pPr>
          </a:lstStyle>
          <a:p>
            <a:r>
              <a:rPr lang="ru-RU" smtClean="0"/>
              <a:t>Образец заголовка</a:t>
            </a:r>
            <a:endParaRPr lang="ru-RU" dirty="0"/>
          </a:p>
        </p:txBody>
      </p:sp>
      <p:sp>
        <p:nvSpPr>
          <p:cNvPr id="3" name="Содержимое 2"/>
          <p:cNvSpPr>
            <a:spLocks noGrp="1"/>
          </p:cNvSpPr>
          <p:nvPr>
            <p:ph idx="1"/>
          </p:nvPr>
        </p:nvSpPr>
        <p:spPr>
          <a:xfrm>
            <a:off x="1081454" y="2178845"/>
            <a:ext cx="7609742" cy="4404519"/>
          </a:xfrm>
        </p:spPr>
        <p:txBody>
          <a:bodyPr tIns="0"/>
          <a:lstStyle>
            <a:lvl1pPr marL="0" marR="0" indent="-274320" algn="l" defTabSz="914400" rtl="0" eaLnBrk="1" fontAlgn="auto" latinLnBrk="0" hangingPunct="1">
              <a:lnSpc>
                <a:spcPct val="100000"/>
              </a:lnSpc>
              <a:spcBef>
                <a:spcPts val="0"/>
              </a:spcBef>
              <a:spcAft>
                <a:spcPts val="600"/>
              </a:spcAft>
              <a:buClr>
                <a:schemeClr val="bg2"/>
              </a:buClr>
              <a:buSzPct val="130000"/>
              <a:buFont typeface="Arial" pitchFamily="34" charset="0"/>
              <a:buChar char="•"/>
              <a:tabLst/>
              <a:defRPr sz="1600"/>
            </a:lvl1pPr>
            <a:lvl2pPr marL="273600" marR="0" indent="-274320" algn="l" defTabSz="914400" rtl="0" eaLnBrk="1" fontAlgn="auto" latinLnBrk="0" hangingPunct="1">
              <a:lnSpc>
                <a:spcPct val="100000"/>
              </a:lnSpc>
              <a:spcBef>
                <a:spcPts val="0"/>
              </a:spcBef>
              <a:spcAft>
                <a:spcPts val="600"/>
              </a:spcAft>
              <a:buClr>
                <a:schemeClr val="bg2"/>
              </a:buClr>
              <a:buSzPct val="70000"/>
              <a:buFont typeface="Wingdings" pitchFamily="2" charset="2"/>
              <a:buChar char="Ø"/>
              <a:tabLst/>
              <a:defRPr/>
            </a:lvl2pPr>
            <a:lvl3pPr>
              <a:defRPr sz="1400"/>
            </a:lvl3pPr>
          </a:lstStyle>
          <a:p>
            <a:pPr lvl="0"/>
            <a:r>
              <a:rPr lang="ru-RU" smtClean="0"/>
              <a:t>Образец текста</a:t>
            </a:r>
          </a:p>
          <a:p>
            <a:pPr lvl="1"/>
            <a:r>
              <a:rPr lang="ru-RU" smtClean="0"/>
              <a:t>Второй уровень</a:t>
            </a:r>
          </a:p>
        </p:txBody>
      </p:sp>
      <p:sp>
        <p:nvSpPr>
          <p:cNvPr id="8" name="Текст 7"/>
          <p:cNvSpPr>
            <a:spLocks noGrp="1"/>
          </p:cNvSpPr>
          <p:nvPr>
            <p:ph type="body" sz="quarter" idx="10"/>
          </p:nvPr>
        </p:nvSpPr>
        <p:spPr>
          <a:xfrm>
            <a:off x="1081454" y="1531938"/>
            <a:ext cx="7609743" cy="461454"/>
          </a:xfrm>
        </p:spPr>
        <p:txBody>
          <a:bodyPr tIns="0" bIns="0">
            <a:normAutofit/>
          </a:bodyPr>
          <a:lstStyle>
            <a:lvl1pPr hangingPunct="1">
              <a:lnSpc>
                <a:spcPct val="100000"/>
              </a:lnSpc>
              <a:spcAft>
                <a:spcPts val="300"/>
              </a:spcAft>
              <a:buNone/>
              <a:tabLst>
                <a:tab pos="723900" algn="l"/>
                <a:tab pos="1447800" algn="l"/>
                <a:tab pos="2171700" algn="l"/>
                <a:tab pos="2895600" algn="l"/>
                <a:tab pos="3619500" algn="l"/>
                <a:tab pos="4343400" algn="l"/>
                <a:tab pos="5067300" algn="l"/>
                <a:tab pos="5791200" algn="l"/>
                <a:tab pos="6515100" algn="l"/>
                <a:tab pos="7239000" algn="l"/>
              </a:tabLst>
              <a:defRPr sz="1800" b="1">
                <a:solidFill>
                  <a:schemeClr val="tx1"/>
                </a:solidFill>
              </a:defRPr>
            </a:lvl1pPr>
          </a:lstStyle>
          <a:p>
            <a:pPr lvl="0"/>
            <a:r>
              <a:rPr lang="ru-RU" smtClean="0"/>
              <a:t>Образец текста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p:bldP spid="8" grpId="0" build="p" autoUpdateAnimBg="0"/>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chartAndTx">
  <p:cSld name="Заголовок, диаграмма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22238"/>
            <a:ext cx="7543800" cy="1295400"/>
          </a:xfrm>
        </p:spPr>
        <p:txBody>
          <a:bodyPr/>
          <a:lstStyle/>
          <a:p>
            <a:r>
              <a:rPr lang="ru-RU" smtClean="0"/>
              <a:t>Образец заголовка</a:t>
            </a:r>
            <a:endParaRPr lang="ru-RU"/>
          </a:p>
        </p:txBody>
      </p:sp>
      <p:sp>
        <p:nvSpPr>
          <p:cNvPr id="3" name="Диаграмма 2"/>
          <p:cNvSpPr>
            <a:spLocks noGrp="1"/>
          </p:cNvSpPr>
          <p:nvPr>
            <p:ph type="chart" sz="half" idx="1"/>
          </p:nvPr>
        </p:nvSpPr>
        <p:spPr>
          <a:xfrm>
            <a:off x="457200" y="1719263"/>
            <a:ext cx="4038600" cy="4411662"/>
          </a:xfrm>
        </p:spPr>
        <p:txBody>
          <a:bodyPr>
            <a:normAutofit/>
          </a:bodyPr>
          <a:lstStyle/>
          <a:p>
            <a:pPr lvl="0"/>
            <a:endParaRPr lang="ru-RU" noProof="0" dirty="0" smtClean="0"/>
          </a:p>
        </p:txBody>
      </p:sp>
      <p:sp>
        <p:nvSpPr>
          <p:cNvPr id="4" name="Текст 3"/>
          <p:cNvSpPr>
            <a:spLocks noGrp="1"/>
          </p:cNvSpPr>
          <p:nvPr>
            <p:ph type="body" sz="half" idx="2"/>
          </p:nvPr>
        </p:nvSpPr>
        <p:spPr>
          <a:xfrm>
            <a:off x="4648200" y="1719263"/>
            <a:ext cx="4038600" cy="44116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9"/>
          <p:cNvSpPr>
            <a:spLocks noGrp="1"/>
          </p:cNvSpPr>
          <p:nvPr>
            <p:ph type="dt" sz="half" idx="10"/>
          </p:nvPr>
        </p:nvSpPr>
        <p:spPr/>
        <p:txBody>
          <a:bodyPr/>
          <a:lstStyle>
            <a:lvl1pPr>
              <a:defRPr/>
            </a:lvl1pPr>
          </a:lstStyle>
          <a:p>
            <a:pPr>
              <a:defRPr/>
            </a:pPr>
            <a:endParaRPr lang="ru-RU" altLang="en-US"/>
          </a:p>
        </p:txBody>
      </p:sp>
      <p:sp>
        <p:nvSpPr>
          <p:cNvPr id="6"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7" name="Номер слайда 17"/>
          <p:cNvSpPr>
            <a:spLocks noGrp="1"/>
          </p:cNvSpPr>
          <p:nvPr>
            <p:ph type="sldNum" sz="quarter" idx="12"/>
          </p:nvPr>
        </p:nvSpPr>
        <p:spPr/>
        <p:txBody>
          <a:bodyPr/>
          <a:lstStyle>
            <a:lvl1pPr>
              <a:defRPr/>
            </a:lvl1pPr>
          </a:lstStyle>
          <a:p>
            <a:pPr>
              <a:defRPr/>
            </a:pPr>
            <a:fld id="{42C2CD25-9DED-4297-8B83-92B0B76848A7}" type="slidenum">
              <a:rPr lang="ru-RU" altLang="en-US"/>
              <a:pPr>
                <a:defRPr/>
              </a:pPr>
              <a:t>‹#›</a:t>
            </a:fld>
            <a:endParaRPr lang="ru-RU" alt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4/30/2024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2256749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endParaRPr lang="ru-RU" altLang="en-US"/>
          </a:p>
        </p:txBody>
      </p:sp>
      <p:sp>
        <p:nvSpPr>
          <p:cNvPr id="5"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6" name="Номер слайда 17"/>
          <p:cNvSpPr>
            <a:spLocks noGrp="1"/>
          </p:cNvSpPr>
          <p:nvPr>
            <p:ph type="sldNum" sz="quarter" idx="12"/>
          </p:nvPr>
        </p:nvSpPr>
        <p:spPr/>
        <p:txBody>
          <a:bodyPr/>
          <a:lstStyle>
            <a:lvl1pPr>
              <a:defRPr/>
            </a:lvl1pPr>
          </a:lstStyle>
          <a:p>
            <a:pPr>
              <a:defRPr/>
            </a:pPr>
            <a:fld id="{099588B7-A413-4FC2-9B6B-52533DFAA6FB}" type="slidenum">
              <a:rPr lang="ru-RU" altLang="en-US"/>
              <a:pPr>
                <a:defRPr/>
              </a:pPr>
              <a:t>‹#›</a:t>
            </a:fld>
            <a:endParaRPr lang="ru-RU" alt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p:cSld name="Заголовок раздела">
    <p:spTree>
      <p:nvGrpSpPr>
        <p:cNvPr id="1" name=""/>
        <p:cNvGrpSpPr/>
        <p:nvPr/>
      </p:nvGrpSpPr>
      <p:grpSpPr>
        <a:xfrm>
          <a:off x="0" y="0"/>
          <a:ext cx="0" cy="0"/>
          <a:chOff x="0" y="0"/>
          <a:chExt cx="0" cy="0"/>
        </a:xfrm>
      </p:grpSpPr>
      <p:sp>
        <p:nvSpPr>
          <p:cNvPr id="4"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5"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grpSp>
        <p:nvGrpSpPr>
          <p:cNvPr id="6" name="Группа 1"/>
          <p:cNvGrpSpPr>
            <a:grpSpLocks/>
          </p:cNvGrpSpPr>
          <p:nvPr/>
        </p:nvGrpSpPr>
        <p:grpSpPr bwMode="auto">
          <a:xfrm>
            <a:off x="-19050" y="203200"/>
            <a:ext cx="9180513" cy="647700"/>
            <a:chOff x="-19045" y="216550"/>
            <a:chExt cx="9180548" cy="649224"/>
          </a:xfrm>
        </p:grpSpPr>
        <p:sp>
          <p:nvSpPr>
            <p:cNvPr id="7"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sp>
          <p:nvSpPr>
            <p:cNvPr id="8"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grpSp>
      <p:sp>
        <p:nvSpPr>
          <p:cNvPr id="2" name="Заголовок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9" name="Дата 3"/>
          <p:cNvSpPr>
            <a:spLocks noGrp="1"/>
          </p:cNvSpPr>
          <p:nvPr>
            <p:ph type="dt" sz="half" idx="10"/>
          </p:nvPr>
        </p:nvSpPr>
        <p:spPr/>
        <p:txBody>
          <a:bodyPr/>
          <a:lstStyle>
            <a:lvl1pPr>
              <a:defRPr/>
            </a:lvl1pPr>
          </a:lstStyle>
          <a:p>
            <a:pPr>
              <a:defRPr/>
            </a:pPr>
            <a:endParaRPr lang="ru-RU" altLang="en-US"/>
          </a:p>
        </p:txBody>
      </p:sp>
      <p:sp>
        <p:nvSpPr>
          <p:cNvPr id="10" name="Нижний колонтитул 4"/>
          <p:cNvSpPr>
            <a:spLocks noGrp="1"/>
          </p:cNvSpPr>
          <p:nvPr>
            <p:ph type="ftr" sz="quarter" idx="11"/>
          </p:nvPr>
        </p:nvSpPr>
        <p:spPr/>
        <p:txBody>
          <a:bodyPr/>
          <a:lstStyle>
            <a:lvl1pPr>
              <a:defRPr/>
            </a:lvl1pPr>
          </a:lstStyle>
          <a:p>
            <a:pPr>
              <a:defRPr/>
            </a:pPr>
            <a:endParaRPr lang="ru-RU" altLang="en-US"/>
          </a:p>
        </p:txBody>
      </p:sp>
      <p:sp>
        <p:nvSpPr>
          <p:cNvPr id="11" name="Номер слайда 5"/>
          <p:cNvSpPr>
            <a:spLocks noGrp="1"/>
          </p:cNvSpPr>
          <p:nvPr>
            <p:ph type="sldNum" sz="quarter" idx="12"/>
          </p:nvPr>
        </p:nvSpPr>
        <p:spPr/>
        <p:txBody>
          <a:bodyPr/>
          <a:lstStyle>
            <a:lvl1pPr>
              <a:defRPr/>
            </a:lvl1pPr>
          </a:lstStyle>
          <a:p>
            <a:pPr>
              <a:defRPr/>
            </a:pPr>
            <a:fld id="{54531A32-585E-419A-9D8B-6EFC62226C0E}" type="slidenum">
              <a:rPr lang="ru-RU" altLang="en-US"/>
              <a:pPr>
                <a:defRPr/>
              </a:pPr>
              <a:t>‹#›</a:t>
            </a:fld>
            <a:endParaRPr lang="ru-RU" altLang="en-US" dirty="0"/>
          </a:p>
        </p:txBody>
      </p: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lang="ru-RU" smtClean="0"/>
              <a:t>Образец заголовка</a:t>
            </a:r>
            <a:endParaRPr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endParaRPr lang="ru-RU" altLang="en-US"/>
          </a:p>
        </p:txBody>
      </p:sp>
      <p:sp>
        <p:nvSpPr>
          <p:cNvPr id="6"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7" name="Номер слайда 17"/>
          <p:cNvSpPr>
            <a:spLocks noGrp="1"/>
          </p:cNvSpPr>
          <p:nvPr>
            <p:ph type="sldNum" sz="quarter" idx="12"/>
          </p:nvPr>
        </p:nvSpPr>
        <p:spPr/>
        <p:txBody>
          <a:bodyPr/>
          <a:lstStyle>
            <a:lvl1pPr>
              <a:defRPr/>
            </a:lvl1pPr>
          </a:lstStyle>
          <a:p>
            <a:pPr>
              <a:defRPr/>
            </a:pPr>
            <a:fld id="{8E2B83EB-8DB2-4E90-A4EC-B59EB231A90C}" type="slidenum">
              <a:rPr lang="ru-RU" altLang="en-US"/>
              <a:pPr>
                <a:defRPr/>
              </a:pPr>
              <a:t>‹#›</a:t>
            </a:fld>
            <a:endParaRPr lang="ru-RU" alt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9"/>
          <p:cNvSpPr>
            <a:spLocks noGrp="1"/>
          </p:cNvSpPr>
          <p:nvPr>
            <p:ph type="dt" sz="half" idx="10"/>
          </p:nvPr>
        </p:nvSpPr>
        <p:spPr/>
        <p:txBody>
          <a:bodyPr/>
          <a:lstStyle>
            <a:lvl1pPr>
              <a:defRPr/>
            </a:lvl1pPr>
          </a:lstStyle>
          <a:p>
            <a:pPr>
              <a:defRPr/>
            </a:pPr>
            <a:endParaRPr lang="ru-RU" altLang="en-US"/>
          </a:p>
        </p:txBody>
      </p:sp>
      <p:sp>
        <p:nvSpPr>
          <p:cNvPr id="8"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9" name="Номер слайда 17"/>
          <p:cNvSpPr>
            <a:spLocks noGrp="1"/>
          </p:cNvSpPr>
          <p:nvPr>
            <p:ph type="sldNum" sz="quarter" idx="12"/>
          </p:nvPr>
        </p:nvSpPr>
        <p:spPr/>
        <p:txBody>
          <a:bodyPr/>
          <a:lstStyle>
            <a:lvl1pPr>
              <a:defRPr/>
            </a:lvl1pPr>
          </a:lstStyle>
          <a:p>
            <a:pPr>
              <a:defRPr/>
            </a:pPr>
            <a:fld id="{54EB6B98-1B23-41AB-9558-9710F4EB0199}" type="slidenum">
              <a:rPr lang="ru-RU" altLang="en-US"/>
              <a:pPr>
                <a:defRPr/>
              </a:pPr>
              <a:t>‹#›</a:t>
            </a:fld>
            <a:endParaRPr lang="ru-RU" alt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Дата 9"/>
          <p:cNvSpPr>
            <a:spLocks noGrp="1"/>
          </p:cNvSpPr>
          <p:nvPr>
            <p:ph type="dt" sz="half" idx="10"/>
          </p:nvPr>
        </p:nvSpPr>
        <p:spPr/>
        <p:txBody>
          <a:bodyPr/>
          <a:lstStyle>
            <a:lvl1pPr>
              <a:defRPr/>
            </a:lvl1pPr>
          </a:lstStyle>
          <a:p>
            <a:pPr>
              <a:defRPr/>
            </a:pPr>
            <a:endParaRPr lang="ru-RU" altLang="en-US"/>
          </a:p>
        </p:txBody>
      </p:sp>
      <p:sp>
        <p:nvSpPr>
          <p:cNvPr id="4"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5" name="Номер слайда 17"/>
          <p:cNvSpPr>
            <a:spLocks noGrp="1"/>
          </p:cNvSpPr>
          <p:nvPr>
            <p:ph type="sldNum" sz="quarter" idx="12"/>
          </p:nvPr>
        </p:nvSpPr>
        <p:spPr/>
        <p:txBody>
          <a:bodyPr/>
          <a:lstStyle>
            <a:lvl1pPr>
              <a:defRPr/>
            </a:lvl1pPr>
          </a:lstStyle>
          <a:p>
            <a:pPr>
              <a:defRPr/>
            </a:pPr>
            <a:fld id="{40ABF0F7-A5E6-4E23-873F-0DE72E70A799}" type="slidenum">
              <a:rPr lang="ru-RU" altLang="en-US"/>
              <a:pPr>
                <a:defRPr/>
              </a:pPr>
              <a:t>‹#›</a:t>
            </a:fld>
            <a:endParaRPr lang="ru-RU" alt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endParaRPr lang="ru-RU" altLang="en-US"/>
          </a:p>
        </p:txBody>
      </p:sp>
      <p:sp>
        <p:nvSpPr>
          <p:cNvPr id="3"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4" name="Номер слайда 17"/>
          <p:cNvSpPr>
            <a:spLocks noGrp="1"/>
          </p:cNvSpPr>
          <p:nvPr>
            <p:ph type="sldNum" sz="quarter" idx="12"/>
          </p:nvPr>
        </p:nvSpPr>
        <p:spPr/>
        <p:txBody>
          <a:bodyPr/>
          <a:lstStyle>
            <a:lvl1pPr>
              <a:defRPr/>
            </a:lvl1pPr>
          </a:lstStyle>
          <a:p>
            <a:pPr>
              <a:defRPr/>
            </a:pPr>
            <a:fld id="{C5F7EBDA-1835-4491-A2B9-7724BED76564}" type="slidenum">
              <a:rPr lang="ru-RU" altLang="en-US"/>
              <a:pPr>
                <a:defRPr/>
              </a:pPr>
              <a:t>‹#›</a:t>
            </a:fld>
            <a:endParaRPr lang="ru-RU" alt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endParaRPr lang="ru-RU" altLang="en-US"/>
          </a:p>
        </p:txBody>
      </p:sp>
      <p:sp>
        <p:nvSpPr>
          <p:cNvPr id="6"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7" name="Номер слайда 17"/>
          <p:cNvSpPr>
            <a:spLocks noGrp="1"/>
          </p:cNvSpPr>
          <p:nvPr>
            <p:ph type="sldNum" sz="quarter" idx="12"/>
          </p:nvPr>
        </p:nvSpPr>
        <p:spPr/>
        <p:txBody>
          <a:bodyPr/>
          <a:lstStyle>
            <a:lvl1pPr>
              <a:defRPr/>
            </a:lvl1pPr>
          </a:lstStyle>
          <a:p>
            <a:pPr>
              <a:defRPr/>
            </a:pPr>
            <a:fld id="{4D26C423-0D69-4047-A7A1-057B0D973D34}" type="slidenum">
              <a:rPr lang="ru-RU" altLang="en-US"/>
              <a:pPr>
                <a:defRPr/>
              </a:pPr>
              <a:t>‹#›</a:t>
            </a:fld>
            <a:endParaRPr lang="ru-RU" altLang="en-US"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p:cSld name="Рисунок с подписью">
    <p:spTree>
      <p:nvGrpSpPr>
        <p:cNvPr id="1" name=""/>
        <p:cNvGrpSpPr/>
        <p:nvPr/>
      </p:nvGrpSpPr>
      <p:grpSpPr>
        <a:xfrm>
          <a:off x="0" y="0"/>
          <a:ext cx="0" cy="0"/>
          <a:chOff x="0" y="0"/>
          <a:chExt cx="0" cy="0"/>
        </a:xfrm>
      </p:grpSpPr>
      <p:sp>
        <p:nvSpPr>
          <p:cNvPr id="5" name="Прямоугольник с одним вырезанным скругленным углом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Прямоугольный треугольник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8"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2" name="Заголовок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ru-RU" smtClean="0"/>
              <a:t>Образец заголовка</a:t>
            </a:r>
            <a:endParaRPr lang="en-US"/>
          </a:p>
        </p:txBody>
      </p:sp>
      <p:sp>
        <p:nvSpPr>
          <p:cNvPr id="4" name="Текст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ru-RU" smtClean="0"/>
              <a:t>Образец текста</a:t>
            </a:r>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ru-RU" noProof="0" dirty="0" smtClean="0"/>
              <a:t>Вставка рисунка</a:t>
            </a:r>
            <a:endParaRPr lang="en-US" noProof="0" dirty="0"/>
          </a:p>
        </p:txBody>
      </p:sp>
      <p:sp>
        <p:nvSpPr>
          <p:cNvPr id="9" name="Дата 4"/>
          <p:cNvSpPr>
            <a:spLocks noGrp="1"/>
          </p:cNvSpPr>
          <p:nvPr>
            <p:ph type="dt" sz="half" idx="10"/>
          </p:nvPr>
        </p:nvSpPr>
        <p:spPr/>
        <p:txBody>
          <a:bodyPr/>
          <a:lstStyle>
            <a:lvl1pPr>
              <a:defRPr/>
            </a:lvl1pPr>
          </a:lstStyle>
          <a:p>
            <a:pPr>
              <a:defRPr/>
            </a:pPr>
            <a:endParaRPr lang="ru-RU" altLang="en-US"/>
          </a:p>
        </p:txBody>
      </p:sp>
      <p:sp>
        <p:nvSpPr>
          <p:cNvPr id="10" name="Нижний колонтитул 5"/>
          <p:cNvSpPr>
            <a:spLocks noGrp="1"/>
          </p:cNvSpPr>
          <p:nvPr>
            <p:ph type="ftr" sz="quarter" idx="11"/>
          </p:nvPr>
        </p:nvSpPr>
        <p:spPr/>
        <p:txBody>
          <a:bodyPr/>
          <a:lstStyle>
            <a:lvl1pPr>
              <a:defRPr/>
            </a:lvl1pPr>
          </a:lstStyle>
          <a:p>
            <a:pPr>
              <a:defRPr/>
            </a:pPr>
            <a:endParaRPr lang="ru-RU" altLang="en-US"/>
          </a:p>
        </p:txBody>
      </p:sp>
      <p:sp>
        <p:nvSpPr>
          <p:cNvPr id="11" name="Номер слайда 6"/>
          <p:cNvSpPr>
            <a:spLocks noGrp="1"/>
          </p:cNvSpPr>
          <p:nvPr>
            <p:ph type="sldNum" sz="quarter" idx="12"/>
          </p:nvPr>
        </p:nvSpPr>
        <p:spPr>
          <a:xfrm>
            <a:off x="8077200" y="6356350"/>
            <a:ext cx="609600" cy="365125"/>
          </a:xfrm>
        </p:spPr>
        <p:txBody>
          <a:bodyPr/>
          <a:lstStyle>
            <a:lvl1pPr>
              <a:defRPr/>
            </a:lvl1pPr>
          </a:lstStyle>
          <a:p>
            <a:pPr>
              <a:defRPr/>
            </a:pPr>
            <a:fld id="{B34D36B3-124C-4264-9783-28CC55ACCA58}" type="slidenum">
              <a:rPr lang="ru-RU" altLang="en-US"/>
              <a:pPr>
                <a:defRPr/>
              </a:pPr>
              <a:t>‹#›</a:t>
            </a:fld>
            <a:endParaRPr lang="ru-RU" alt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4" grpId="0" build="p" autoUpdateAnimBg="0"/>
      <p:bldP spid="3" grpId="0" build="p" autoUpdateAnimBg="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cstate="print"/>
          <a:srcRect/>
          <a:tile tx="0" ty="0" sx="100000" sy="100000" flip="none" algn="tl"/>
        </a:blipFill>
        <a:effectLst/>
      </p:bgPr>
    </p:bg>
    <p:spTree>
      <p:nvGrpSpPr>
        <p:cNvPr id="1" name=""/>
        <p:cNvGrpSpPr/>
        <p:nvPr/>
      </p:nvGrpSpPr>
      <p:grpSpPr>
        <a:xfrm>
          <a:off x="0" y="0"/>
          <a:ext cx="0" cy="0"/>
          <a:chOff x="0" y="0"/>
          <a:chExt cx="0" cy="0"/>
        </a:xfrm>
      </p:grpSpPr>
      <p:sp>
        <p:nvSpPr>
          <p:cNvPr id="7"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8"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9" name="Заголовок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ru-RU" smtClean="0"/>
              <a:t>Образец заголовка</a:t>
            </a:r>
            <a:endParaRPr lang="en-US" smtClean="0"/>
          </a:p>
        </p:txBody>
      </p:sp>
      <p:sp>
        <p:nvSpPr>
          <p:cNvPr id="30" name="Текст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pitchFamily="34" charset="0"/>
                <a:cs typeface="+mn-cs"/>
              </a:defRPr>
            </a:lvl1pPr>
          </a:lstStyle>
          <a:p>
            <a:pPr>
              <a:defRPr/>
            </a:pPr>
            <a:endParaRPr lang="ru-RU" altLang="en-US"/>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pitchFamily="34" charset="0"/>
                <a:cs typeface="+mn-cs"/>
              </a:defRPr>
            </a:lvl1pPr>
          </a:lstStyle>
          <a:p>
            <a:pPr>
              <a:defRPr/>
            </a:pPr>
            <a:endParaRPr lang="ru-RU" altLang="en-US"/>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pitchFamily="34" charset="0"/>
                <a:cs typeface="+mn-cs"/>
              </a:defRPr>
            </a:lvl1pPr>
          </a:lstStyle>
          <a:p>
            <a:pPr>
              <a:defRPr/>
            </a:pPr>
            <a:fld id="{C473A508-2951-4BBE-8534-2D1912DFC64D}" type="slidenum">
              <a:rPr lang="ru-RU" altLang="en-US"/>
              <a:pPr>
                <a:defRPr/>
              </a:pPr>
              <a:t>‹#›</a:t>
            </a:fld>
            <a:endParaRPr lang="ru-RU" altLang="en-US" dirty="0"/>
          </a:p>
        </p:txBody>
      </p:sp>
      <p:grpSp>
        <p:nvGrpSpPr>
          <p:cNvPr id="1033" name="Группа 1"/>
          <p:cNvGrpSpPr>
            <a:grpSpLocks/>
          </p:cNvGrpSpPr>
          <p:nvPr/>
        </p:nvGrpSpPr>
        <p:grpSpPr bwMode="auto">
          <a:xfrm>
            <a:off x="-19050" y="203200"/>
            <a:ext cx="9180513" cy="647700"/>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grpSp>
    </p:spTree>
  </p:cSld>
  <p:clrMap bg1="lt1" tx1="dk1" bg2="lt2" tx2="dk2" accent1="accent1" accent2="accent2" accent3="accent3" accent4="accent4" accent5="accent5" accent6="accent6" hlink="hlink" folHlink="folHlink"/>
  <p:sldLayoutIdLst>
    <p:sldLayoutId id="2147484436" r:id="rId1"/>
    <p:sldLayoutId id="2147484435" r:id="rId2"/>
    <p:sldLayoutId id="2147484437" r:id="rId3"/>
    <p:sldLayoutId id="2147484434" r:id="rId4"/>
    <p:sldLayoutId id="2147484433" r:id="rId5"/>
    <p:sldLayoutId id="2147484432" r:id="rId6"/>
    <p:sldLayoutId id="2147484431" r:id="rId7"/>
    <p:sldLayoutId id="2147484430" r:id="rId8"/>
    <p:sldLayoutId id="2147484438" r:id="rId9"/>
    <p:sldLayoutId id="2147484429" r:id="rId10"/>
    <p:sldLayoutId id="2147484428" r:id="rId11"/>
    <p:sldLayoutId id="2147484440" r:id="rId12"/>
    <p:sldLayoutId id="2147484427" r:id="rId13"/>
    <p:sldLayoutId id="2147484441" r:id="rId14"/>
  </p:sldLayoutIdLst>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ppt_x</p:attrName>
                                        </p:attrNameLst>
                                      </p:cBhvr>
                                      <p:tavLst>
                                        <p:tav tm="0">
                                          <p:val>
                                            <p:strVal val="#ppt_x-.2"/>
                                          </p:val>
                                        </p:tav>
                                        <p:tav tm="100000">
                                          <p:val>
                                            <p:strVal val="#ppt_x"/>
                                          </p:val>
                                        </p:tav>
                                      </p:tavLst>
                                    </p:anim>
                                    <p:anim calcmode="lin" valueType="num">
                                      <p:cBhvr>
                                        <p:cTn id="8"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0">
                                            <p:txEl>
                                              <p:pRg st="0" end="0"/>
                                            </p:txEl>
                                          </p:spTgt>
                                        </p:tgtEl>
                                        <p:attrNameLst>
                                          <p:attrName>style.visibility</p:attrName>
                                        </p:attrNameLst>
                                      </p:cBhvr>
                                      <p:to>
                                        <p:strVal val="visible"/>
                                      </p:to>
                                    </p:set>
                                    <p:animEffect transition="in" filter="fade">
                                      <p:cBhvr>
                                        <p:cTn id="14" dur="500"/>
                                        <p:tgtEl>
                                          <p:spTgt spid="30">
                                            <p:txEl>
                                              <p:pRg st="0" end="0"/>
                                            </p:txEl>
                                          </p:spTgt>
                                        </p:tgtEl>
                                      </p:cBhvr>
                                    </p:animEffect>
                                    <p:anim calcmode="lin" valueType="num">
                                      <p:cBhvr>
                                        <p:cTn id="15" dur="5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0">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30">
                                            <p:txEl>
                                              <p:pRg st="1" end="1"/>
                                            </p:txEl>
                                          </p:spTgt>
                                        </p:tgtEl>
                                        <p:attrNameLst>
                                          <p:attrName>style.visibility</p:attrName>
                                        </p:attrNameLst>
                                      </p:cBhvr>
                                      <p:to>
                                        <p:strVal val="visible"/>
                                      </p:to>
                                    </p:set>
                                    <p:animEffect transition="in" filter="fade">
                                      <p:cBhvr>
                                        <p:cTn id="19" dur="500"/>
                                        <p:tgtEl>
                                          <p:spTgt spid="30">
                                            <p:txEl>
                                              <p:pRg st="1" end="1"/>
                                            </p:txEl>
                                          </p:spTgt>
                                        </p:tgtEl>
                                      </p:cBhvr>
                                    </p:animEffect>
                                    <p:anim calcmode="lin" valueType="num">
                                      <p:cBhvr>
                                        <p:cTn id="20" dur="5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0">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30">
                                            <p:txEl>
                                              <p:pRg st="2" end="2"/>
                                            </p:txEl>
                                          </p:spTgt>
                                        </p:tgtEl>
                                        <p:attrNameLst>
                                          <p:attrName>style.visibility</p:attrName>
                                        </p:attrNameLst>
                                      </p:cBhvr>
                                      <p:to>
                                        <p:strVal val="visible"/>
                                      </p:to>
                                    </p:set>
                                    <p:animEffect transition="in" filter="fade">
                                      <p:cBhvr>
                                        <p:cTn id="24" dur="500"/>
                                        <p:tgtEl>
                                          <p:spTgt spid="30">
                                            <p:txEl>
                                              <p:pRg st="2" end="2"/>
                                            </p:txEl>
                                          </p:spTgt>
                                        </p:tgtEl>
                                      </p:cBhvr>
                                    </p:animEffect>
                                    <p:anim calcmode="lin" valueType="num">
                                      <p:cBhvr>
                                        <p:cTn id="25" dur="5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30">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30">
                                            <p:txEl>
                                              <p:pRg st="3" end="3"/>
                                            </p:txEl>
                                          </p:spTgt>
                                        </p:tgtEl>
                                        <p:attrNameLst>
                                          <p:attrName>style.visibility</p:attrName>
                                        </p:attrNameLst>
                                      </p:cBhvr>
                                      <p:to>
                                        <p:strVal val="visible"/>
                                      </p:to>
                                    </p:set>
                                    <p:animEffect transition="in" filter="fade">
                                      <p:cBhvr>
                                        <p:cTn id="29" dur="500"/>
                                        <p:tgtEl>
                                          <p:spTgt spid="30">
                                            <p:txEl>
                                              <p:pRg st="3" end="3"/>
                                            </p:txEl>
                                          </p:spTgt>
                                        </p:tgtEl>
                                      </p:cBhvr>
                                    </p:animEffect>
                                    <p:anim calcmode="lin" valueType="num">
                                      <p:cBhvr>
                                        <p:cTn id="30" dur="5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30">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30">
                                            <p:txEl>
                                              <p:pRg st="4" end="4"/>
                                            </p:txEl>
                                          </p:spTgt>
                                        </p:tgtEl>
                                        <p:attrNameLst>
                                          <p:attrName>style.visibility</p:attrName>
                                        </p:attrNameLst>
                                      </p:cBhvr>
                                      <p:to>
                                        <p:strVal val="visible"/>
                                      </p:to>
                                    </p:set>
                                    <p:animEffect transition="in" filter="fade">
                                      <p:cBhvr>
                                        <p:cTn id="34" dur="500"/>
                                        <p:tgtEl>
                                          <p:spTgt spid="30">
                                            <p:txEl>
                                              <p:pRg st="4" end="4"/>
                                            </p:txEl>
                                          </p:spTgt>
                                        </p:tgtEl>
                                      </p:cBhvr>
                                    </p:animEffect>
                                    <p:anim calcmode="lin" valueType="num">
                                      <p:cBhvr>
                                        <p:cTn id="35" dur="5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30">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ags" Target="../tags/tag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hyperlink" Target="https://budget.mosreg.ru/analitika/ispolnenie-byudjeta-subekta/sravnenie-po-osnovnym-parametram-ispolneniya-byudzhetov-municipalnyx-obrazovanij/" TargetMode="Externa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mailto:lot-finupr@yandex.ru"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diagramLayout" Target="../diagrams/layout2.xml"/><Relationship Id="rId7" Type="http://schemas.openxmlformats.org/officeDocument/2006/relationships/image" Target="../media/image9.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1916832"/>
            <a:ext cx="4786346" cy="1512168"/>
          </a:xfrm>
        </p:spPr>
        <p:txBody>
          <a:bodyPr>
            <a:normAutofit/>
          </a:bodyPr>
          <a:lstStyle/>
          <a:p>
            <a:pPr algn="ctr" eaLnBrk="1" fontAlgn="auto" hangingPunct="1">
              <a:spcAft>
                <a:spcPts val="0"/>
              </a:spcAft>
              <a:defRPr/>
            </a:pPr>
            <a:r>
              <a:rPr lang="ru-RU" altLang="ru-RU" sz="4800" b="1" dirty="0" smtClean="0">
                <a:solidFill>
                  <a:schemeClr val="accent6">
                    <a:lumMod val="75000"/>
                  </a:schemeClr>
                </a:solidFill>
                <a:latin typeface="Times New Roman" panose="02020603050405020304" pitchFamily="18" charset="0"/>
                <a:cs typeface="Times New Roman" panose="02020603050405020304" pitchFamily="18" charset="0"/>
              </a:rPr>
              <a:t>БЮДЖЕТ ДЛЯ ГРАЖДАН</a:t>
            </a:r>
            <a:endParaRPr lang="ru-RU" sz="4800" b="1" spc="50" dirty="0">
              <a:ln w="9525" cmpd="sng">
                <a:solidFill>
                  <a:schemeClr val="accent1"/>
                </a:solidFill>
                <a:prstDash val="solid"/>
              </a:ln>
              <a:solidFill>
                <a:schemeClr val="accent6">
                  <a:lumMod val="75000"/>
                </a:schemeClr>
              </a:solidFill>
              <a:effectLst>
                <a:glow rad="38100">
                  <a:schemeClr val="accent1">
                    <a:alpha val="40000"/>
                  </a:schemeClr>
                </a:glow>
              </a:effectLst>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4" cstate="print"/>
          <a:srcRect/>
          <a:stretch>
            <a:fillRect/>
          </a:stretch>
        </p:blipFill>
        <p:spPr bwMode="auto">
          <a:xfrm>
            <a:off x="7186613" y="1844675"/>
            <a:ext cx="1633537" cy="2438400"/>
          </a:xfrm>
          <a:prstGeom prst="rect">
            <a:avLst/>
          </a:prstGeom>
          <a:noFill/>
          <a:ln w="9525">
            <a:noFill/>
            <a:miter lim="800000"/>
            <a:headEnd/>
            <a:tailEnd/>
          </a:ln>
        </p:spPr>
      </p:pic>
      <p:pic>
        <p:nvPicPr>
          <p:cNvPr id="4" name="Рисунок 3"/>
          <p:cNvPicPr>
            <a:picLocks noChangeAspect="1"/>
          </p:cNvPicPr>
          <p:nvPr/>
        </p:nvPicPr>
        <p:blipFill>
          <a:blip r:embed="rId5" cstate="print"/>
          <a:srcRect/>
          <a:stretch>
            <a:fillRect/>
          </a:stretch>
        </p:blipFill>
        <p:spPr bwMode="auto">
          <a:xfrm>
            <a:off x="117475" y="1989138"/>
            <a:ext cx="2233613" cy="2497137"/>
          </a:xfrm>
          <a:prstGeom prst="rect">
            <a:avLst/>
          </a:prstGeom>
          <a:noFill/>
          <a:ln w="9525">
            <a:noFill/>
            <a:miter lim="800000"/>
            <a:headEnd/>
            <a:tailEnd/>
          </a:ln>
        </p:spPr>
      </p:pic>
      <p:sp>
        <p:nvSpPr>
          <p:cNvPr id="7" name="Прямоугольник 6"/>
          <p:cNvSpPr/>
          <p:nvPr/>
        </p:nvSpPr>
        <p:spPr>
          <a:xfrm>
            <a:off x="1428728" y="4437112"/>
            <a:ext cx="6671664" cy="1656184"/>
          </a:xfrm>
          <a:prstGeom prst="rect">
            <a:avLst/>
          </a:prstGeom>
          <a:gradFill>
            <a:gsLst>
              <a:gs pos="16000">
                <a:schemeClr val="bg2">
                  <a:lumMod val="90000"/>
                </a:schemeClr>
              </a:gs>
              <a:gs pos="4000">
                <a:srgbClr val="85C2FF"/>
              </a:gs>
              <a:gs pos="36000">
                <a:srgbClr val="C4D6EB"/>
              </a:gs>
              <a:gs pos="98000">
                <a:srgbClr val="FFEBFA"/>
              </a:gs>
            </a:gsLst>
            <a:lin ang="5400000" scaled="1"/>
          </a:gradFill>
          <a:ln>
            <a:solidFill>
              <a:schemeClr val="bg1"/>
            </a:solidFill>
          </a:ln>
        </p:spPr>
        <p:style>
          <a:lnRef idx="2">
            <a:schemeClr val="accent1"/>
          </a:lnRef>
          <a:fillRef idx="1001">
            <a:schemeClr val="lt1"/>
          </a:fillRef>
          <a:effectRef idx="0">
            <a:schemeClr val="accent1"/>
          </a:effectRef>
          <a:fontRef idx="minor">
            <a:schemeClr val="dk1"/>
          </a:fontRef>
        </p:style>
        <p:txBody>
          <a:bodyPr rtlCol="0" anchor="ctr"/>
          <a:lstStyle/>
          <a:p>
            <a:pPr algn="ctr"/>
            <a:r>
              <a:rPr lang="ru-RU" b="1" dirty="0" smtClean="0">
                <a:solidFill>
                  <a:schemeClr val="accent4">
                    <a:lumMod val="50000"/>
                  </a:schemeClr>
                </a:solidFill>
              </a:rPr>
              <a:t>Разработанный  на  основе  проекта  решения  Совета  депутатов  городского  округа  Лотошино  Московской  области  «Об  исполнении  бюджета  городского  округа  Лотошино  Московской  области  за  2023  год»</a:t>
            </a:r>
            <a:endParaRPr lang="ru-RU" b="1" dirty="0">
              <a:solidFill>
                <a:schemeClr val="accent4">
                  <a:lumMod val="50000"/>
                </a:schemeClr>
              </a:solidFill>
            </a:endParaRPr>
          </a:p>
        </p:txBody>
      </p:sp>
    </p:spTree>
    <p:custDataLst>
      <p:tags r:id="rId1"/>
    </p:custDataLst>
  </p:cSld>
  <p:clrMapOvr>
    <a:masterClrMapping/>
  </p:clrMapOvr>
  <p:transition spd="slow" advTm="10675">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par>
                                <p:cTn id="8" presetID="6" presetClass="entr" presetSubtype="16"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ircle(in)">
                                      <p:cBhvr>
                                        <p:cTn id="10" dur="2000"/>
                                        <p:tgtEl>
                                          <p:spTgt spid="4"/>
                                        </p:tgtEl>
                                      </p:cBhvr>
                                    </p:animEffect>
                                  </p:childTnLst>
                                </p:cTn>
                              </p:par>
                            </p:childTnLst>
                          </p:cTn>
                        </p:par>
                        <p:par>
                          <p:cTn id="11" fill="hold">
                            <p:stCondLst>
                              <p:cond delay="2000"/>
                            </p:stCondLst>
                            <p:childTnLst>
                              <p:par>
                                <p:cTn id="12" presetID="42" presetClass="entr" presetSubtype="0" fill="hold" nodeType="after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652448"/>
          </a:xfrm>
        </p:spPr>
        <p:txBody>
          <a:bodyPr/>
          <a:lstStyle/>
          <a:p>
            <a:pPr algn="ctr"/>
            <a:r>
              <a:rPr lang="ru-RU" sz="2000" b="1" dirty="0" smtClean="0">
                <a:solidFill>
                  <a:schemeClr val="accent6">
                    <a:lumMod val="75000"/>
                  </a:schemeClr>
                </a:solidFill>
                <a:latin typeface="+mn-lt"/>
              </a:rPr>
              <a:t>Основные задачи и приоритеты бюджетной политики городского округа Лотошино в 2023 году</a:t>
            </a:r>
          </a:p>
        </p:txBody>
      </p:sp>
      <p:sp>
        <p:nvSpPr>
          <p:cNvPr id="3" name="Содержимое 2"/>
          <p:cNvSpPr>
            <a:spLocks noGrp="1"/>
          </p:cNvSpPr>
          <p:nvPr>
            <p:ph idx="1"/>
          </p:nvPr>
        </p:nvSpPr>
        <p:spPr>
          <a:xfrm>
            <a:off x="457200" y="1500175"/>
            <a:ext cx="8229600" cy="4824426"/>
          </a:xfrm>
        </p:spPr>
        <p:txBody>
          <a:bodyPr/>
          <a:lstStyle/>
          <a:p>
            <a:pPr indent="450000" algn="just">
              <a:buNone/>
            </a:pPr>
            <a:r>
              <a:rPr lang="ru-RU" sz="1600" dirty="0" smtClean="0">
                <a:solidFill>
                  <a:srgbClr val="7030A0"/>
                </a:solidFill>
              </a:rPr>
              <a:t>В 2023 году в городском округе Лотошино была продолжена работа по повышению эффективности бюджетных расходов и достижению целевых показателей муниципальных программ городского округа Лотошино, обеспечению сбалансированности и устойчивости бюджетной системы городского округа Лотошино, повышению качества бюджетного планирования, развитию доходного потенциала округа, мобилизации дополнительных доходов в бюджет округа.</a:t>
            </a:r>
          </a:p>
          <a:p>
            <a:pPr indent="450000" algn="just">
              <a:buNone/>
            </a:pPr>
            <a:r>
              <a:rPr lang="ru-RU" sz="1600" dirty="0" smtClean="0">
                <a:solidFill>
                  <a:srgbClr val="7030A0"/>
                </a:solidFill>
              </a:rPr>
              <a:t>Расходы бюджета городского округа Лотошино на трехлетний период 2023 – 2025 годов были сформированы в рамках 17-ти муниципальных программ, а также по непрограммным расходам бюджета.</a:t>
            </a:r>
          </a:p>
          <a:p>
            <a:pPr indent="450000" algn="just">
              <a:buNone/>
            </a:pPr>
            <a:r>
              <a:rPr lang="ru-RU" sz="1600" dirty="0" smtClean="0">
                <a:solidFill>
                  <a:srgbClr val="7030A0"/>
                </a:solidFill>
              </a:rPr>
              <a:t>В течение 2023 года в решение Совета депутатов городского округа Лотошино </a:t>
            </a:r>
            <a:r>
              <a:rPr lang="ru-RU" sz="1600" dirty="0">
                <a:solidFill>
                  <a:srgbClr val="7030A0"/>
                </a:solidFill>
              </a:rPr>
              <a:t>от 22.12.2022 №386/48 «</a:t>
            </a:r>
            <a:r>
              <a:rPr lang="ru-RU" sz="1600" dirty="0" smtClean="0">
                <a:solidFill>
                  <a:srgbClr val="7030A0"/>
                </a:solidFill>
              </a:rPr>
              <a:t>О бюджете городского округа Лотошино Московской области на 2023 год и на плановый период 2024 и 2025 годов» вносились изменения по уточнению:</a:t>
            </a:r>
          </a:p>
          <a:p>
            <a:pPr indent="-450000" algn="just"/>
            <a:r>
              <a:rPr lang="ru-RU" sz="1600" dirty="0" smtClean="0">
                <a:solidFill>
                  <a:srgbClr val="7030A0"/>
                </a:solidFill>
              </a:rPr>
              <a:t>основных параметров бюджета в части уточнения плановых назначений по налоговым и неналоговым доходам, которое обусловлено уточнением прогноза поступлений налоговых и неналоговых доходов главными администраторами доходов бюджета городского округа Лотошино с учетом текущей динамики поступлений;</a:t>
            </a:r>
          </a:p>
          <a:p>
            <a:endParaRPr lang="ru-RU" sz="1600" dirty="0">
              <a:solidFill>
                <a:srgbClr val="7030A0"/>
              </a:solidFill>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3"/>
            <a:ext cx="8229600" cy="5467368"/>
          </a:xfrm>
        </p:spPr>
        <p:txBody>
          <a:bodyPr/>
          <a:lstStyle/>
          <a:p>
            <a:pPr indent="-450000" algn="just"/>
            <a:r>
              <a:rPr lang="ru-RU" sz="1600" dirty="0" smtClean="0">
                <a:solidFill>
                  <a:srgbClr val="7030A0"/>
                </a:solidFill>
              </a:rPr>
              <a:t>расходов (увеличению) по социально значимым и приоритетным для округа направлениям, в том числе за счет:</a:t>
            </a:r>
          </a:p>
          <a:p>
            <a:pPr indent="-450000" algn="just"/>
            <a:r>
              <a:rPr lang="ru-RU" sz="1600" dirty="0" smtClean="0">
                <a:solidFill>
                  <a:srgbClr val="7030A0"/>
                </a:solidFill>
              </a:rPr>
              <a:t>оптимизации неэффективных расходов;</a:t>
            </a:r>
          </a:p>
          <a:p>
            <a:pPr indent="-450000" algn="just"/>
            <a:r>
              <a:rPr lang="ru-RU" sz="1600" dirty="0" smtClean="0">
                <a:solidFill>
                  <a:srgbClr val="7030A0"/>
                </a:solidFill>
              </a:rPr>
              <a:t>объемов безвозмездных поступлений из бюджета Московской области и других поступлений.</a:t>
            </a:r>
          </a:p>
          <a:p>
            <a:pPr indent="457200" algn="just">
              <a:buNone/>
            </a:pPr>
            <a:r>
              <a:rPr lang="ru-RU" sz="1600" dirty="0" smtClean="0">
                <a:solidFill>
                  <a:srgbClr val="7030A0"/>
                </a:solidFill>
              </a:rPr>
              <a:t>Основные приоритеты расходов бюджета городского округа Лотошино в 2023 - 2025 годах определены с учетом необходимости решения неотложных проблем экономического и социального развития, достижения целевых показателей, обозначенных в указах Президента Российской Федерации.</a:t>
            </a:r>
          </a:p>
          <a:p>
            <a:pPr indent="457200" algn="just">
              <a:buNone/>
            </a:pPr>
            <a:r>
              <a:rPr lang="ru-RU" sz="1600" dirty="0" smtClean="0">
                <a:solidFill>
                  <a:srgbClr val="7030A0"/>
                </a:solidFill>
              </a:rPr>
              <a:t>Значительный объем бюджетных средств был направлен на решение вопросов финансового обеспечения расходов по приоритетным для округа направлениям.</a:t>
            </a:r>
          </a:p>
          <a:p>
            <a:pPr indent="457200" algn="just">
              <a:buNone/>
            </a:pPr>
            <a:endParaRPr lang="ru-RU" sz="1600" b="1" dirty="0" smtClean="0">
              <a:solidFill>
                <a:srgbClr val="FF0000"/>
              </a:solidFill>
            </a:endParaRPr>
          </a:p>
          <a:p>
            <a:pPr indent="457200" algn="just">
              <a:buNone/>
            </a:pPr>
            <a:endParaRPr lang="ru-RU" sz="1600" dirty="0" smtClean="0">
              <a:solidFill>
                <a:srgbClr val="7030A0"/>
              </a:solidFill>
            </a:endParaRPr>
          </a:p>
          <a:p>
            <a:endParaRPr lang="ru-RU" sz="1600"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98" y="795346"/>
            <a:ext cx="8229600" cy="938200"/>
          </a:xfrm>
        </p:spPr>
        <p:txBody>
          <a:bodyPr/>
          <a:lstStyle/>
          <a:p>
            <a:pPr algn="ctr" eaLnBrk="1" fontAlgn="auto" hangingPunct="1">
              <a:spcAft>
                <a:spcPts val="300"/>
              </a:spcAft>
              <a:tabLst>
                <a:tab pos="723900" algn="l"/>
                <a:tab pos="1447800" algn="l"/>
                <a:tab pos="2171700" algn="l"/>
                <a:tab pos="2895600" algn="l"/>
                <a:tab pos="3619500" algn="l"/>
                <a:tab pos="4343400" algn="l"/>
                <a:tab pos="5067300" algn="l"/>
              </a:tabLst>
              <a:defRPr/>
            </a:pPr>
            <a:r>
              <a:rPr lang="ru-RU" sz="1600" b="1" dirty="0" smtClean="0">
                <a:solidFill>
                  <a:schemeClr val="accent6">
                    <a:lumMod val="75000"/>
                  </a:schemeClr>
                </a:solidFill>
                <a:latin typeface="+mn-lt"/>
              </a:rPr>
              <a:t>Изменения в решение Совета депутатов городского округа Лотошино от 22.12.2022 №386/48 «О бюджете городского округа Лотошино Московской области на 2023 год и на плановый период 2024 и 2025 годов»</a:t>
            </a: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101606010"/>
              </p:ext>
            </p:extLst>
          </p:nvPr>
        </p:nvGraphicFramePr>
        <p:xfrm>
          <a:off x="457200" y="2089934"/>
          <a:ext cx="8229698" cy="4219385"/>
        </p:xfrm>
        <a:graphic>
          <a:graphicData uri="http://schemas.openxmlformats.org/drawingml/2006/table">
            <a:tbl>
              <a:tblPr firstRow="1" bandRow="1">
                <a:tableStyleId>{21E4AEA4-8DFA-4A89-87EB-49C32662AFE0}</a:tableStyleId>
              </a:tblPr>
              <a:tblGrid>
                <a:gridCol w="2328850">
                  <a:extLst>
                    <a:ext uri="{9D8B030D-6E8A-4147-A177-3AD203B41FA5}">
                      <a16:colId xmlns:a16="http://schemas.microsoft.com/office/drawing/2014/main" val="20000"/>
                    </a:ext>
                  </a:extLst>
                </a:gridCol>
                <a:gridCol w="1043063">
                  <a:extLst>
                    <a:ext uri="{9D8B030D-6E8A-4147-A177-3AD203B41FA5}">
                      <a16:colId xmlns:a16="http://schemas.microsoft.com/office/drawing/2014/main" val="20001"/>
                    </a:ext>
                  </a:extLst>
                </a:gridCol>
                <a:gridCol w="1357322">
                  <a:extLst>
                    <a:ext uri="{9D8B030D-6E8A-4147-A177-3AD203B41FA5}">
                      <a16:colId xmlns:a16="http://schemas.microsoft.com/office/drawing/2014/main" val="20002"/>
                    </a:ext>
                  </a:extLst>
                </a:gridCol>
                <a:gridCol w="1214446">
                  <a:extLst>
                    <a:ext uri="{9D8B030D-6E8A-4147-A177-3AD203B41FA5}">
                      <a16:colId xmlns:a16="http://schemas.microsoft.com/office/drawing/2014/main" val="20003"/>
                    </a:ext>
                  </a:extLst>
                </a:gridCol>
                <a:gridCol w="1218728">
                  <a:extLst>
                    <a:ext uri="{9D8B030D-6E8A-4147-A177-3AD203B41FA5}">
                      <a16:colId xmlns:a16="http://schemas.microsoft.com/office/drawing/2014/main" val="20004"/>
                    </a:ext>
                  </a:extLst>
                </a:gridCol>
                <a:gridCol w="1067289">
                  <a:extLst>
                    <a:ext uri="{9D8B030D-6E8A-4147-A177-3AD203B41FA5}">
                      <a16:colId xmlns:a16="http://schemas.microsoft.com/office/drawing/2014/main" val="20005"/>
                    </a:ext>
                  </a:extLst>
                </a:gridCol>
              </a:tblGrid>
              <a:tr h="709298">
                <a:tc>
                  <a:txBody>
                    <a:bodyPr/>
                    <a:lstStyle/>
                    <a:p>
                      <a:pPr algn="ctr"/>
                      <a:r>
                        <a:rPr lang="ru-RU" sz="1200" dirty="0" smtClean="0"/>
                        <a:t>Решения Совета  депутатов городского округа Лотошино</a:t>
                      </a:r>
                      <a:endParaRPr lang="ru-RU" sz="1200" dirty="0"/>
                    </a:p>
                  </a:txBody>
                  <a:tcPr/>
                </a:tc>
                <a:tc>
                  <a:txBody>
                    <a:bodyPr/>
                    <a:lstStyle/>
                    <a:p>
                      <a:pPr algn="ctr"/>
                      <a:r>
                        <a:rPr lang="ru-RU" sz="1200" dirty="0" smtClean="0"/>
                        <a:t>Доходы</a:t>
                      </a:r>
                      <a:endParaRPr lang="ru-RU" sz="1200" dirty="0"/>
                    </a:p>
                  </a:txBody>
                  <a:tcPr/>
                </a:tc>
                <a:tc>
                  <a:txBody>
                    <a:bodyPr/>
                    <a:lstStyle/>
                    <a:p>
                      <a:pPr algn="ctr"/>
                      <a:r>
                        <a:rPr kumimoji="0" lang="ru-RU" sz="1200" kern="1200" dirty="0" smtClean="0"/>
                        <a:t>В том числе налоговые и неналоговые</a:t>
                      </a:r>
                      <a:endParaRPr kumimoji="0" lang="ru-RU" sz="1200" b="1" kern="1200" dirty="0" smtClean="0">
                        <a:solidFill>
                          <a:schemeClr val="lt1"/>
                        </a:solidFill>
                        <a:latin typeface="+mn-lt"/>
                        <a:ea typeface="+mn-ea"/>
                        <a:cs typeface="+mn-cs"/>
                      </a:endParaRPr>
                    </a:p>
                  </a:txBody>
                  <a:tcPr/>
                </a:tc>
                <a:tc>
                  <a:txBody>
                    <a:bodyPr/>
                    <a:lstStyle/>
                    <a:p>
                      <a:pPr algn="ctr"/>
                      <a:r>
                        <a:rPr lang="ru-RU" sz="1200" dirty="0" smtClean="0"/>
                        <a:t>Расходы</a:t>
                      </a:r>
                      <a:endParaRPr lang="ru-RU" sz="1200" dirty="0"/>
                    </a:p>
                  </a:txBody>
                  <a:tcPr/>
                </a:tc>
                <a:tc>
                  <a:txBody>
                    <a:bodyPr/>
                    <a:lstStyle/>
                    <a:p>
                      <a:pPr algn="ctr"/>
                      <a:r>
                        <a:rPr lang="ru-RU" sz="1200" dirty="0" err="1" smtClean="0"/>
                        <a:t>Профицит</a:t>
                      </a:r>
                      <a:r>
                        <a:rPr lang="ru-RU" sz="1200" dirty="0" smtClean="0"/>
                        <a:t> (+) / Дефицит (-)</a:t>
                      </a:r>
                      <a:endParaRPr lang="ru-RU" sz="1200" dirty="0"/>
                    </a:p>
                  </a:txBody>
                  <a:tcPr/>
                </a:tc>
                <a:tc>
                  <a:txBody>
                    <a:bodyPr/>
                    <a:lstStyle/>
                    <a:p>
                      <a:pPr algn="ctr"/>
                      <a:r>
                        <a:rPr lang="ru-RU" sz="1200" dirty="0" smtClean="0"/>
                        <a:t>Уровень дефицита</a:t>
                      </a:r>
                    </a:p>
                    <a:p>
                      <a:pPr algn="ctr"/>
                      <a:r>
                        <a:rPr lang="ru-RU" sz="1200" dirty="0" smtClean="0"/>
                        <a:t> (%)</a:t>
                      </a:r>
                      <a:endParaRPr lang="ru-RU" sz="1200" dirty="0"/>
                    </a:p>
                  </a:txBody>
                  <a:tcPr/>
                </a:tc>
                <a:extLst>
                  <a:ext uri="{0D108BD9-81ED-4DB2-BD59-A6C34878D82A}">
                    <a16:rowId xmlns:a16="http://schemas.microsoft.com/office/drawing/2014/main" val="10000"/>
                  </a:ext>
                </a:extLst>
              </a:tr>
              <a:tr h="506641">
                <a:tc gridSpan="6">
                  <a:txBody>
                    <a:bodyPr/>
                    <a:lstStyle/>
                    <a:p>
                      <a:r>
                        <a:rPr lang="ru-RU" sz="1200" dirty="0" smtClean="0"/>
                        <a:t>Решение Совета депутатов городского округа Лотошино Московской области «О бюджете городского округа Лотошино Московской области на 2023 год и на плановый</a:t>
                      </a:r>
                      <a:r>
                        <a:rPr lang="ru-RU" sz="1200" baseline="0" dirty="0" smtClean="0"/>
                        <a:t> период 2024 и 2025 годов»</a:t>
                      </a:r>
                      <a:endParaRPr lang="ru-RU" sz="1200" dirty="0"/>
                    </a:p>
                  </a:txBody>
                  <a:tcPr/>
                </a:tc>
                <a:tc hMerge="1">
                  <a:txBody>
                    <a:bodyPr/>
                    <a:lstStyle/>
                    <a:p>
                      <a:endParaRPr lang="ru-RU" dirty="0"/>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dirty="0"/>
                    </a:p>
                  </a:txBody>
                  <a:tcPr/>
                </a:tc>
                <a:extLst>
                  <a:ext uri="{0D108BD9-81ED-4DB2-BD59-A6C34878D82A}">
                    <a16:rowId xmlns:a16="http://schemas.microsoft.com/office/drawing/2014/main" val="10001"/>
                  </a:ext>
                </a:extLst>
              </a:tr>
              <a:tr h="382358">
                <a:tc>
                  <a:txBody>
                    <a:bodyPr/>
                    <a:lstStyle/>
                    <a:p>
                      <a:pPr algn="ctr"/>
                      <a:r>
                        <a:rPr lang="ru-RU" sz="1200" dirty="0" smtClean="0">
                          <a:latin typeface="Times New Roman" pitchFamily="18" charset="0"/>
                          <a:cs typeface="Times New Roman" pitchFamily="18" charset="0"/>
                        </a:rPr>
                        <a:t>№386/48 от 22.12.2022</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1 660 689,8</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395 742,4</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1 660 689,8</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709298">
                <a:tc gridSpan="6">
                  <a:txBody>
                    <a:bodyPr/>
                    <a:lstStyle/>
                    <a:p>
                      <a:r>
                        <a:rPr lang="ru-RU" sz="1200" dirty="0" smtClean="0"/>
                        <a:t>Решение Совета депутатов городского округа Лотошино Московской области о внесении изменений в решение Совета депутатов городского округа Лотошино Московской области от 22.12.2022 №386/48 «О бюджете городского округа Лотошино Московской области на 2022 год и на плановый</a:t>
                      </a:r>
                      <a:r>
                        <a:rPr lang="ru-RU" sz="1200" baseline="0" dirty="0" smtClean="0"/>
                        <a:t> период 2023 и 2024 годов»</a:t>
                      </a:r>
                      <a:endParaRPr lang="ru-RU" sz="1200" dirty="0"/>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3"/>
                  </a:ext>
                </a:extLst>
              </a:tr>
              <a:tr h="382358">
                <a:tc>
                  <a:txBody>
                    <a:bodyPr/>
                    <a:lstStyle/>
                    <a:p>
                      <a:pPr algn="ctr"/>
                      <a:r>
                        <a:rPr lang="ru-RU" sz="1200" dirty="0" smtClean="0">
                          <a:latin typeface="Times New Roman" pitchFamily="18" charset="0"/>
                          <a:cs typeface="Times New Roman" pitchFamily="18" charset="0"/>
                        </a:rPr>
                        <a:t>№408/49 от 16.02.2023</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1 730 703,0</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412 878,6</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1 754 415,0</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-23 712,0 </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12,8</a:t>
                      </a:r>
                      <a:endParaRPr lang="ru-RU" sz="1200" dirty="0">
                        <a:latin typeface="Times New Roman" pitchFamily="18" charset="0"/>
                        <a:cs typeface="Times New Roman" pitchFamily="18" charset="0"/>
                      </a:endParaRPr>
                    </a:p>
                  </a:txBody>
                  <a:tcPr/>
                </a:tc>
                <a:extLst>
                  <a:ext uri="{0D108BD9-81ED-4DB2-BD59-A6C34878D82A}">
                    <a16:rowId xmlns:a16="http://schemas.microsoft.com/office/drawing/2014/main" val="10004"/>
                  </a:ext>
                </a:extLst>
              </a:tr>
              <a:tr h="382358">
                <a:tc>
                  <a:txBody>
                    <a:bodyPr/>
                    <a:lstStyle/>
                    <a:p>
                      <a:pPr algn="ctr"/>
                      <a:r>
                        <a:rPr lang="ru-RU" sz="1200" dirty="0" smtClean="0">
                          <a:latin typeface="Times New Roman" pitchFamily="18" charset="0"/>
                          <a:cs typeface="Times New Roman" pitchFamily="18" charset="0"/>
                        </a:rPr>
                        <a:t>№441/51 от 27.04.2023</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1 780 300,0</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432 123,5</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1 852 300,0</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-72 000,0</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36,3</a:t>
                      </a:r>
                      <a:endParaRPr lang="ru-RU" sz="1200" dirty="0">
                        <a:latin typeface="Times New Roman" pitchFamily="18" charset="0"/>
                        <a:cs typeface="Times New Roman" pitchFamily="18" charset="0"/>
                      </a:endParaRPr>
                    </a:p>
                  </a:txBody>
                  <a:tcPr/>
                </a:tc>
                <a:extLst>
                  <a:ext uri="{0D108BD9-81ED-4DB2-BD59-A6C34878D82A}">
                    <a16:rowId xmlns:a16="http://schemas.microsoft.com/office/drawing/2014/main" val="10005"/>
                  </a:ext>
                </a:extLst>
              </a:tr>
              <a:tr h="382358">
                <a:tc>
                  <a:txBody>
                    <a:bodyPr/>
                    <a:lstStyle/>
                    <a:p>
                      <a:pPr algn="ctr"/>
                      <a:r>
                        <a:rPr lang="ru-RU" sz="1200" dirty="0" smtClean="0">
                          <a:latin typeface="Times New Roman" pitchFamily="18" charset="0"/>
                          <a:cs typeface="Times New Roman" pitchFamily="18" charset="0"/>
                        </a:rPr>
                        <a:t>№464/53 от 31.08.2023</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1 791 977,0</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443 548,4</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1 863 977,0</a:t>
                      </a:r>
                      <a:endParaRPr lang="ru-RU" sz="1200" dirty="0">
                        <a:latin typeface="Times New Roman" pitchFamily="18" charset="0"/>
                        <a:cs typeface="Times New Roman" pitchFamily="18" charset="0"/>
                      </a:endParaRPr>
                    </a:p>
                  </a:txBody>
                  <a:tcPr/>
                </a:tc>
                <a:tc>
                  <a:txBody>
                    <a:bodyPr/>
                    <a:lstStyle/>
                    <a:p>
                      <a:pPr algn="ctr">
                        <a:buFontTx/>
                        <a:buChar char="-"/>
                      </a:pPr>
                      <a:r>
                        <a:rPr lang="ru-RU" sz="1200" dirty="0" smtClean="0">
                          <a:latin typeface="Times New Roman" pitchFamily="18" charset="0"/>
                          <a:cs typeface="Times New Roman" pitchFamily="18" charset="0"/>
                        </a:rPr>
                        <a:t>72 000,0</a:t>
                      </a:r>
                    </a:p>
                  </a:txBody>
                  <a:tcPr/>
                </a:tc>
                <a:tc>
                  <a:txBody>
                    <a:bodyPr/>
                    <a:lstStyle/>
                    <a:p>
                      <a:pPr algn="ctr"/>
                      <a:r>
                        <a:rPr lang="ru-RU" sz="1200" dirty="0" smtClean="0">
                          <a:latin typeface="Times New Roman" pitchFamily="18" charset="0"/>
                          <a:cs typeface="Times New Roman" pitchFamily="18" charset="0"/>
                        </a:rPr>
                        <a:t>34,3</a:t>
                      </a:r>
                      <a:endParaRPr lang="ru-RU" sz="1200" dirty="0">
                        <a:latin typeface="Times New Roman" pitchFamily="18" charset="0"/>
                        <a:cs typeface="Times New Roman" pitchFamily="18" charset="0"/>
                      </a:endParaRPr>
                    </a:p>
                  </a:txBody>
                  <a:tcPr/>
                </a:tc>
                <a:extLst>
                  <a:ext uri="{0D108BD9-81ED-4DB2-BD59-A6C34878D82A}">
                    <a16:rowId xmlns:a16="http://schemas.microsoft.com/office/drawing/2014/main" val="10006"/>
                  </a:ext>
                </a:extLst>
              </a:tr>
              <a:tr h="382358">
                <a:tc>
                  <a:txBody>
                    <a:bodyPr/>
                    <a:lstStyle/>
                    <a:p>
                      <a:pPr algn="ctr"/>
                      <a:r>
                        <a:rPr lang="ru-RU" sz="1200" dirty="0" smtClean="0">
                          <a:latin typeface="Times New Roman" pitchFamily="18" charset="0"/>
                          <a:cs typeface="Times New Roman" pitchFamily="18" charset="0"/>
                        </a:rPr>
                        <a:t>№510/59 от 25.12.2023</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1 695 000,0</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427 479,1</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1 735 000,0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smtClean="0">
                          <a:latin typeface="Times New Roman" pitchFamily="18" charset="0"/>
                          <a:cs typeface="Times New Roman" pitchFamily="18" charset="0"/>
                        </a:rPr>
                        <a:t>-40 000,0</a:t>
                      </a:r>
                    </a:p>
                  </a:txBody>
                  <a:tcPr/>
                </a:tc>
                <a:tc>
                  <a:txBody>
                    <a:bodyPr/>
                    <a:lstStyle/>
                    <a:p>
                      <a:pPr algn="ctr"/>
                      <a:r>
                        <a:rPr lang="ru-RU" sz="1200" dirty="0" smtClean="0">
                          <a:latin typeface="Times New Roman" pitchFamily="18" charset="0"/>
                          <a:cs typeface="Times New Roman" pitchFamily="18" charset="0"/>
                        </a:rPr>
                        <a:t>20,5</a:t>
                      </a:r>
                      <a:endParaRPr lang="ru-RU" sz="1200" dirty="0">
                        <a:latin typeface="Times New Roman" pitchFamily="18" charset="0"/>
                        <a:cs typeface="Times New Roman" pitchFamily="18" charset="0"/>
                      </a:endParaRPr>
                    </a:p>
                  </a:txBody>
                  <a:tcPr/>
                </a:tc>
                <a:extLst>
                  <a:ext uri="{0D108BD9-81ED-4DB2-BD59-A6C34878D82A}">
                    <a16:rowId xmlns:a16="http://schemas.microsoft.com/office/drawing/2014/main" val="10007"/>
                  </a:ext>
                </a:extLst>
              </a:tr>
              <a:tr h="382358">
                <a:tc>
                  <a:txBody>
                    <a:bodyPr/>
                    <a:lstStyle/>
                    <a:p>
                      <a:pPr algn="ctr"/>
                      <a:endParaRPr lang="ru-RU" sz="1200" dirty="0">
                        <a:latin typeface="Times New Roman" pitchFamily="18" charset="0"/>
                        <a:cs typeface="Times New Roman" pitchFamily="18" charset="0"/>
                      </a:endParaRPr>
                    </a:p>
                  </a:txBody>
                  <a:tcPr/>
                </a:tc>
                <a:tc>
                  <a:txBody>
                    <a:bodyPr/>
                    <a:lstStyle/>
                    <a:p>
                      <a:pPr marL="0" algn="ctr" rtl="0" eaLnBrk="1" latinLnBrk="0" hangingPunct="1"/>
                      <a:endParaRPr kumimoji="0" lang="ru-RU" sz="1200" kern="1200" dirty="0" smtClean="0">
                        <a:solidFill>
                          <a:schemeClr val="dk1"/>
                        </a:solidFill>
                        <a:latin typeface="Times New Roman" pitchFamily="18" charset="0"/>
                        <a:ea typeface="+mn-ea"/>
                        <a:cs typeface="Times New Roman" pitchFamily="18" charset="0"/>
                      </a:endParaRPr>
                    </a:p>
                  </a:txBody>
                  <a:tcPr/>
                </a:tc>
                <a:tc>
                  <a:txBody>
                    <a:bodyPr/>
                    <a:lstStyle/>
                    <a:p>
                      <a:pPr marL="0" algn="ctr" rtl="0" eaLnBrk="1" latinLnBrk="0" hangingPunct="1"/>
                      <a:endParaRPr kumimoji="0" lang="ru-RU" sz="1200" kern="1200" dirty="0" smtClean="0">
                        <a:solidFill>
                          <a:schemeClr val="dk1"/>
                        </a:solidFill>
                        <a:latin typeface="Times New Roman" pitchFamily="18" charset="0"/>
                        <a:ea typeface="+mn-ea"/>
                        <a:cs typeface="Times New Roman" pitchFamily="18" charset="0"/>
                      </a:endParaRPr>
                    </a:p>
                  </a:txBody>
                  <a:tcPr/>
                </a:tc>
                <a:tc>
                  <a:txBody>
                    <a:bodyPr/>
                    <a:lstStyle/>
                    <a:p>
                      <a:pPr marL="0" algn="ctr" rtl="0" eaLnBrk="1" latinLnBrk="0" hangingPunct="1"/>
                      <a:endParaRPr kumimoji="0" lang="ru-RU" sz="1200" kern="1200" dirty="0" smtClean="0">
                        <a:solidFill>
                          <a:schemeClr val="dk1"/>
                        </a:solidFill>
                        <a:latin typeface="Times New Roman" pitchFamily="18" charset="0"/>
                        <a:ea typeface="+mn-ea"/>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ru-RU" sz="1200" dirty="0" smtClean="0">
                        <a:latin typeface="Times New Roman" pitchFamily="18" charset="0"/>
                        <a:cs typeface="Times New Roman" pitchFamily="18" charset="0"/>
                      </a:endParaRPr>
                    </a:p>
                  </a:txBody>
                  <a:tcPr/>
                </a:tc>
                <a:tc>
                  <a:txBody>
                    <a:bodyPr/>
                    <a:lstStyle/>
                    <a:p>
                      <a:pPr marL="0" algn="ctr" rtl="0" eaLnBrk="1" latinLnBrk="0" hangingPunct="1"/>
                      <a:endParaRPr kumimoji="0" lang="ru-RU" sz="1200" kern="1200" dirty="0">
                        <a:solidFill>
                          <a:schemeClr val="dk1"/>
                        </a:solidFill>
                        <a:latin typeface="Times New Roman" pitchFamily="18" charset="0"/>
                        <a:ea typeface="+mn-ea"/>
                        <a:cs typeface="Times New Roman" pitchFamily="18" charset="0"/>
                      </a:endParaRPr>
                    </a:p>
                  </a:txBody>
                  <a:tcPr/>
                </a:tc>
                <a:extLst>
                  <a:ext uri="{0D108BD9-81ED-4DB2-BD59-A6C34878D82A}">
                    <a16:rowId xmlns:a16="http://schemas.microsoft.com/office/drawing/2014/main" val="10008"/>
                  </a:ext>
                </a:extLst>
              </a:tr>
            </a:tbl>
          </a:graphicData>
        </a:graphic>
      </p:graphicFrame>
      <p:sp>
        <p:nvSpPr>
          <p:cNvPr id="5" name="Прямоугольник 4"/>
          <p:cNvSpPr/>
          <p:nvPr/>
        </p:nvSpPr>
        <p:spPr>
          <a:xfrm>
            <a:off x="7236296" y="1839732"/>
            <a:ext cx="1296144" cy="1440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100" dirty="0" smtClean="0">
                <a:solidFill>
                  <a:schemeClr val="tx1"/>
                </a:solidFill>
              </a:rPr>
              <a:t>тыс. рублей</a:t>
            </a:r>
            <a:endParaRPr lang="ru-RU" sz="1100" dirty="0">
              <a:solidFill>
                <a:schemeClr val="tx1"/>
              </a:solidFill>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652448"/>
          </a:xfrm>
        </p:spPr>
        <p:txBody>
          <a:bodyPr/>
          <a:lstStyle/>
          <a:p>
            <a:pPr algn="ctr"/>
            <a:r>
              <a:rPr lang="ru-RU" sz="2000" b="1" dirty="0" smtClean="0">
                <a:solidFill>
                  <a:schemeClr val="accent6">
                    <a:lumMod val="75000"/>
                  </a:schemeClr>
                </a:solidFill>
                <a:latin typeface="+mn-lt"/>
              </a:rPr>
              <a:t>Основные характеристики  исполнения бюджета городского округа Лотошино за 2023 год</a:t>
            </a: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4227211495"/>
              </p:ext>
            </p:extLst>
          </p:nvPr>
        </p:nvGraphicFramePr>
        <p:xfrm>
          <a:off x="357159" y="1714487"/>
          <a:ext cx="8329642" cy="4288686"/>
        </p:xfrm>
        <a:graphic>
          <a:graphicData uri="http://schemas.openxmlformats.org/drawingml/2006/table">
            <a:tbl>
              <a:tblPr firstRow="1" bandRow="1">
                <a:tableStyleId>{5C22544A-7EE6-4342-B048-85BDC9FD1C3A}</a:tableStyleId>
              </a:tblPr>
              <a:tblGrid>
                <a:gridCol w="3854801">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522513">
                  <a:extLst>
                    <a:ext uri="{9D8B030D-6E8A-4147-A177-3AD203B41FA5}">
                      <a16:colId xmlns:a16="http://schemas.microsoft.com/office/drawing/2014/main" val="20003"/>
                    </a:ext>
                  </a:extLst>
                </a:gridCol>
              </a:tblGrid>
              <a:tr h="859853">
                <a:tc>
                  <a:txBody>
                    <a:bodyPr/>
                    <a:lstStyle/>
                    <a:p>
                      <a:pPr algn="ctr"/>
                      <a:r>
                        <a:rPr lang="ru-RU" sz="1500" b="0" dirty="0" smtClean="0">
                          <a:solidFill>
                            <a:schemeClr val="tx1"/>
                          </a:solidFill>
                        </a:rPr>
                        <a:t>Наименование</a:t>
                      </a:r>
                      <a:r>
                        <a:rPr lang="ru-RU" sz="1500" b="0" baseline="0" dirty="0" smtClean="0">
                          <a:solidFill>
                            <a:schemeClr val="tx1"/>
                          </a:solidFill>
                        </a:rPr>
                        <a:t> показателя</a:t>
                      </a:r>
                      <a:endParaRPr lang="ru-RU" sz="1500" b="0" dirty="0">
                        <a:solidFill>
                          <a:schemeClr val="tx1"/>
                        </a:solidFill>
                      </a:endParaRPr>
                    </a:p>
                  </a:txBody>
                  <a:tcPr>
                    <a:solidFill>
                      <a:schemeClr val="accent4">
                        <a:lumMod val="60000"/>
                        <a:lumOff val="40000"/>
                      </a:schemeClr>
                    </a:solidFill>
                  </a:tcPr>
                </a:tc>
                <a:tc>
                  <a:txBody>
                    <a:bodyPr/>
                    <a:lstStyle/>
                    <a:p>
                      <a:pPr marL="0" algn="ctr" rtl="0" eaLnBrk="1" latinLnBrk="0" hangingPunct="1"/>
                      <a:r>
                        <a:rPr kumimoji="0" lang="ru-RU" sz="1500" b="0" kern="1200" dirty="0" smtClean="0">
                          <a:solidFill>
                            <a:schemeClr val="tx1"/>
                          </a:solidFill>
                          <a:latin typeface="+mn-lt"/>
                          <a:ea typeface="+mn-ea"/>
                          <a:cs typeface="+mn-cs"/>
                        </a:rPr>
                        <a:t>Фактическое исполнение 2022 года</a:t>
                      </a:r>
                    </a:p>
                  </a:txBody>
                  <a:tcPr>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ru-RU" sz="1500" b="0" kern="1200" dirty="0" smtClean="0">
                          <a:solidFill>
                            <a:schemeClr val="tx1"/>
                          </a:solidFill>
                          <a:latin typeface="+mn-lt"/>
                          <a:ea typeface="+mn-ea"/>
                          <a:cs typeface="+mn-cs"/>
                        </a:rPr>
                        <a:t>Уточнённый  план 2023 года</a:t>
                      </a:r>
                    </a:p>
                  </a:txBody>
                  <a:tcPr>
                    <a:solidFill>
                      <a:schemeClr val="accent4">
                        <a:lumMod val="60000"/>
                        <a:lumOff val="40000"/>
                      </a:schemeClr>
                    </a:solidFill>
                  </a:tcPr>
                </a:tc>
                <a:tc>
                  <a:txBody>
                    <a:bodyPr/>
                    <a:lstStyle/>
                    <a:p>
                      <a:pPr marL="0" algn="ctr" rtl="0" eaLnBrk="1" latinLnBrk="0" hangingPunct="1"/>
                      <a:r>
                        <a:rPr kumimoji="0" lang="ru-RU" sz="1500" b="0" kern="1200" dirty="0" smtClean="0">
                          <a:solidFill>
                            <a:schemeClr val="tx1"/>
                          </a:solidFill>
                          <a:latin typeface="+mn-lt"/>
                          <a:ea typeface="+mn-ea"/>
                          <a:cs typeface="+mn-cs"/>
                        </a:rPr>
                        <a:t>Фактическое исполнение 2023 года</a:t>
                      </a:r>
                    </a:p>
                  </a:txBody>
                  <a:tcPr>
                    <a:solidFill>
                      <a:schemeClr val="accent4">
                        <a:lumMod val="60000"/>
                        <a:lumOff val="40000"/>
                      </a:schemeClr>
                    </a:solidFill>
                  </a:tcPr>
                </a:tc>
                <a:extLst>
                  <a:ext uri="{0D108BD9-81ED-4DB2-BD59-A6C34878D82A}">
                    <a16:rowId xmlns:a16="http://schemas.microsoft.com/office/drawing/2014/main" val="10000"/>
                  </a:ext>
                </a:extLst>
              </a:tr>
              <a:tr h="387465">
                <a:tc>
                  <a:txBody>
                    <a:bodyPr/>
                    <a:lstStyle/>
                    <a:p>
                      <a:r>
                        <a:rPr lang="ru-RU" sz="1600" i="1" dirty="0" smtClean="0"/>
                        <a:t>Общий объём доходов </a:t>
                      </a:r>
                      <a:endParaRPr lang="ru-RU" sz="1600" i="1" dirty="0"/>
                    </a:p>
                  </a:txBody>
                  <a:tcPr>
                    <a:solidFill>
                      <a:schemeClr val="accent4">
                        <a:lumMod val="20000"/>
                        <a:lumOff val="80000"/>
                      </a:schemeClr>
                    </a:solidFill>
                  </a:tcPr>
                </a:tc>
                <a:tc>
                  <a:txBody>
                    <a:bodyPr/>
                    <a:lstStyle/>
                    <a:p>
                      <a:pPr algn="ctr"/>
                      <a:r>
                        <a:rPr lang="ru-RU" sz="1600" dirty="0" smtClean="0"/>
                        <a:t>1 336 959,0</a:t>
                      </a:r>
                      <a:endParaRPr lang="ru-RU" sz="1600" dirty="0"/>
                    </a:p>
                  </a:txBody>
                  <a:tcPr>
                    <a:solidFill>
                      <a:schemeClr val="accent4">
                        <a:lumMod val="20000"/>
                        <a:lumOff val="80000"/>
                      </a:schemeClr>
                    </a:solidFill>
                  </a:tcPr>
                </a:tc>
                <a:tc>
                  <a:txBody>
                    <a:bodyPr/>
                    <a:lstStyle/>
                    <a:p>
                      <a:pPr algn="ctr"/>
                      <a:r>
                        <a:rPr lang="ru-RU" sz="1600" dirty="0" smtClean="0"/>
                        <a:t>1 695 000,0</a:t>
                      </a:r>
                      <a:endParaRPr lang="ru-RU" sz="1600" dirty="0"/>
                    </a:p>
                  </a:txBody>
                  <a:tcPr>
                    <a:solidFill>
                      <a:schemeClr val="accent4">
                        <a:lumMod val="20000"/>
                        <a:lumOff val="80000"/>
                      </a:schemeClr>
                    </a:solidFill>
                  </a:tcPr>
                </a:tc>
                <a:tc>
                  <a:txBody>
                    <a:bodyPr/>
                    <a:lstStyle/>
                    <a:p>
                      <a:pPr algn="ctr"/>
                      <a:r>
                        <a:rPr lang="ru-RU" sz="1600" dirty="0" smtClean="0"/>
                        <a:t>1 706 160,5</a:t>
                      </a:r>
                      <a:endParaRPr lang="ru-RU" sz="1600" dirty="0"/>
                    </a:p>
                  </a:txBody>
                  <a:tcPr>
                    <a:solidFill>
                      <a:schemeClr val="accent4">
                        <a:lumMod val="20000"/>
                        <a:lumOff val="80000"/>
                      </a:schemeClr>
                    </a:solidFill>
                  </a:tcPr>
                </a:tc>
                <a:extLst>
                  <a:ext uri="{0D108BD9-81ED-4DB2-BD59-A6C34878D82A}">
                    <a16:rowId xmlns:a16="http://schemas.microsoft.com/office/drawing/2014/main" val="10001"/>
                  </a:ext>
                </a:extLst>
              </a:tr>
              <a:tr h="324319">
                <a:tc>
                  <a:txBody>
                    <a:bodyPr/>
                    <a:lstStyle/>
                    <a:p>
                      <a:r>
                        <a:rPr lang="ru-RU" sz="1600" dirty="0" smtClean="0"/>
                        <a:t>Темп роста (в % к предыдущему году)</a:t>
                      </a:r>
                      <a:endParaRPr lang="ru-RU" sz="1600" dirty="0"/>
                    </a:p>
                  </a:txBody>
                  <a:tcPr/>
                </a:tc>
                <a:tc>
                  <a:txBody>
                    <a:bodyPr/>
                    <a:lstStyle/>
                    <a:p>
                      <a:pPr algn="ctr"/>
                      <a:r>
                        <a:rPr lang="ru-RU" sz="1600" dirty="0" smtClean="0"/>
                        <a:t>109,9</a:t>
                      </a:r>
                      <a:endParaRPr lang="ru-RU" sz="1600" dirty="0"/>
                    </a:p>
                  </a:txBody>
                  <a:tcPr/>
                </a:tc>
                <a:tc>
                  <a:txBody>
                    <a:bodyPr/>
                    <a:lstStyle/>
                    <a:p>
                      <a:pPr algn="ctr"/>
                      <a:endParaRPr lang="ru-RU" sz="1600" dirty="0"/>
                    </a:p>
                  </a:txBody>
                  <a:tcPr/>
                </a:tc>
                <a:tc>
                  <a:txBody>
                    <a:bodyPr/>
                    <a:lstStyle/>
                    <a:p>
                      <a:pPr algn="ctr"/>
                      <a:r>
                        <a:rPr lang="ru-RU" sz="1600" dirty="0" smtClean="0"/>
                        <a:t>127,6</a:t>
                      </a:r>
                      <a:endParaRPr lang="ru-RU" sz="1600" dirty="0"/>
                    </a:p>
                  </a:txBody>
                  <a:tcPr/>
                </a:tc>
                <a:extLst>
                  <a:ext uri="{0D108BD9-81ED-4DB2-BD59-A6C34878D82A}">
                    <a16:rowId xmlns:a16="http://schemas.microsoft.com/office/drawing/2014/main" val="10002"/>
                  </a:ext>
                </a:extLst>
              </a:tr>
              <a:tr h="350310">
                <a:tc>
                  <a:txBody>
                    <a:bodyPr/>
                    <a:lstStyle/>
                    <a:p>
                      <a:pPr marL="0" algn="l" rtl="0" eaLnBrk="1" latinLnBrk="0" hangingPunct="1"/>
                      <a:r>
                        <a:rPr kumimoji="0" lang="ru-RU" sz="1600" kern="1200" dirty="0" smtClean="0">
                          <a:solidFill>
                            <a:schemeClr val="dk1"/>
                          </a:solidFill>
                          <a:latin typeface="+mn-lt"/>
                          <a:ea typeface="+mn-ea"/>
                          <a:cs typeface="+mn-cs"/>
                        </a:rPr>
                        <a:t>из них:</a:t>
                      </a:r>
                      <a:endParaRPr kumimoji="0" lang="ru-RU" sz="1600" kern="1200" dirty="0">
                        <a:solidFill>
                          <a:schemeClr val="dk1"/>
                        </a:solidFill>
                        <a:latin typeface="+mn-lt"/>
                        <a:ea typeface="+mn-ea"/>
                        <a:cs typeface="+mn-cs"/>
                      </a:endParaRPr>
                    </a:p>
                  </a:txBody>
                  <a:tcPr>
                    <a:solidFill>
                      <a:schemeClr val="accent4">
                        <a:lumMod val="20000"/>
                        <a:lumOff val="80000"/>
                      </a:schemeClr>
                    </a:solidFill>
                  </a:tcPr>
                </a:tc>
                <a:tc>
                  <a:txBody>
                    <a:bodyPr/>
                    <a:lstStyle/>
                    <a:p>
                      <a:pPr marL="0" algn="ctr" rtl="0" eaLnBrk="1" latinLnBrk="0" hangingPunct="1"/>
                      <a:endParaRPr kumimoji="0" lang="ru-RU" sz="1600" kern="1200" dirty="0">
                        <a:solidFill>
                          <a:schemeClr val="dk1"/>
                        </a:solidFill>
                        <a:latin typeface="+mn-lt"/>
                        <a:ea typeface="+mn-ea"/>
                        <a:cs typeface="+mn-cs"/>
                      </a:endParaRPr>
                    </a:p>
                  </a:txBody>
                  <a:tcPr>
                    <a:solidFill>
                      <a:schemeClr val="accent4">
                        <a:lumMod val="20000"/>
                        <a:lumOff val="80000"/>
                      </a:schemeClr>
                    </a:solidFill>
                  </a:tcPr>
                </a:tc>
                <a:tc>
                  <a:txBody>
                    <a:bodyPr/>
                    <a:lstStyle/>
                    <a:p>
                      <a:pPr marL="0" algn="ctr" rtl="0" eaLnBrk="1" latinLnBrk="0" hangingPunct="1"/>
                      <a:endParaRPr kumimoji="0" lang="ru-RU" sz="1600" kern="1200" dirty="0">
                        <a:solidFill>
                          <a:schemeClr val="dk1"/>
                        </a:solidFill>
                        <a:latin typeface="+mn-lt"/>
                        <a:ea typeface="+mn-ea"/>
                        <a:cs typeface="+mn-cs"/>
                      </a:endParaRPr>
                    </a:p>
                  </a:txBody>
                  <a:tcPr>
                    <a:solidFill>
                      <a:schemeClr val="accent4">
                        <a:lumMod val="20000"/>
                        <a:lumOff val="80000"/>
                      </a:schemeClr>
                    </a:solidFill>
                  </a:tcPr>
                </a:tc>
                <a:tc>
                  <a:txBody>
                    <a:bodyPr/>
                    <a:lstStyle/>
                    <a:p>
                      <a:pPr marL="0" algn="ctr" rtl="0" eaLnBrk="1" latinLnBrk="0" hangingPunct="1"/>
                      <a:endParaRPr kumimoji="0" lang="ru-RU" sz="1600" kern="1200" dirty="0">
                        <a:solidFill>
                          <a:schemeClr val="dk1"/>
                        </a:solidFill>
                        <a:latin typeface="+mn-lt"/>
                        <a:ea typeface="+mn-ea"/>
                        <a:cs typeface="+mn-cs"/>
                      </a:endParaRPr>
                    </a:p>
                  </a:txBody>
                  <a:tcPr>
                    <a:solidFill>
                      <a:schemeClr val="accent4">
                        <a:lumMod val="20000"/>
                        <a:lumOff val="80000"/>
                      </a:schemeClr>
                    </a:solidFill>
                  </a:tcPr>
                </a:tc>
                <a:extLst>
                  <a:ext uri="{0D108BD9-81ED-4DB2-BD59-A6C34878D82A}">
                    <a16:rowId xmlns:a16="http://schemas.microsoft.com/office/drawing/2014/main" val="10003"/>
                  </a:ext>
                </a:extLst>
              </a:tr>
              <a:tr h="297621">
                <a:tc>
                  <a:txBody>
                    <a:bodyPr/>
                    <a:lstStyle/>
                    <a:p>
                      <a:r>
                        <a:rPr lang="ru-RU" sz="1600" dirty="0" smtClean="0"/>
                        <a:t>- налоговые и неналоговые доходы</a:t>
                      </a:r>
                      <a:endParaRPr lang="ru-RU" sz="1600" dirty="0"/>
                    </a:p>
                  </a:txBody>
                  <a:tcPr/>
                </a:tc>
                <a:tc>
                  <a:txBody>
                    <a:bodyPr/>
                    <a:lstStyle/>
                    <a:p>
                      <a:pPr algn="ctr"/>
                      <a:r>
                        <a:rPr lang="ru-RU" sz="1600" dirty="0" smtClean="0"/>
                        <a:t>395 830,4</a:t>
                      </a:r>
                      <a:endParaRPr lang="ru-RU" sz="1600" dirty="0"/>
                    </a:p>
                  </a:txBody>
                  <a:tcPr/>
                </a:tc>
                <a:tc>
                  <a:txBody>
                    <a:bodyPr/>
                    <a:lstStyle/>
                    <a:p>
                      <a:pPr algn="ctr"/>
                      <a:r>
                        <a:rPr lang="ru-RU" sz="1600" dirty="0" smtClean="0"/>
                        <a:t>427 479,1</a:t>
                      </a:r>
                      <a:endParaRPr lang="ru-RU" sz="1600" dirty="0"/>
                    </a:p>
                  </a:txBody>
                  <a:tcPr/>
                </a:tc>
                <a:tc>
                  <a:txBody>
                    <a:bodyPr/>
                    <a:lstStyle/>
                    <a:p>
                      <a:pPr algn="ctr"/>
                      <a:r>
                        <a:rPr lang="ru-RU" sz="1600" dirty="0" smtClean="0"/>
                        <a:t>457 255,8</a:t>
                      </a:r>
                      <a:endParaRPr lang="ru-RU" sz="1600" dirty="0"/>
                    </a:p>
                  </a:txBody>
                  <a:tcPr/>
                </a:tc>
                <a:extLst>
                  <a:ext uri="{0D108BD9-81ED-4DB2-BD59-A6C34878D82A}">
                    <a16:rowId xmlns:a16="http://schemas.microsoft.com/office/drawing/2014/main" val="10004"/>
                  </a:ext>
                </a:extLst>
              </a:tr>
              <a:tr h="350310">
                <a:tc>
                  <a:txBody>
                    <a:bodyPr/>
                    <a:lstStyle/>
                    <a:p>
                      <a:r>
                        <a:rPr lang="ru-RU" sz="1600" dirty="0" smtClean="0"/>
                        <a:t>- безвозмездные поступления</a:t>
                      </a:r>
                      <a:endParaRPr lang="ru-RU" sz="1600" dirty="0"/>
                    </a:p>
                  </a:txBody>
                  <a:tcPr>
                    <a:solidFill>
                      <a:schemeClr val="accent4">
                        <a:lumMod val="20000"/>
                        <a:lumOff val="80000"/>
                      </a:schemeClr>
                    </a:solidFill>
                  </a:tcPr>
                </a:tc>
                <a:tc>
                  <a:txBody>
                    <a:bodyPr/>
                    <a:lstStyle/>
                    <a:p>
                      <a:pPr algn="ctr"/>
                      <a:r>
                        <a:rPr lang="ru-RU" sz="1600" dirty="0" smtClean="0"/>
                        <a:t>941 128,6</a:t>
                      </a:r>
                      <a:endParaRPr lang="ru-RU" sz="1600" dirty="0"/>
                    </a:p>
                  </a:txBody>
                  <a:tcPr>
                    <a:solidFill>
                      <a:schemeClr val="accent4">
                        <a:lumMod val="20000"/>
                        <a:lumOff val="80000"/>
                      </a:schemeClr>
                    </a:solidFill>
                  </a:tcPr>
                </a:tc>
                <a:tc>
                  <a:txBody>
                    <a:bodyPr/>
                    <a:lstStyle/>
                    <a:p>
                      <a:pPr algn="ctr"/>
                      <a:r>
                        <a:rPr lang="ru-RU" sz="1600" dirty="0" smtClean="0"/>
                        <a:t>1 267 520,9</a:t>
                      </a:r>
                      <a:endParaRPr lang="ru-RU" sz="1600" dirty="0"/>
                    </a:p>
                  </a:txBody>
                  <a:tcPr>
                    <a:solidFill>
                      <a:schemeClr val="accent4">
                        <a:lumMod val="20000"/>
                        <a:lumOff val="80000"/>
                      </a:schemeClr>
                    </a:solidFill>
                  </a:tcPr>
                </a:tc>
                <a:tc>
                  <a:txBody>
                    <a:bodyPr/>
                    <a:lstStyle/>
                    <a:p>
                      <a:pPr algn="ctr"/>
                      <a:r>
                        <a:rPr lang="ru-RU" sz="1600" dirty="0" smtClean="0"/>
                        <a:t>1 248 904,7</a:t>
                      </a:r>
                      <a:endParaRPr lang="ru-RU" sz="1600" dirty="0"/>
                    </a:p>
                  </a:txBody>
                  <a:tcPr>
                    <a:solidFill>
                      <a:schemeClr val="accent4">
                        <a:lumMod val="20000"/>
                        <a:lumOff val="80000"/>
                      </a:schemeClr>
                    </a:solidFill>
                  </a:tcPr>
                </a:tc>
                <a:extLst>
                  <a:ext uri="{0D108BD9-81ED-4DB2-BD59-A6C34878D82A}">
                    <a16:rowId xmlns:a16="http://schemas.microsoft.com/office/drawing/2014/main" val="10005"/>
                  </a:ext>
                </a:extLst>
              </a:tr>
              <a:tr h="342361">
                <a:tc>
                  <a:txBody>
                    <a:bodyPr/>
                    <a:lstStyle/>
                    <a:p>
                      <a:r>
                        <a:rPr lang="ru-RU" sz="1600" i="1" dirty="0" smtClean="0"/>
                        <a:t>Общий объём расходов </a:t>
                      </a:r>
                      <a:endParaRPr lang="ru-RU" sz="1600" i="1" dirty="0"/>
                    </a:p>
                  </a:txBody>
                  <a:tcPr/>
                </a:tc>
                <a:tc>
                  <a:txBody>
                    <a:bodyPr/>
                    <a:lstStyle/>
                    <a:p>
                      <a:pPr algn="ctr"/>
                      <a:r>
                        <a:rPr lang="ru-RU" sz="1600" dirty="0" smtClean="0"/>
                        <a:t>1 354 191,4</a:t>
                      </a:r>
                      <a:endParaRPr lang="ru-RU" sz="1600" dirty="0"/>
                    </a:p>
                  </a:txBody>
                  <a:tcPr/>
                </a:tc>
                <a:tc>
                  <a:txBody>
                    <a:bodyPr/>
                    <a:lstStyle/>
                    <a:p>
                      <a:pPr algn="ctr"/>
                      <a:r>
                        <a:rPr lang="ru-RU" sz="1600" dirty="0" smtClean="0"/>
                        <a:t>1 735</a:t>
                      </a:r>
                      <a:r>
                        <a:rPr lang="ru-RU" sz="1600" baseline="0" dirty="0" smtClean="0"/>
                        <a:t> 000,0</a:t>
                      </a:r>
                      <a:endParaRPr lang="ru-RU" sz="1600" dirty="0"/>
                    </a:p>
                  </a:txBody>
                  <a:tcPr/>
                </a:tc>
                <a:tc>
                  <a:txBody>
                    <a:bodyPr/>
                    <a:lstStyle/>
                    <a:p>
                      <a:pPr algn="ctr"/>
                      <a:r>
                        <a:rPr lang="ru-RU" sz="1600" dirty="0" smtClean="0"/>
                        <a:t>1 690 509,5</a:t>
                      </a:r>
                      <a:endParaRPr lang="ru-RU" sz="1600" dirty="0"/>
                    </a:p>
                  </a:txBody>
                  <a:tcPr/>
                </a:tc>
                <a:extLst>
                  <a:ext uri="{0D108BD9-81ED-4DB2-BD59-A6C34878D82A}">
                    <a16:rowId xmlns:a16="http://schemas.microsoft.com/office/drawing/2014/main" val="10006"/>
                  </a:ext>
                </a:extLst>
              </a:tr>
              <a:tr h="3252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t>Темп роста (в % к предыдущему году)</a:t>
                      </a:r>
                      <a:endParaRPr lang="ru-RU" sz="1600" i="1" dirty="0"/>
                    </a:p>
                  </a:txBody>
                  <a:tcPr>
                    <a:solidFill>
                      <a:schemeClr val="accent4">
                        <a:lumMod val="20000"/>
                        <a:lumOff val="80000"/>
                      </a:schemeClr>
                    </a:solidFill>
                  </a:tcPr>
                </a:tc>
                <a:tc>
                  <a:txBody>
                    <a:bodyPr/>
                    <a:lstStyle/>
                    <a:p>
                      <a:pPr algn="ctr"/>
                      <a:r>
                        <a:rPr lang="ru-RU" sz="1600" dirty="0" smtClean="0"/>
                        <a:t>111,3</a:t>
                      </a:r>
                      <a:endParaRPr lang="ru-RU" sz="1600" dirty="0"/>
                    </a:p>
                  </a:txBody>
                  <a:tcPr>
                    <a:solidFill>
                      <a:schemeClr val="accent4">
                        <a:lumMod val="20000"/>
                        <a:lumOff val="80000"/>
                      </a:schemeClr>
                    </a:solidFill>
                  </a:tcPr>
                </a:tc>
                <a:tc>
                  <a:txBody>
                    <a:bodyPr/>
                    <a:lstStyle/>
                    <a:p>
                      <a:pPr algn="ctr"/>
                      <a:endParaRPr lang="ru-RU" sz="1600" dirty="0"/>
                    </a:p>
                  </a:txBody>
                  <a:tcPr>
                    <a:solidFill>
                      <a:schemeClr val="accent4">
                        <a:lumMod val="20000"/>
                        <a:lumOff val="80000"/>
                      </a:schemeClr>
                    </a:solidFill>
                  </a:tcPr>
                </a:tc>
                <a:tc>
                  <a:txBody>
                    <a:bodyPr/>
                    <a:lstStyle/>
                    <a:p>
                      <a:pPr algn="ctr"/>
                      <a:r>
                        <a:rPr lang="ru-RU" sz="1600" dirty="0" smtClean="0"/>
                        <a:t>124,8</a:t>
                      </a:r>
                      <a:endParaRPr lang="ru-RU" sz="1600" dirty="0"/>
                    </a:p>
                  </a:txBody>
                  <a:tcPr>
                    <a:solidFill>
                      <a:schemeClr val="accent4">
                        <a:lumMod val="20000"/>
                        <a:lumOff val="80000"/>
                      </a:schemeClr>
                    </a:solidFill>
                  </a:tcPr>
                </a:tc>
                <a:extLst>
                  <a:ext uri="{0D108BD9-81ED-4DB2-BD59-A6C34878D82A}">
                    <a16:rowId xmlns:a16="http://schemas.microsoft.com/office/drawing/2014/main" val="10007"/>
                  </a:ext>
                </a:extLst>
              </a:tr>
              <a:tr h="605082">
                <a:tc>
                  <a:txBody>
                    <a:bodyPr/>
                    <a:lstStyle/>
                    <a:p>
                      <a:r>
                        <a:rPr lang="ru-RU" sz="1600" i="1" dirty="0" smtClean="0"/>
                        <a:t>Дефицит бюджета (-), </a:t>
                      </a:r>
                      <a:r>
                        <a:rPr lang="ru-RU" sz="1600" i="1" dirty="0" err="1" smtClean="0"/>
                        <a:t>профицит</a:t>
                      </a:r>
                      <a:r>
                        <a:rPr lang="ru-RU" sz="1600" i="1" dirty="0" smtClean="0"/>
                        <a:t> </a:t>
                      </a:r>
                      <a:r>
                        <a:rPr lang="ru-RU" sz="1600" i="1" dirty="0" err="1" smtClean="0"/>
                        <a:t>бюджета</a:t>
                      </a:r>
                      <a:r>
                        <a:rPr lang="ru-RU" sz="1600" i="1" dirty="0" smtClean="0"/>
                        <a:t> (+)</a:t>
                      </a:r>
                      <a:endParaRPr lang="ru-RU" sz="1600" i="1" dirty="0"/>
                    </a:p>
                  </a:txBody>
                  <a:tcPr/>
                </a:tc>
                <a:tc>
                  <a:txBody>
                    <a:bodyPr/>
                    <a:lstStyle/>
                    <a:p>
                      <a:pPr algn="ctr"/>
                      <a:r>
                        <a:rPr lang="ru-RU" sz="1600" dirty="0" smtClean="0"/>
                        <a:t>- 17 232,4</a:t>
                      </a:r>
                      <a:endParaRPr lang="ru-RU" sz="1600" dirty="0"/>
                    </a:p>
                  </a:txBody>
                  <a:tcPr/>
                </a:tc>
                <a:tc>
                  <a:txBody>
                    <a:bodyPr/>
                    <a:lstStyle/>
                    <a:p>
                      <a:pPr algn="ctr"/>
                      <a:r>
                        <a:rPr lang="ru-RU" sz="1600" dirty="0" smtClean="0"/>
                        <a:t>-40 000,0</a:t>
                      </a:r>
                      <a:endParaRPr lang="ru-RU" sz="1600" dirty="0"/>
                    </a:p>
                  </a:txBody>
                  <a:tcPr/>
                </a:tc>
                <a:tc>
                  <a:txBody>
                    <a:bodyPr/>
                    <a:lstStyle/>
                    <a:p>
                      <a:pPr algn="ctr"/>
                      <a:r>
                        <a:rPr lang="ru-RU" sz="1600" dirty="0" smtClean="0"/>
                        <a:t>+15 651,0</a:t>
                      </a:r>
                      <a:endParaRPr lang="ru-RU" sz="1600" dirty="0"/>
                    </a:p>
                  </a:txBody>
                  <a:tcPr/>
                </a:tc>
                <a:extLst>
                  <a:ext uri="{0D108BD9-81ED-4DB2-BD59-A6C34878D82A}">
                    <a16:rowId xmlns:a16="http://schemas.microsoft.com/office/drawing/2014/main" val="10008"/>
                  </a:ext>
                </a:extLst>
              </a:tr>
              <a:tr h="387465">
                <a:tc>
                  <a:txBody>
                    <a:bodyPr/>
                    <a:lstStyle/>
                    <a:p>
                      <a:r>
                        <a:rPr lang="ru-RU" sz="1600" i="1" dirty="0" smtClean="0"/>
                        <a:t>Муниципальный долг</a:t>
                      </a:r>
                      <a:endParaRPr lang="ru-RU" sz="1600" i="1" dirty="0"/>
                    </a:p>
                  </a:txBody>
                  <a:tcPr>
                    <a:solidFill>
                      <a:schemeClr val="accent4">
                        <a:lumMod val="20000"/>
                        <a:lumOff val="80000"/>
                      </a:schemeClr>
                    </a:solidFill>
                  </a:tcPr>
                </a:tc>
                <a:tc>
                  <a:txBody>
                    <a:bodyPr/>
                    <a:lstStyle/>
                    <a:p>
                      <a:pPr algn="ctr"/>
                      <a:r>
                        <a:rPr lang="ru-RU" sz="1600" dirty="0" smtClean="0"/>
                        <a:t>0,0</a:t>
                      </a:r>
                      <a:endParaRPr lang="ru-RU" sz="1600" dirty="0"/>
                    </a:p>
                  </a:txBody>
                  <a:tcPr>
                    <a:solidFill>
                      <a:schemeClr val="accent4">
                        <a:lumMod val="20000"/>
                        <a:lumOff val="80000"/>
                      </a:schemeClr>
                    </a:solidFill>
                  </a:tcPr>
                </a:tc>
                <a:tc>
                  <a:txBody>
                    <a:bodyPr/>
                    <a:lstStyle/>
                    <a:p>
                      <a:pPr algn="ctr"/>
                      <a:r>
                        <a:rPr lang="ru-RU" sz="1600" dirty="0" smtClean="0"/>
                        <a:t>0,0</a:t>
                      </a:r>
                      <a:endParaRPr lang="ru-RU" sz="1600" dirty="0"/>
                    </a:p>
                  </a:txBody>
                  <a:tcPr>
                    <a:solidFill>
                      <a:schemeClr val="accent4">
                        <a:lumMod val="20000"/>
                        <a:lumOff val="80000"/>
                      </a:schemeClr>
                    </a:solidFill>
                  </a:tcPr>
                </a:tc>
                <a:tc>
                  <a:txBody>
                    <a:bodyPr/>
                    <a:lstStyle/>
                    <a:p>
                      <a:pPr algn="ctr"/>
                      <a:r>
                        <a:rPr lang="ru-RU" sz="1600" dirty="0" smtClean="0"/>
                        <a:t>0,0</a:t>
                      </a:r>
                      <a:endParaRPr lang="ru-RU" sz="1600" dirty="0"/>
                    </a:p>
                  </a:txBody>
                  <a:tcPr>
                    <a:solidFill>
                      <a:schemeClr val="accent4">
                        <a:lumMod val="20000"/>
                        <a:lumOff val="80000"/>
                      </a:schemeClr>
                    </a:solidFill>
                  </a:tcPr>
                </a:tc>
                <a:extLst>
                  <a:ext uri="{0D108BD9-81ED-4DB2-BD59-A6C34878D82A}">
                    <a16:rowId xmlns:a16="http://schemas.microsoft.com/office/drawing/2014/main" val="10009"/>
                  </a:ext>
                </a:extLst>
              </a:tr>
            </a:tbl>
          </a:graphicData>
        </a:graphic>
      </p:graphicFrame>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Заголовок 3"/>
          <p:cNvSpPr>
            <a:spLocks noGrp="1"/>
          </p:cNvSpPr>
          <p:nvPr>
            <p:ph type="title"/>
          </p:nvPr>
        </p:nvSpPr>
        <p:spPr>
          <a:xfrm>
            <a:off x="467544" y="620688"/>
            <a:ext cx="7543800" cy="806450"/>
          </a:xfrm>
        </p:spPr>
        <p:txBody>
          <a:bodyPr>
            <a:noAutofit/>
          </a:bodyPr>
          <a:lstStyle/>
          <a:p>
            <a:pPr algn="ctr" eaLnBrk="1" fontAlgn="auto" hangingPunct="1">
              <a:spcAft>
                <a:spcPts val="0"/>
              </a:spcAft>
              <a:defRPr/>
            </a:pPr>
            <a:r>
              <a:rPr lang="ru-RU" sz="2400" b="1" dirty="0" smtClean="0">
                <a:solidFill>
                  <a:schemeClr val="accent6">
                    <a:lumMod val="75000"/>
                  </a:schemeClr>
                </a:solidFill>
                <a:latin typeface="+mn-lt"/>
              </a:rPr>
              <a:t>Доходная часть бюджета </a:t>
            </a:r>
            <a:br>
              <a:rPr lang="ru-RU" sz="2400" b="1" dirty="0" smtClean="0">
                <a:solidFill>
                  <a:schemeClr val="accent6">
                    <a:lumMod val="75000"/>
                  </a:schemeClr>
                </a:solidFill>
                <a:latin typeface="+mn-lt"/>
              </a:rPr>
            </a:br>
            <a:r>
              <a:rPr lang="ru-RU" sz="2400" b="1" dirty="0" smtClean="0">
                <a:solidFill>
                  <a:schemeClr val="accent6">
                    <a:lumMod val="75000"/>
                  </a:schemeClr>
                </a:solidFill>
                <a:latin typeface="+mn-lt"/>
              </a:rPr>
              <a:t>городского округа Лотошино</a:t>
            </a:r>
          </a:p>
        </p:txBody>
      </p:sp>
      <p:sp>
        <p:nvSpPr>
          <p:cNvPr id="8196" name="Текст 4"/>
          <p:cNvSpPr>
            <a:spLocks noGrp="1"/>
          </p:cNvSpPr>
          <p:nvPr>
            <p:ph type="body" idx="4294967295"/>
          </p:nvPr>
        </p:nvSpPr>
        <p:spPr>
          <a:xfrm>
            <a:off x="0" y="5114925"/>
            <a:ext cx="6421438" cy="1095375"/>
          </a:xfrm>
        </p:spPr>
        <p:txBody>
          <a:bodyPr/>
          <a:lstStyle/>
          <a:p>
            <a:pPr eaLnBrk="1" hangingPunct="1">
              <a:buFont typeface="Wingdings" pitchFamily="2" charset="2"/>
              <a:buNone/>
            </a:pPr>
            <a:r>
              <a:rPr lang="ru-RU" sz="1200" smtClean="0"/>
              <a:t>	</a:t>
            </a:r>
            <a:endParaRPr lang="ru-RU" sz="1800" smtClean="0"/>
          </a:p>
        </p:txBody>
      </p:sp>
      <p:graphicFrame>
        <p:nvGraphicFramePr>
          <p:cNvPr id="5" name="Содержимое 10"/>
          <p:cNvGraphicFramePr>
            <a:graphicFrameLocks noGrp="1"/>
          </p:cNvGraphicFramePr>
          <p:nvPr>
            <p:ph idx="1"/>
            <p:extLst>
              <p:ext uri="{D42A27DB-BD31-4B8C-83A1-F6EECF244321}">
                <p14:modId xmlns:p14="http://schemas.microsoft.com/office/powerpoint/2010/main" val="856090941"/>
              </p:ext>
            </p:extLst>
          </p:nvPr>
        </p:nvGraphicFramePr>
        <p:xfrm>
          <a:off x="683568" y="1427138"/>
          <a:ext cx="7781925" cy="465350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with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1000" fill="hold"/>
                                        <p:tgtEl>
                                          <p:spTgt spid="8194"/>
                                        </p:tgtEl>
                                        <p:attrNameLst>
                                          <p:attrName>ppt_x</p:attrName>
                                        </p:attrNameLst>
                                      </p:cBhvr>
                                      <p:tavLst>
                                        <p:tav tm="0">
                                          <p:val>
                                            <p:strVal val="#ppt_x-.2"/>
                                          </p:val>
                                        </p:tav>
                                        <p:tav tm="100000">
                                          <p:val>
                                            <p:strVal val="#ppt_x"/>
                                          </p:val>
                                        </p:tav>
                                      </p:tavLst>
                                    </p:anim>
                                    <p:anim calcmode="lin" valueType="num">
                                      <p:cBhvr>
                                        <p:cTn id="8" dur="1000" fill="hold"/>
                                        <p:tgtEl>
                                          <p:spTgt spid="8194"/>
                                        </p:tgtEl>
                                        <p:attrNameLst>
                                          <p:attrName>ppt_y</p:attrName>
                                        </p:attrNameLst>
                                      </p:cBhvr>
                                      <p:tavLst>
                                        <p:tav tm="0">
                                          <p:val>
                                            <p:strVal val="#ppt_y"/>
                                          </p:val>
                                        </p:tav>
                                        <p:tav tm="100000">
                                          <p:val>
                                            <p:strVal val="#ppt_y"/>
                                          </p:val>
                                        </p:tav>
                                      </p:tavLst>
                                    </p:anim>
                                    <p:animEffect transition="in" filter="wipe(right)" prLst="gradientSize: 0.1">
                                      <p:cBhvr>
                                        <p:cTn id="9" dur="1000"/>
                                        <p:tgtEl>
                                          <p:spTgt spid="8194"/>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8196">
                                            <p:txEl>
                                              <p:pRg st="0" end="0"/>
                                            </p:txEl>
                                          </p:spTgt>
                                        </p:tgtEl>
                                        <p:attrNameLst>
                                          <p:attrName>style.visibility</p:attrName>
                                        </p:attrNameLst>
                                      </p:cBhvr>
                                      <p:to>
                                        <p:strVal val="visible"/>
                                      </p:to>
                                    </p:set>
                                    <p:animEffect transition="in" filter="fade">
                                      <p:cBhvr>
                                        <p:cTn id="14" dur="500"/>
                                        <p:tgtEl>
                                          <p:spTgt spid="8196">
                                            <p:txEl>
                                              <p:pRg st="0" end="0"/>
                                            </p:txEl>
                                          </p:spTgt>
                                        </p:tgtEl>
                                      </p:cBhvr>
                                    </p:animEffect>
                                    <p:anim calcmode="lin" valueType="num">
                                      <p:cBhvr>
                                        <p:cTn id="15" dur="500" fill="hold"/>
                                        <p:tgtEl>
                                          <p:spTgt spid="819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8196">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eaLnBrk="1" fontAlgn="auto" hangingPunct="1">
              <a:spcAft>
                <a:spcPts val="300"/>
              </a:spcAft>
              <a:tabLst>
                <a:tab pos="723900" algn="l"/>
                <a:tab pos="1447800" algn="l"/>
                <a:tab pos="2171700" algn="l"/>
                <a:tab pos="2895600" algn="l"/>
                <a:tab pos="3619500" algn="l"/>
                <a:tab pos="4343400" algn="l"/>
                <a:tab pos="5067300" algn="l"/>
              </a:tabLst>
              <a:defRPr/>
            </a:pPr>
            <a:r>
              <a:rPr lang="ru-RU" sz="2400" b="1" dirty="0" smtClean="0">
                <a:solidFill>
                  <a:schemeClr val="accent6">
                    <a:lumMod val="75000"/>
                  </a:schemeClr>
                </a:solidFill>
                <a:latin typeface="+mn-lt"/>
              </a:rPr>
              <a:t>Структура доходов бюджета городского округа Лотошино 2023 года</a:t>
            </a:r>
            <a:endParaRPr lang="ru-RU" sz="2400" b="1" dirty="0">
              <a:solidFill>
                <a:schemeClr val="accent6">
                  <a:lumMod val="75000"/>
                </a:schemeClr>
              </a:solidFill>
              <a:latin typeface="+mn-lt"/>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1078063622"/>
              </p:ext>
            </p:extLst>
          </p:nvPr>
        </p:nvGraphicFramePr>
        <p:xfrm>
          <a:off x="285720" y="2285992"/>
          <a:ext cx="8586790" cy="41434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581010"/>
          </a:xfrm>
        </p:spPr>
        <p:txBody>
          <a:bodyPr/>
          <a:lstStyle/>
          <a:p>
            <a:pPr algn="ctr"/>
            <a:r>
              <a:rPr lang="ru-RU" sz="2000" b="1" dirty="0" smtClean="0">
                <a:solidFill>
                  <a:schemeClr val="accent6">
                    <a:lumMod val="75000"/>
                  </a:schemeClr>
                </a:solidFill>
                <a:latin typeface="+mn-lt"/>
              </a:rPr>
              <a:t>Структура налоговых доходов бюджета городского округа Лотошино 2023 года</a:t>
            </a:r>
          </a:p>
        </p:txBody>
      </p:sp>
      <p:graphicFrame>
        <p:nvGraphicFramePr>
          <p:cNvPr id="4" name="Содержимое 3"/>
          <p:cNvGraphicFramePr>
            <a:graphicFrameLocks noGrp="1"/>
          </p:cNvGraphicFramePr>
          <p:nvPr>
            <p:ph idx="1"/>
          </p:nvPr>
        </p:nvGraphicFramePr>
        <p:xfrm>
          <a:off x="457200" y="1428750"/>
          <a:ext cx="8229600" cy="48958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Содержимое 3"/>
          <p:cNvGraphicFramePr>
            <a:graphicFrameLocks/>
          </p:cNvGraphicFramePr>
          <p:nvPr>
            <p:extLst>
              <p:ext uri="{D42A27DB-BD31-4B8C-83A1-F6EECF244321}">
                <p14:modId xmlns:p14="http://schemas.microsoft.com/office/powerpoint/2010/main" val="3837025521"/>
              </p:ext>
            </p:extLst>
          </p:nvPr>
        </p:nvGraphicFramePr>
        <p:xfrm>
          <a:off x="609600" y="1581150"/>
          <a:ext cx="8229600" cy="489585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652448"/>
          </a:xfrm>
        </p:spPr>
        <p:txBody>
          <a:bodyPr/>
          <a:lstStyle/>
          <a:p>
            <a:pPr algn="ctr"/>
            <a:r>
              <a:rPr lang="ru-RU" sz="2000" b="1" dirty="0" smtClean="0">
                <a:solidFill>
                  <a:schemeClr val="accent6">
                    <a:lumMod val="75000"/>
                  </a:schemeClr>
                </a:solidFill>
                <a:latin typeface="+mn-lt"/>
              </a:rPr>
              <a:t>Структура неналоговых доходов бюджета городского округа Лотошино 2023 года</a:t>
            </a: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435945166"/>
              </p:ext>
            </p:extLst>
          </p:nvPr>
        </p:nvGraphicFramePr>
        <p:xfrm>
          <a:off x="457200" y="1428737"/>
          <a:ext cx="8229600" cy="489586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581010"/>
          </a:xfrm>
        </p:spPr>
        <p:txBody>
          <a:bodyPr/>
          <a:lstStyle/>
          <a:p>
            <a:pPr algn="ctr"/>
            <a:r>
              <a:rPr lang="ru-RU" sz="2000" b="1" dirty="0" smtClean="0">
                <a:solidFill>
                  <a:schemeClr val="accent6">
                    <a:lumMod val="75000"/>
                  </a:schemeClr>
                </a:solidFill>
                <a:latin typeface="+mn-lt"/>
              </a:rPr>
              <a:t>Структура безвозмездных поступлений от других бюджетов бюджетной системы в 2023 году</a:t>
            </a:r>
          </a:p>
        </p:txBody>
      </p:sp>
      <p:graphicFrame>
        <p:nvGraphicFramePr>
          <p:cNvPr id="5" name="Содержимое 4"/>
          <p:cNvGraphicFramePr>
            <a:graphicFrameLocks noGrp="1"/>
          </p:cNvGraphicFramePr>
          <p:nvPr>
            <p:ph idx="1"/>
            <p:extLst>
              <p:ext uri="{D42A27DB-BD31-4B8C-83A1-F6EECF244321}">
                <p14:modId xmlns:p14="http://schemas.microsoft.com/office/powerpoint/2010/main" val="4239667498"/>
              </p:ext>
            </p:extLst>
          </p:nvPr>
        </p:nvGraphicFramePr>
        <p:xfrm>
          <a:off x="457200" y="1428750"/>
          <a:ext cx="8229600" cy="48958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0"/>
            <a:ext cx="8712968" cy="738664"/>
          </a:xfrm>
          <a:prstGeom prst="rect">
            <a:avLst/>
          </a:prstGeom>
        </p:spPr>
        <p:txBody>
          <a:bodyPr wrap="square">
            <a:spAutoFit/>
          </a:bodyPr>
          <a:lstStyle/>
          <a:p>
            <a:pPr algn="ctr" eaLnBrk="0" hangingPunct="0"/>
            <a:r>
              <a:rPr lang="ru-RU" sz="1400" b="1" dirty="0">
                <a:solidFill>
                  <a:schemeClr val="accent1">
                    <a:lumMod val="50000"/>
                  </a:schemeClr>
                </a:solidFill>
                <a:latin typeface="Times New Roman" panose="02020603050405020304" pitchFamily="18" charset="0"/>
                <a:ea typeface="+mj-ea"/>
                <a:cs typeface="Times New Roman" panose="02020603050405020304" pitchFamily="18" charset="0"/>
              </a:rPr>
              <a:t>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a:t>
            </a:r>
            <a:r>
              <a:rPr lang="ru-RU" sz="1400" b="1" dirty="0" smtClean="0">
                <a:solidFill>
                  <a:schemeClr val="accent1">
                    <a:lumMod val="50000"/>
                  </a:schemeClr>
                </a:solidFill>
                <a:latin typeface="Times New Roman" panose="02020603050405020304" pitchFamily="18" charset="0"/>
                <a:ea typeface="+mj-ea"/>
                <a:cs typeface="Times New Roman" panose="02020603050405020304" pitchFamily="18" charset="0"/>
              </a:rPr>
              <a:t>в сравнении с плановыми назначениями в  </a:t>
            </a:r>
            <a:r>
              <a:rPr lang="ru-RU" sz="1400" b="1" dirty="0">
                <a:solidFill>
                  <a:schemeClr val="accent1">
                    <a:lumMod val="50000"/>
                  </a:schemeClr>
                </a:solidFill>
                <a:latin typeface="Times New Roman" panose="02020603050405020304" pitchFamily="18" charset="0"/>
                <a:ea typeface="+mj-ea"/>
                <a:cs typeface="Times New Roman" panose="02020603050405020304" pitchFamily="18" charset="0"/>
              </a:rPr>
              <a:t>2023 году      (тыс. руб.)</a:t>
            </a:r>
          </a:p>
        </p:txBody>
      </p:sp>
      <p:graphicFrame>
        <p:nvGraphicFramePr>
          <p:cNvPr id="6" name="Таблица 5"/>
          <p:cNvGraphicFramePr>
            <a:graphicFrameLocks noGrp="1"/>
          </p:cNvGraphicFramePr>
          <p:nvPr>
            <p:extLst>
              <p:ext uri="{D42A27DB-BD31-4B8C-83A1-F6EECF244321}">
                <p14:modId xmlns:p14="http://schemas.microsoft.com/office/powerpoint/2010/main" val="3148623185"/>
              </p:ext>
            </p:extLst>
          </p:nvPr>
        </p:nvGraphicFramePr>
        <p:xfrm>
          <a:off x="107503" y="738667"/>
          <a:ext cx="8928993" cy="5908555"/>
        </p:xfrm>
        <a:graphic>
          <a:graphicData uri="http://schemas.openxmlformats.org/drawingml/2006/table">
            <a:tbl>
              <a:tblPr firstRow="1" bandRow="1">
                <a:tableStyleId>{F5AB1C69-6EDB-4FF4-983F-18BD219EF322}</a:tableStyleId>
              </a:tblPr>
              <a:tblGrid>
                <a:gridCol w="1623454">
                  <a:extLst>
                    <a:ext uri="{9D8B030D-6E8A-4147-A177-3AD203B41FA5}">
                      <a16:colId xmlns:a16="http://schemas.microsoft.com/office/drawing/2014/main" val="4114054774"/>
                    </a:ext>
                  </a:extLst>
                </a:gridCol>
                <a:gridCol w="4509592">
                  <a:extLst>
                    <a:ext uri="{9D8B030D-6E8A-4147-A177-3AD203B41FA5}">
                      <a16:colId xmlns:a16="http://schemas.microsoft.com/office/drawing/2014/main" val="1242941895"/>
                    </a:ext>
                  </a:extLst>
                </a:gridCol>
                <a:gridCol w="901919">
                  <a:extLst>
                    <a:ext uri="{9D8B030D-6E8A-4147-A177-3AD203B41FA5}">
                      <a16:colId xmlns:a16="http://schemas.microsoft.com/office/drawing/2014/main" val="2880344279"/>
                    </a:ext>
                  </a:extLst>
                </a:gridCol>
                <a:gridCol w="901919">
                  <a:extLst>
                    <a:ext uri="{9D8B030D-6E8A-4147-A177-3AD203B41FA5}">
                      <a16:colId xmlns:a16="http://schemas.microsoft.com/office/drawing/2014/main" val="864159127"/>
                    </a:ext>
                  </a:extLst>
                </a:gridCol>
                <a:gridCol w="992109">
                  <a:extLst>
                    <a:ext uri="{9D8B030D-6E8A-4147-A177-3AD203B41FA5}">
                      <a16:colId xmlns:a16="http://schemas.microsoft.com/office/drawing/2014/main" val="3927690548"/>
                    </a:ext>
                  </a:extLst>
                </a:gridCol>
              </a:tblGrid>
              <a:tr h="321228">
                <a:tc>
                  <a:txBody>
                    <a:bodyPr/>
                    <a:lstStyle/>
                    <a:p>
                      <a:pPr marL="0" algn="ctr" defTabSz="457200" rtl="0" eaLnBrk="1" latinLnBrk="0" hangingPunct="1"/>
                      <a:r>
                        <a:rPr lang="ru-RU" sz="800" b="1" kern="1200" dirty="0" smtClean="0">
                          <a:solidFill>
                            <a:schemeClr val="tx1"/>
                          </a:solidFill>
                          <a:latin typeface="Times New Roman" panose="02020603050405020304" pitchFamily="18" charset="0"/>
                          <a:ea typeface="+mn-ea"/>
                          <a:cs typeface="Times New Roman" panose="02020603050405020304" pitchFamily="18" charset="0"/>
                        </a:rPr>
                        <a:t>Код бюджетной классификации </a:t>
                      </a:r>
                      <a:endParaRPr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lang="ru-RU" sz="800" b="1" kern="1200" dirty="0" smtClean="0">
                          <a:solidFill>
                            <a:schemeClr val="tx1"/>
                          </a:solidFill>
                          <a:latin typeface="Times New Roman" panose="02020603050405020304" pitchFamily="18" charset="0"/>
                          <a:ea typeface="+mn-ea"/>
                          <a:cs typeface="Times New Roman" panose="02020603050405020304" pitchFamily="18" charset="0"/>
                        </a:rPr>
                        <a:t>Наименование доходов</a:t>
                      </a:r>
                      <a:endParaRPr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lang="ru-RU" sz="800" kern="1200" dirty="0" smtClean="0">
                          <a:solidFill>
                            <a:schemeClr val="tx1"/>
                          </a:solidFill>
                          <a:latin typeface="Times New Roman" panose="02020603050405020304" pitchFamily="18" charset="0"/>
                          <a:ea typeface="+mn-ea"/>
                          <a:cs typeface="Times New Roman" panose="02020603050405020304" pitchFamily="18" charset="0"/>
                        </a:rPr>
                        <a:t>Уточненный план</a:t>
                      </a:r>
                      <a:endParaRPr lang="ru-RU" sz="800"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kumimoji="0" lang="ru-RU" sz="800" b="1" kern="1200" dirty="0" smtClean="0">
                          <a:solidFill>
                            <a:schemeClr val="tx1"/>
                          </a:solidFill>
                          <a:latin typeface="Times New Roman" panose="02020603050405020304" pitchFamily="18" charset="0"/>
                          <a:ea typeface="+mn-ea"/>
                          <a:cs typeface="Times New Roman" panose="02020603050405020304" pitchFamily="18" charset="0"/>
                        </a:rPr>
                        <a:t>Исполнено</a:t>
                      </a:r>
                      <a:endParaRPr kumimoji="0"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kumimoji="0" lang="ru-RU" sz="800" b="1" kern="1200" dirty="0" smtClean="0">
                          <a:solidFill>
                            <a:schemeClr val="tx1"/>
                          </a:solidFill>
                          <a:latin typeface="Times New Roman" panose="02020603050405020304" pitchFamily="18" charset="0"/>
                          <a:ea typeface="+mn-ea"/>
                          <a:cs typeface="Times New Roman" panose="02020603050405020304" pitchFamily="18" charset="0"/>
                        </a:rPr>
                        <a:t>% исполнения</a:t>
                      </a:r>
                      <a:endParaRPr kumimoji="0"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extLst>
                  <a:ext uri="{0D108BD9-81ED-4DB2-BD59-A6C34878D82A}">
                    <a16:rowId xmlns:a16="http://schemas.microsoft.com/office/drawing/2014/main" val="1372660435"/>
                  </a:ext>
                </a:extLst>
              </a:tr>
              <a:tr h="204423">
                <a:tc>
                  <a:txBody>
                    <a:bodyPr/>
                    <a:lstStyle/>
                    <a:p>
                      <a:pPr algn="ctr"/>
                      <a:r>
                        <a:rPr lang="ru-RU" sz="800" b="1" dirty="0" smtClean="0">
                          <a:solidFill>
                            <a:schemeClr val="tx1"/>
                          </a:solidFill>
                          <a:latin typeface="Times New Roman" pitchFamily="18" charset="0"/>
                          <a:cs typeface="Times New Roman" pitchFamily="18" charset="0"/>
                        </a:rPr>
                        <a:t>1 00 00000 00 0000 000</a:t>
                      </a: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800" b="1" dirty="0" smtClean="0">
                          <a:solidFill>
                            <a:schemeClr val="tx1"/>
                          </a:solidFill>
                          <a:latin typeface="Times New Roman" pitchFamily="18" charset="0"/>
                          <a:cs typeface="Times New Roman" pitchFamily="18" charset="0"/>
                        </a:rPr>
                        <a:t>НАЛОГОВЫЕ И НЕНАЛОГОВЫЕ ДОХОДЫ</a:t>
                      </a: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427 479,1</a:t>
                      </a:r>
                      <a:endParaRPr lang="ru-RU" sz="800" b="1"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457 255,8</a:t>
                      </a: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107,0</a:t>
                      </a: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664557317"/>
                  </a:ext>
                </a:extLst>
              </a:tr>
              <a:tr h="20442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ru-RU" sz="800" b="1" dirty="0">
                        <a:solidFill>
                          <a:schemeClr val="tx1"/>
                        </a:solidFill>
                        <a:latin typeface="Times New Roman" pitchFamily="18" charset="0"/>
                        <a:cs typeface="Times New Roman" pitchFamily="18" charset="0"/>
                      </a:endParaRP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b="1" dirty="0" smtClean="0">
                          <a:solidFill>
                            <a:schemeClr val="tx1"/>
                          </a:solidFill>
                          <a:latin typeface="Times New Roman" pitchFamily="18" charset="0"/>
                          <a:cs typeface="Times New Roman" pitchFamily="18" charset="0"/>
                        </a:rPr>
                        <a:t>НАЛОГОВЫЕ ДОХОДЫ</a:t>
                      </a:r>
                      <a:endParaRPr lang="ru-RU" sz="800" b="1" dirty="0">
                        <a:solidFill>
                          <a:schemeClr val="tx1"/>
                        </a:solidFill>
                        <a:latin typeface="Times New Roman" pitchFamily="18" charset="0"/>
                        <a:cs typeface="Times New Roman" pitchFamily="18" charset="0"/>
                      </a:endParaRP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338 195,9</a:t>
                      </a: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359 340,6</a:t>
                      </a:r>
                      <a:endParaRPr lang="ru-RU" sz="800" b="1"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106,2</a:t>
                      </a:r>
                      <a:endParaRPr lang="ru-RU" sz="800" b="1"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719370008"/>
                  </a:ext>
                </a:extLst>
              </a:tr>
              <a:tr h="204423">
                <a:tc>
                  <a:txBody>
                    <a:bodyPr/>
                    <a:lstStyle/>
                    <a:p>
                      <a:pPr algn="ctr"/>
                      <a:r>
                        <a:rPr lang="ru-RU" sz="800" b="1" dirty="0" smtClean="0">
                          <a:solidFill>
                            <a:schemeClr val="tx1"/>
                          </a:solidFill>
                          <a:latin typeface="Times New Roman" pitchFamily="18" charset="0"/>
                          <a:cs typeface="Times New Roman" pitchFamily="18" charset="0"/>
                        </a:rPr>
                        <a:t>1 01 00000 00 0000 000</a:t>
                      </a:r>
                      <a:endParaRPr lang="ru-RU" sz="800" b="1" dirty="0">
                        <a:solidFill>
                          <a:schemeClr val="tx1"/>
                        </a:solidFill>
                        <a:latin typeface="Times New Roman" pitchFamily="18" charset="0"/>
                        <a:cs typeface="Times New Roman" pitchFamily="18" charset="0"/>
                      </a:endParaRP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800" b="1" dirty="0" smtClean="0">
                          <a:solidFill>
                            <a:schemeClr val="tx1"/>
                          </a:solidFill>
                          <a:latin typeface="Times New Roman" pitchFamily="18" charset="0"/>
                          <a:cs typeface="Times New Roman" pitchFamily="18" charset="0"/>
                        </a:rPr>
                        <a:t>НАЛОГИ НА ПРИБЫЛЬ, ДОХОДЫ</a:t>
                      </a:r>
                      <a:endParaRPr lang="ru-RU" sz="800" b="1" dirty="0">
                        <a:solidFill>
                          <a:schemeClr val="tx1"/>
                        </a:solidFill>
                        <a:latin typeface="Times New Roman" pitchFamily="18" charset="0"/>
                        <a:cs typeface="Times New Roman" pitchFamily="18" charset="0"/>
                      </a:endParaRP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268 790,0</a:t>
                      </a: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287 078,3</a:t>
                      </a:r>
                      <a:endParaRPr lang="ru-RU" sz="800" b="1"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106,8</a:t>
                      </a:r>
                      <a:endParaRPr lang="ru-RU" sz="800" b="1"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594723502"/>
                  </a:ext>
                </a:extLst>
              </a:tr>
              <a:tr h="204423">
                <a:tc>
                  <a:txBody>
                    <a:bodyPr/>
                    <a:lstStyle/>
                    <a:p>
                      <a:pPr algn="ctr"/>
                      <a:r>
                        <a:rPr lang="ru-RU" sz="800" b="1" dirty="0" smtClean="0">
                          <a:solidFill>
                            <a:schemeClr val="tx1"/>
                          </a:solidFill>
                          <a:latin typeface="Times New Roman" pitchFamily="18" charset="0"/>
                          <a:cs typeface="Times New Roman" pitchFamily="18" charset="0"/>
                        </a:rPr>
                        <a:t>1 01 02000 01 0000 110</a:t>
                      </a: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800" b="1" dirty="0" smtClean="0">
                          <a:solidFill>
                            <a:schemeClr val="tx1"/>
                          </a:solidFill>
                          <a:latin typeface="Times New Roman" pitchFamily="18" charset="0"/>
                          <a:cs typeface="Times New Roman" pitchFamily="18" charset="0"/>
                        </a:rPr>
                        <a:t>Налог на доходы физических лиц</a:t>
                      </a: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268 790,0</a:t>
                      </a: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287 078,3</a:t>
                      </a:r>
                      <a:endParaRPr lang="ru-RU" sz="800" b="1"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106,8</a:t>
                      </a:r>
                      <a:endParaRPr lang="ru-RU" sz="800" b="1"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389963181"/>
                  </a:ext>
                </a:extLst>
              </a:tr>
              <a:tr h="598641">
                <a:tc>
                  <a:txBody>
                    <a:bodyPr/>
                    <a:lstStyle/>
                    <a:p>
                      <a:pPr algn="ctr"/>
                      <a:r>
                        <a:rPr lang="ru-RU" sz="800" dirty="0" smtClean="0">
                          <a:solidFill>
                            <a:schemeClr val="tx1"/>
                          </a:solidFill>
                          <a:latin typeface="Times New Roman" pitchFamily="18" charset="0"/>
                          <a:cs typeface="Times New Roman" pitchFamily="18" charset="0"/>
                        </a:rPr>
                        <a:t>1 01 02 010 01 1000 110</a:t>
                      </a: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650" dirty="0" smtClean="0">
                          <a:solidFill>
                            <a:schemeClr val="tx1"/>
                          </a:solidFill>
                          <a:latin typeface="Times New Roman" pitchFamily="18" charset="0"/>
                          <a:cs typeface="Times New Roman" pitchFamily="18" charset="0"/>
                        </a:rPr>
                        <a:t>Налог на доходы физических лиц с доходов, источником которых является налоговый агент, за исключением доходов, в отношении которых исчисление и уплата налога осуществляются в соответствии со статьями 227, 227.1 и 228 Налогового кодекса Российской Федерации, а также доходов от долевого участия в организации, полученных в виде дивидендов (сумма платежа (перерасчеты, недоимка и задолженность по соответствующему платежу, в том числе по отмененному)</a:t>
                      </a: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233 496,0</a:t>
                      </a: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247 614,6</a:t>
                      </a:r>
                      <a:endParaRPr lang="ru-RU" sz="800"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106,0</a:t>
                      </a:r>
                      <a:endParaRPr lang="ru-RU" sz="800"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42732651"/>
                  </a:ext>
                </a:extLst>
              </a:tr>
              <a:tr h="70084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800" dirty="0" smtClean="0">
                          <a:solidFill>
                            <a:schemeClr val="tx1"/>
                          </a:solidFill>
                          <a:latin typeface="Times New Roman" pitchFamily="18" charset="0"/>
                          <a:cs typeface="Times New Roman" pitchFamily="18" charset="0"/>
                        </a:rPr>
                        <a:t>1 01 02 010 01 3000 110</a:t>
                      </a:r>
                    </a:p>
                    <a:p>
                      <a:pPr algn="ctr"/>
                      <a:endParaRPr lang="ru-RU" sz="800" dirty="0" smtClean="0">
                        <a:solidFill>
                          <a:schemeClr val="tx1"/>
                        </a:solidFill>
                        <a:latin typeface="Times New Roman" pitchFamily="18" charset="0"/>
                        <a:cs typeface="Times New Roman" pitchFamily="18" charset="0"/>
                      </a:endParaRP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650" dirty="0" smtClean="0">
                          <a:solidFill>
                            <a:schemeClr val="tx1"/>
                          </a:solidFill>
                          <a:latin typeface="Times New Roman" pitchFamily="18" charset="0"/>
                          <a:cs typeface="Times New Roman" pitchFamily="18" charset="0"/>
                        </a:rPr>
                        <a:t>Налог на доходы физических лиц с доходов, источником которых является налоговый агент, за исключением доходов, в отношении которых исчисление и уплата налога осуществляются в соответствии со статьями 227, 227.1 и 228 Налогового кодекса Российской Федерации, а также доходов от долевого участия в организации, полученных физическим лицом - налоговым резидентом Российской Федерации в виде дивидендов (суммы денежных взысканий (штрафов) по соответствующему платежу согласно законодательству Российской Федерации)</a:t>
                      </a: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248,0</a:t>
                      </a: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228,4</a:t>
                      </a:r>
                      <a:endParaRPr lang="ru-RU" sz="800"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92,1</a:t>
                      </a:r>
                      <a:endParaRPr lang="ru-RU" sz="800"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813353697"/>
                  </a:ext>
                </a:extLst>
              </a:tr>
              <a:tr h="49643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800" dirty="0" smtClean="0">
                          <a:solidFill>
                            <a:schemeClr val="tx1"/>
                          </a:solidFill>
                          <a:latin typeface="Times New Roman" pitchFamily="18" charset="0"/>
                          <a:cs typeface="Times New Roman" pitchFamily="18" charset="0"/>
                        </a:rPr>
                        <a:t>1 01 02 020 01 1000 110</a:t>
                      </a:r>
                    </a:p>
                    <a:p>
                      <a:pPr algn="ctr"/>
                      <a:endParaRPr lang="ru-RU" sz="800" dirty="0" smtClean="0">
                        <a:solidFill>
                          <a:schemeClr val="tx1"/>
                        </a:solidFill>
                        <a:latin typeface="Times New Roman" pitchFamily="18" charset="0"/>
                        <a:cs typeface="Times New Roman" pitchFamily="18" charset="0"/>
                      </a:endParaRP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650" dirty="0" smtClean="0">
                          <a:solidFill>
                            <a:schemeClr val="tx1"/>
                          </a:solidFill>
                          <a:latin typeface="Times New Roman" pitchFamily="18" charset="0"/>
                          <a:cs typeface="Times New Roman" pitchFamily="18" charset="0"/>
                        </a:rPr>
                        <a:t>Налог на доходы физических лиц с доходов, полученных физическими лицами в соответствии со статьей 228 Налогового кодекса Российской Федерации (за исключением доходов от долевого участия в организации, полученных физическим лицом - налоговым резидентом Российской Федерации в виде дивидендов) (сумма платежа (перерасчеты, недоимка и задолженность по соответствующему платежу, в том числе по отмененному)</a:t>
                      </a: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0,0</a:t>
                      </a: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-538,7</a:t>
                      </a:r>
                      <a:endParaRPr lang="ru-RU" sz="800"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0,0</a:t>
                      </a:r>
                      <a:endParaRPr lang="ru-RU" sz="800"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609579123"/>
                  </a:ext>
                </a:extLst>
              </a:tr>
              <a:tr h="417945">
                <a:tc>
                  <a:txBody>
                    <a:bodyPr/>
                    <a:lstStyle/>
                    <a:p>
                      <a:pPr algn="ctr" fontAlgn="ctr"/>
                      <a:r>
                        <a:rPr lang="ru-RU" sz="800" kern="1200" dirty="0" smtClean="0">
                          <a:solidFill>
                            <a:schemeClr val="tx1"/>
                          </a:solidFill>
                          <a:latin typeface="Times New Roman" pitchFamily="18" charset="0"/>
                          <a:ea typeface="+mn-ea"/>
                          <a:cs typeface="Times New Roman" pitchFamily="18" charset="0"/>
                        </a:rPr>
                        <a:t>1 01 02 030 01 1000 110</a:t>
                      </a:r>
                      <a:endParaRPr lang="ru-RU" sz="800" kern="1200" dirty="0">
                        <a:solidFill>
                          <a:schemeClr val="tx1"/>
                        </a:solidFill>
                        <a:latin typeface="Times New Roman" pitchFamily="18" charset="0"/>
                        <a:ea typeface="+mn-ea"/>
                        <a:cs typeface="Times New Roman"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ru-RU" sz="650" kern="1200" dirty="0" smtClean="0">
                          <a:solidFill>
                            <a:schemeClr val="tx1"/>
                          </a:solidFill>
                          <a:latin typeface="Times New Roman" pitchFamily="18" charset="0"/>
                          <a:ea typeface="+mn-ea"/>
                          <a:cs typeface="Times New Roman" pitchFamily="18" charset="0"/>
                        </a:rPr>
                        <a:t>  Налог на доходы физических лиц с доходов, полученных физическими лицами в соответствии со статьей 228   </a:t>
                      </a:r>
                    </a:p>
                    <a:p>
                      <a:pPr algn="l" fontAlgn="ctr"/>
                      <a:r>
                        <a:rPr lang="ru-RU" sz="650" kern="1200" dirty="0" smtClean="0">
                          <a:solidFill>
                            <a:schemeClr val="tx1"/>
                          </a:solidFill>
                          <a:latin typeface="Times New Roman" pitchFamily="18" charset="0"/>
                          <a:ea typeface="+mn-ea"/>
                          <a:cs typeface="Times New Roman" pitchFamily="18" charset="0"/>
                        </a:rPr>
                        <a:t>  Налогового кодекса Российской Федерации (за исключением доходов от долевого участия в организации,  </a:t>
                      </a:r>
                    </a:p>
                    <a:p>
                      <a:pPr algn="l" fontAlgn="ctr"/>
                      <a:r>
                        <a:rPr lang="ru-RU" sz="650" kern="1200" dirty="0" smtClean="0">
                          <a:solidFill>
                            <a:schemeClr val="tx1"/>
                          </a:solidFill>
                          <a:latin typeface="Times New Roman" pitchFamily="18" charset="0"/>
                          <a:ea typeface="+mn-ea"/>
                          <a:cs typeface="Times New Roman" pitchFamily="18" charset="0"/>
                        </a:rPr>
                        <a:t>  полученных физическим лицом - налоговым резидентом Российской Федерации в виде дивидендов) (сумма </a:t>
                      </a:r>
                    </a:p>
                    <a:p>
                      <a:pPr algn="l" fontAlgn="ctr"/>
                      <a:r>
                        <a:rPr lang="ru-RU" sz="650" kern="1200" dirty="0" smtClean="0">
                          <a:solidFill>
                            <a:schemeClr val="tx1"/>
                          </a:solidFill>
                          <a:latin typeface="Times New Roman" pitchFamily="18" charset="0"/>
                          <a:ea typeface="+mn-ea"/>
                          <a:cs typeface="Times New Roman" pitchFamily="18" charset="0"/>
                        </a:rPr>
                        <a:t>  платежа (перерасчеты, недоимка и задолженность по соответствующему платежу, в том числе по отмененному)</a:t>
                      </a:r>
                      <a:endParaRPr lang="ru-RU" sz="650" kern="1200" dirty="0">
                        <a:solidFill>
                          <a:schemeClr val="tx1"/>
                        </a:solidFill>
                        <a:latin typeface="Times New Roman" pitchFamily="18" charset="0"/>
                        <a:ea typeface="+mn-ea"/>
                        <a:cs typeface="Times New Roman"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5 180,0</a:t>
                      </a: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5 079,4</a:t>
                      </a:r>
                      <a:endParaRPr lang="ru-RU" sz="800"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98,0</a:t>
                      </a:r>
                      <a:endParaRPr lang="ru-RU" sz="800"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534238899"/>
                  </a:ext>
                </a:extLst>
              </a:tr>
              <a:tr h="59864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1 01 02 030 01 3000 110</a:t>
                      </a:r>
                    </a:p>
                    <a:p>
                      <a:pPr algn="ctr"/>
                      <a:endParaRPr lang="ru-RU" sz="800" dirty="0" smtClean="0">
                        <a:solidFill>
                          <a:schemeClr val="tx1"/>
                        </a:solidFill>
                        <a:latin typeface="Times New Roman" pitchFamily="18" charset="0"/>
                        <a:cs typeface="Times New Roman" pitchFamily="18" charset="0"/>
                      </a:endParaRP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650" dirty="0" smtClean="0">
                          <a:solidFill>
                            <a:schemeClr val="tx1"/>
                          </a:solidFill>
                          <a:latin typeface="Times New Roman" pitchFamily="18" charset="0"/>
                          <a:cs typeface="Times New Roman" pitchFamily="18" charset="0"/>
                        </a:rPr>
                        <a:t>Налог на доходы физических лиц с доходов, полученных физическими лицами в соответствии со статьей 228 Налогового кодекса Российской Федерации (за исключением доходов от долевого участия в организации, полученных физическим лицом - налоговым резидентом Российской Федерации в виде дивидендов) (суммы денежных взысканий (штрафов) по соответствующему платежу согласно законодательству Российской Федерации)</a:t>
                      </a: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31,6</a:t>
                      </a: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29,4</a:t>
                      </a:r>
                      <a:endParaRPr lang="ru-RU" sz="800"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93,1</a:t>
                      </a:r>
                      <a:endParaRPr lang="ru-RU" sz="800"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921386089"/>
                  </a:ext>
                </a:extLst>
              </a:tr>
              <a:tr h="496437">
                <a:tc>
                  <a:txBody>
                    <a:bodyPr/>
                    <a:lstStyle/>
                    <a:p>
                      <a:pPr algn="ctr"/>
                      <a:r>
                        <a:rPr lang="ru-RU" sz="800" dirty="0" smtClean="0">
                          <a:solidFill>
                            <a:schemeClr val="tx1"/>
                          </a:solidFill>
                          <a:latin typeface="Times New Roman" pitchFamily="18" charset="0"/>
                          <a:cs typeface="Times New Roman" pitchFamily="18" charset="0"/>
                        </a:rPr>
                        <a:t>1 01 02 040 01 1000 110</a:t>
                      </a: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650" dirty="0" smtClean="0">
                          <a:solidFill>
                            <a:schemeClr val="tx1"/>
                          </a:solidFill>
                          <a:latin typeface="Times New Roman" pitchFamily="18" charset="0"/>
                          <a:cs typeface="Times New Roman" pitchFamily="18" charset="0"/>
                        </a:rPr>
                        <a:t>Налог на доходы физических лиц в виде фиксированных авансовых платежей с доходов, полученных физическими лицами, являющимися иностранными гражданами, осуществляющими трудовую деятельность по найму на основании патента в соответствии со статьей 227.1 Налогового кодекса Российской Федерации (сумма платежа (перерасчеты, недоимка и задолженность по соответствующему платежу, в том числе по отмененному)</a:t>
                      </a: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26 180,6</a:t>
                      </a: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24 693,6</a:t>
                      </a:r>
                      <a:endParaRPr lang="ru-RU" sz="800"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94,3</a:t>
                      </a:r>
                      <a:endParaRPr lang="ru-RU" sz="800"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526517251"/>
                  </a:ext>
                </a:extLst>
              </a:tr>
              <a:tr h="520149">
                <a:tc>
                  <a:txBody>
                    <a:bodyPr/>
                    <a:lstStyle/>
                    <a:p>
                      <a:pPr algn="ctr" fontAlgn="ctr"/>
                      <a:r>
                        <a:rPr lang="ru-RU" sz="800" kern="1200" dirty="0">
                          <a:solidFill>
                            <a:schemeClr val="tx1"/>
                          </a:solidFill>
                          <a:latin typeface="Times New Roman" pitchFamily="18" charset="0"/>
                          <a:ea typeface="+mn-ea"/>
                          <a:cs typeface="Times New Roman" pitchFamily="18" charset="0"/>
                        </a:rPr>
                        <a:t>1 01 02 080 01 1000 110</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ru-RU" sz="650" kern="1200" dirty="0" smtClean="0">
                          <a:solidFill>
                            <a:schemeClr val="tx1"/>
                          </a:solidFill>
                          <a:latin typeface="Times New Roman" pitchFamily="18" charset="0"/>
                          <a:ea typeface="+mn-ea"/>
                          <a:cs typeface="Times New Roman" pitchFamily="18" charset="0"/>
                        </a:rPr>
                        <a:t>    Налог </a:t>
                      </a:r>
                      <a:r>
                        <a:rPr lang="ru-RU" sz="650" kern="1200" dirty="0">
                          <a:solidFill>
                            <a:schemeClr val="tx1"/>
                          </a:solidFill>
                          <a:latin typeface="Times New Roman" pitchFamily="18" charset="0"/>
                          <a:ea typeface="+mn-ea"/>
                          <a:cs typeface="Times New Roman" pitchFamily="18" charset="0"/>
                        </a:rPr>
                        <a:t>на доходы физических лиц в части суммы налога, превышающей 650 000 рублей, относящейся к части налоговой </a:t>
                      </a:r>
                      <a:endParaRPr lang="ru-RU" sz="650" kern="1200" dirty="0" smtClean="0">
                        <a:solidFill>
                          <a:schemeClr val="tx1"/>
                        </a:solidFill>
                        <a:latin typeface="Times New Roman" pitchFamily="18" charset="0"/>
                        <a:ea typeface="+mn-ea"/>
                        <a:cs typeface="Times New Roman" pitchFamily="18" charset="0"/>
                      </a:endParaRPr>
                    </a:p>
                    <a:p>
                      <a:pPr algn="l" fontAlgn="ctr"/>
                      <a:r>
                        <a:rPr lang="ru-RU" sz="650" kern="1200" dirty="0" smtClean="0">
                          <a:solidFill>
                            <a:schemeClr val="tx1"/>
                          </a:solidFill>
                          <a:latin typeface="Times New Roman" pitchFamily="18" charset="0"/>
                          <a:ea typeface="+mn-ea"/>
                          <a:cs typeface="Times New Roman" pitchFamily="18" charset="0"/>
                        </a:rPr>
                        <a:t>    базы</a:t>
                      </a:r>
                      <a:r>
                        <a:rPr lang="ru-RU" sz="650" kern="1200" dirty="0">
                          <a:solidFill>
                            <a:schemeClr val="tx1"/>
                          </a:solidFill>
                          <a:latin typeface="Times New Roman" pitchFamily="18" charset="0"/>
                          <a:ea typeface="+mn-ea"/>
                          <a:cs typeface="Times New Roman" pitchFamily="18" charset="0"/>
                        </a:rPr>
                        <a:t>, превышающей 5 000 000 рублей (за исключением налога на доходы физических лиц с сумм прибыли контролируемой </a:t>
                      </a:r>
                      <a:endParaRPr lang="ru-RU" sz="650" kern="1200" dirty="0" smtClean="0">
                        <a:solidFill>
                          <a:schemeClr val="tx1"/>
                        </a:solidFill>
                        <a:latin typeface="Times New Roman" pitchFamily="18" charset="0"/>
                        <a:ea typeface="+mn-ea"/>
                        <a:cs typeface="Times New Roman" pitchFamily="18" charset="0"/>
                      </a:endParaRPr>
                    </a:p>
                    <a:p>
                      <a:pPr algn="l" fontAlgn="ctr"/>
                      <a:r>
                        <a:rPr lang="ru-RU" sz="650" kern="1200" dirty="0" smtClean="0">
                          <a:solidFill>
                            <a:schemeClr val="tx1"/>
                          </a:solidFill>
                          <a:latin typeface="Times New Roman" pitchFamily="18" charset="0"/>
                          <a:ea typeface="+mn-ea"/>
                          <a:cs typeface="Times New Roman" pitchFamily="18" charset="0"/>
                        </a:rPr>
                        <a:t>    иностранной </a:t>
                      </a:r>
                      <a:r>
                        <a:rPr lang="ru-RU" sz="650" kern="1200" dirty="0">
                          <a:solidFill>
                            <a:schemeClr val="tx1"/>
                          </a:solidFill>
                          <a:latin typeface="Times New Roman" pitchFamily="18" charset="0"/>
                          <a:ea typeface="+mn-ea"/>
                          <a:cs typeface="Times New Roman" pitchFamily="18" charset="0"/>
                        </a:rPr>
                        <a:t>компании, в том числе фиксированной прибыли контролируемой иностранной компании, а также налога на </a:t>
                      </a:r>
                      <a:endParaRPr lang="ru-RU" sz="650" kern="1200" dirty="0" smtClean="0">
                        <a:solidFill>
                          <a:schemeClr val="tx1"/>
                        </a:solidFill>
                        <a:latin typeface="Times New Roman" pitchFamily="18" charset="0"/>
                        <a:ea typeface="+mn-ea"/>
                        <a:cs typeface="Times New Roman" pitchFamily="18" charset="0"/>
                      </a:endParaRPr>
                    </a:p>
                    <a:p>
                      <a:pPr algn="l" fontAlgn="ctr"/>
                      <a:r>
                        <a:rPr lang="ru-RU" sz="650" kern="1200" dirty="0" smtClean="0">
                          <a:solidFill>
                            <a:schemeClr val="tx1"/>
                          </a:solidFill>
                          <a:latin typeface="Times New Roman" pitchFamily="18" charset="0"/>
                          <a:ea typeface="+mn-ea"/>
                          <a:cs typeface="Times New Roman" pitchFamily="18" charset="0"/>
                        </a:rPr>
                        <a:t>   доходы </a:t>
                      </a:r>
                      <a:r>
                        <a:rPr lang="ru-RU" sz="650" kern="1200" dirty="0">
                          <a:solidFill>
                            <a:schemeClr val="tx1"/>
                          </a:solidFill>
                          <a:latin typeface="Times New Roman" pitchFamily="18" charset="0"/>
                          <a:ea typeface="+mn-ea"/>
                          <a:cs typeface="Times New Roman" pitchFamily="18" charset="0"/>
                        </a:rPr>
                        <a:t>физических лиц в отношении доходов от долевого участия в организации, полученных в виде дивидендов) </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32,6</a:t>
                      </a: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29,9</a:t>
                      </a:r>
                      <a:endParaRPr lang="ru-RU" sz="800"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91,7</a:t>
                      </a:r>
                      <a:endParaRPr lang="ru-RU" sz="800"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91021696"/>
                  </a:ext>
                </a:extLst>
              </a:tr>
              <a:tr h="394232">
                <a:tc>
                  <a:txBody>
                    <a:bodyPr/>
                    <a:lstStyle/>
                    <a:p>
                      <a:pPr algn="ctr"/>
                      <a:r>
                        <a:rPr lang="ru-RU" sz="800" dirty="0" smtClean="0">
                          <a:solidFill>
                            <a:schemeClr val="tx1"/>
                          </a:solidFill>
                          <a:latin typeface="Times New Roman" pitchFamily="18" charset="0"/>
                          <a:cs typeface="Times New Roman" pitchFamily="18" charset="0"/>
                        </a:rPr>
                        <a:t>1 01 02 130 01 1000 110</a:t>
                      </a: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650" dirty="0" smtClean="0">
                          <a:solidFill>
                            <a:schemeClr val="tx1"/>
                          </a:solidFill>
                          <a:latin typeface="Times New Roman" pitchFamily="18" charset="0"/>
                          <a:cs typeface="Times New Roman" pitchFamily="18" charset="0"/>
                        </a:rPr>
                        <a:t>Налог на доходы физических лиц в отношении доходов от долевого участия в организации, полученных в виде дивидендов (в части суммы налога, не превышающей 650 000 рублей) (сумма платежа (перерасчеты, недоимка и задолженность по соответствующему платежу, в том числе по отмененному)</a:t>
                      </a: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2 317,6</a:t>
                      </a: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3 567,0</a:t>
                      </a:r>
                      <a:endParaRPr lang="ru-RU" sz="800"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153,9</a:t>
                      </a:r>
                      <a:endParaRPr lang="ru-RU" sz="800"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335125506"/>
                  </a:ext>
                </a:extLst>
              </a:tr>
              <a:tr h="496437">
                <a:tc>
                  <a:txBody>
                    <a:bodyPr/>
                    <a:lstStyle/>
                    <a:p>
                      <a:pPr algn="ctr"/>
                      <a:r>
                        <a:rPr lang="ru-RU" sz="800" b="0" dirty="0" smtClean="0">
                          <a:solidFill>
                            <a:schemeClr val="tx1"/>
                          </a:solidFill>
                          <a:latin typeface="Times New Roman" pitchFamily="18" charset="0"/>
                          <a:cs typeface="Times New Roman" pitchFamily="18" charset="0"/>
                        </a:rPr>
                        <a:t>1 01 02 040 01 1000 110</a:t>
                      </a: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650" b="0" dirty="0" smtClean="0">
                          <a:solidFill>
                            <a:schemeClr val="tx1"/>
                          </a:solidFill>
                          <a:latin typeface="Times New Roman" pitchFamily="18" charset="0"/>
                          <a:cs typeface="Times New Roman" pitchFamily="18" charset="0"/>
                        </a:rPr>
                        <a:t>Налог на доходы физических лиц в виде фиксированных авансовых платежей с доходов, полученных физическими лицами, являющимися иностранными гражданами, осуществляющими трудовую деятельность по найму на основании патента в соответствии со статьей 227.1 Налогового кодекса Российской Федерации (сумма платежа (перерасчеты, недоимка и задолженность по соответствующему платежу, в том числе по отмененному)</a:t>
                      </a: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1 303,6</a:t>
                      </a:r>
                      <a:endParaRPr lang="ru-RU" sz="800" b="0"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6 374,7</a:t>
                      </a:r>
                      <a:endParaRPr lang="ru-RU" sz="800" b="0"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489,0</a:t>
                      </a:r>
                      <a:endParaRPr lang="ru-RU" sz="800" b="0"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378908209"/>
                  </a:ext>
                </a:extLst>
              </a:tr>
            </a:tbl>
          </a:graphicData>
        </a:graphic>
      </p:graphicFrame>
    </p:spTree>
    <p:extLst>
      <p:ext uri="{BB962C8B-B14F-4D97-AF65-F5344CB8AC3E}">
        <p14:creationId xmlns:p14="http://schemas.microsoft.com/office/powerpoint/2010/main" val="46744300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Содержимое 2"/>
          <p:cNvSpPr>
            <a:spLocks noGrp="1"/>
          </p:cNvSpPr>
          <p:nvPr>
            <p:ph idx="1"/>
          </p:nvPr>
        </p:nvSpPr>
        <p:spPr>
          <a:xfrm>
            <a:off x="0" y="928670"/>
            <a:ext cx="9144000" cy="5596674"/>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ctr"/>
            <a:endParaRPr lang="ru-RU" sz="2800" b="1" dirty="0" smtClean="0"/>
          </a:p>
          <a:p>
            <a:pPr algn="ctr"/>
            <a:r>
              <a:rPr lang="ru-RU" sz="2400" b="1" dirty="0" smtClean="0">
                <a:solidFill>
                  <a:schemeClr val="accent6">
                    <a:lumMod val="75000"/>
                  </a:schemeClr>
                </a:solidFill>
              </a:rPr>
              <a:t>Уважаемые  жители  городского  округа Лотошино!</a:t>
            </a:r>
            <a:endParaRPr lang="ru-RU" sz="2400" dirty="0" smtClean="0">
              <a:solidFill>
                <a:schemeClr val="accent6">
                  <a:lumMod val="75000"/>
                </a:schemeClr>
              </a:solidFill>
            </a:endParaRPr>
          </a:p>
          <a:p>
            <a:pPr indent="450000" algn="just"/>
            <a:endParaRPr lang="ru-RU" sz="2400" dirty="0" smtClean="0">
              <a:solidFill>
                <a:srgbClr val="7030A0"/>
              </a:solidFill>
            </a:endParaRPr>
          </a:p>
          <a:p>
            <a:pPr indent="450000" algn="just"/>
            <a:r>
              <a:rPr lang="ru-RU" sz="2000" dirty="0" smtClean="0">
                <a:solidFill>
                  <a:srgbClr val="7030A0"/>
                </a:solidFill>
              </a:rPr>
              <a:t>Вашему вниманию представляется отчет об исполнении бюджета городского округа Лотошино Московской области за 2023 год, подготовленный финансово-экономическим управлением администрации городского округа Лотошино Московской области в доступной форме для широкого круга заинтересованных пользователей.</a:t>
            </a:r>
          </a:p>
          <a:p>
            <a:pPr indent="450000" algn="just">
              <a:buNone/>
            </a:pPr>
            <a:r>
              <a:rPr lang="ru-RU" sz="2000" dirty="0" smtClean="0">
                <a:solidFill>
                  <a:srgbClr val="7030A0"/>
                </a:solidFill>
              </a:rPr>
              <a:t>Представленный Бюджет для граждан разработан в целях ознакомления граждан с фактическими показателями развития экономики городского округа Лотошино Московской области, исполнением основных показателей бюджета городского округа Лотошино, с основными направлениями расходования средств бюджета городского округа Лотошино, достигнутыми результатами использования бюджетных ассигнований, направленных на реализацию муниципальных программ городского округа Лотошино в 2023 году.</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44624"/>
            <a:ext cx="8856984" cy="954107"/>
          </a:xfrm>
          <a:prstGeom prst="rect">
            <a:avLst/>
          </a:prstGeom>
        </p:spPr>
        <p:txBody>
          <a:bodyPr wrap="square">
            <a:spAutoFit/>
          </a:bodyPr>
          <a:lstStyle/>
          <a:p>
            <a:pPr algn="ctr" eaLnBrk="0" hangingPunct="0"/>
            <a:r>
              <a:rPr lang="ru-RU" sz="1400" b="1" dirty="0">
                <a:solidFill>
                  <a:schemeClr val="accent1">
                    <a:lumMod val="50000"/>
                  </a:schemeClr>
                </a:solidFill>
                <a:latin typeface="Times New Roman" panose="02020603050405020304" pitchFamily="18" charset="0"/>
                <a:cs typeface="Times New Roman" panose="02020603050405020304" pitchFamily="18" charset="0"/>
              </a:rPr>
              <a:t>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в сравнении с плановыми назначениями в  2023 году      (тыс. руб.)</a:t>
            </a:r>
          </a:p>
          <a:p>
            <a:pPr algn="ctr" eaLnBrk="0" hangingPunct="0"/>
            <a:endParaRPr lang="ru-RU" sz="1400" b="1" dirty="0">
              <a:solidFill>
                <a:schemeClr val="accent1">
                  <a:lumMod val="50000"/>
                </a:schemeClr>
              </a:solidFill>
              <a:latin typeface="Times New Roman" panose="02020603050405020304" pitchFamily="18" charset="0"/>
              <a:ea typeface="+mj-ea"/>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548117232"/>
              </p:ext>
            </p:extLst>
          </p:nvPr>
        </p:nvGraphicFramePr>
        <p:xfrm>
          <a:off x="107504" y="783289"/>
          <a:ext cx="8928991" cy="5890152"/>
        </p:xfrm>
        <a:graphic>
          <a:graphicData uri="http://schemas.openxmlformats.org/drawingml/2006/table">
            <a:tbl>
              <a:tblPr firstRow="1" bandRow="1">
                <a:tableStyleId>{F5AB1C69-6EDB-4FF4-983F-18BD219EF322}</a:tableStyleId>
              </a:tblPr>
              <a:tblGrid>
                <a:gridCol w="1563573">
                  <a:extLst>
                    <a:ext uri="{9D8B030D-6E8A-4147-A177-3AD203B41FA5}">
                      <a16:colId xmlns:a16="http://schemas.microsoft.com/office/drawing/2014/main" val="3821463814"/>
                    </a:ext>
                  </a:extLst>
                </a:gridCol>
                <a:gridCol w="4546554">
                  <a:extLst>
                    <a:ext uri="{9D8B030D-6E8A-4147-A177-3AD203B41FA5}">
                      <a16:colId xmlns:a16="http://schemas.microsoft.com/office/drawing/2014/main" val="2023615571"/>
                    </a:ext>
                  </a:extLst>
                </a:gridCol>
                <a:gridCol w="909311">
                  <a:extLst>
                    <a:ext uri="{9D8B030D-6E8A-4147-A177-3AD203B41FA5}">
                      <a16:colId xmlns:a16="http://schemas.microsoft.com/office/drawing/2014/main" val="714433613"/>
                    </a:ext>
                  </a:extLst>
                </a:gridCol>
                <a:gridCol w="909311">
                  <a:extLst>
                    <a:ext uri="{9D8B030D-6E8A-4147-A177-3AD203B41FA5}">
                      <a16:colId xmlns:a16="http://schemas.microsoft.com/office/drawing/2014/main" val="4218202008"/>
                    </a:ext>
                  </a:extLst>
                </a:gridCol>
                <a:gridCol w="1000242">
                  <a:extLst>
                    <a:ext uri="{9D8B030D-6E8A-4147-A177-3AD203B41FA5}">
                      <a16:colId xmlns:a16="http://schemas.microsoft.com/office/drawing/2014/main" val="2211560222"/>
                    </a:ext>
                  </a:extLst>
                </a:gridCol>
              </a:tblGrid>
              <a:tr h="323319">
                <a:tc>
                  <a:txBody>
                    <a:bodyPr/>
                    <a:lstStyle/>
                    <a:p>
                      <a:pPr marL="0" algn="ctr" defTabSz="457200" rtl="0" eaLnBrk="1" latinLnBrk="0" hangingPunct="1"/>
                      <a:r>
                        <a:rPr lang="ru-RU" sz="800" b="1" kern="1200" dirty="0" smtClean="0">
                          <a:solidFill>
                            <a:schemeClr val="tx1"/>
                          </a:solidFill>
                          <a:latin typeface="Times New Roman" panose="02020603050405020304" pitchFamily="18" charset="0"/>
                          <a:ea typeface="+mn-ea"/>
                          <a:cs typeface="Times New Roman" panose="02020603050405020304" pitchFamily="18" charset="0"/>
                        </a:rPr>
                        <a:t>Код бюджетной классификации </a:t>
                      </a:r>
                      <a:endParaRPr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lang="ru-RU" sz="800" b="1" kern="1200" dirty="0" smtClean="0">
                          <a:solidFill>
                            <a:schemeClr val="tx1"/>
                          </a:solidFill>
                          <a:latin typeface="Times New Roman" panose="02020603050405020304" pitchFamily="18" charset="0"/>
                          <a:ea typeface="+mn-ea"/>
                          <a:cs typeface="Times New Roman" panose="02020603050405020304" pitchFamily="18" charset="0"/>
                        </a:rPr>
                        <a:t>Наименование доходов</a:t>
                      </a:r>
                      <a:endParaRPr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lang="ru-RU" sz="800" kern="1200" dirty="0" smtClean="0">
                          <a:solidFill>
                            <a:schemeClr val="tx1"/>
                          </a:solidFill>
                          <a:latin typeface="Times New Roman" panose="02020603050405020304" pitchFamily="18" charset="0"/>
                          <a:ea typeface="+mn-ea"/>
                          <a:cs typeface="Times New Roman" panose="02020603050405020304" pitchFamily="18" charset="0"/>
                        </a:rPr>
                        <a:t>Уточненный план</a:t>
                      </a:r>
                      <a:endParaRPr lang="ru-RU" sz="800"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kumimoji="0" lang="ru-RU" sz="800" b="1" kern="1200" dirty="0" smtClean="0">
                          <a:solidFill>
                            <a:schemeClr val="tx1"/>
                          </a:solidFill>
                          <a:latin typeface="Times New Roman" panose="02020603050405020304" pitchFamily="18" charset="0"/>
                          <a:ea typeface="+mn-ea"/>
                          <a:cs typeface="Times New Roman" panose="02020603050405020304" pitchFamily="18" charset="0"/>
                        </a:rPr>
                        <a:t>Исполнено</a:t>
                      </a:r>
                      <a:endParaRPr kumimoji="0"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kumimoji="0" lang="ru-RU" sz="800" b="1" kern="1200" dirty="0" smtClean="0">
                          <a:solidFill>
                            <a:schemeClr val="tx1"/>
                          </a:solidFill>
                          <a:latin typeface="Times New Roman" panose="02020603050405020304" pitchFamily="18" charset="0"/>
                          <a:ea typeface="+mn-ea"/>
                          <a:cs typeface="Times New Roman" panose="02020603050405020304" pitchFamily="18" charset="0"/>
                        </a:rPr>
                        <a:t>% исполнения</a:t>
                      </a:r>
                      <a:endParaRPr kumimoji="0"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extLst>
                  <a:ext uri="{0D108BD9-81ED-4DB2-BD59-A6C34878D82A}">
                    <a16:rowId xmlns:a16="http://schemas.microsoft.com/office/drawing/2014/main" val="3681911557"/>
                  </a:ext>
                </a:extLst>
              </a:tr>
              <a:tr h="323351">
                <a:tc>
                  <a:txBody>
                    <a:bodyPr/>
                    <a:lstStyle/>
                    <a:p>
                      <a:pPr algn="ctr"/>
                      <a:r>
                        <a:rPr lang="ru-RU" sz="800" b="1" dirty="0" smtClean="0">
                          <a:solidFill>
                            <a:schemeClr val="tx1"/>
                          </a:solidFill>
                          <a:latin typeface="Times New Roman" pitchFamily="18" charset="0"/>
                          <a:cs typeface="Times New Roman" pitchFamily="18" charset="0"/>
                        </a:rPr>
                        <a:t>1 03 00000 00 0000 000</a:t>
                      </a: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800" b="1" dirty="0" smtClean="0">
                          <a:solidFill>
                            <a:schemeClr val="tx1"/>
                          </a:solidFill>
                          <a:latin typeface="Times New Roman" pitchFamily="18" charset="0"/>
                          <a:cs typeface="Times New Roman" pitchFamily="18" charset="0"/>
                        </a:rPr>
                        <a:t>НАЛОГИ НА ТОВАРЫ (РАБОТЫ, УСЛУГИ), РЕАЛИЗУЕМЫЕ НА ТЕРРИТОРИИ РОССИЙСКОЙ ФЕДЕРАЦИИ</a:t>
                      </a: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22 363,0</a:t>
                      </a:r>
                      <a:endParaRPr lang="ru-RU" sz="800" b="1"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22 934,6</a:t>
                      </a:r>
                      <a:endParaRPr lang="ru-RU" sz="800" b="1"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102,6</a:t>
                      </a:r>
                      <a:endParaRPr lang="ru-RU" sz="800" b="1"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582528752"/>
                  </a:ext>
                </a:extLst>
              </a:tr>
              <a:tr h="323351">
                <a:tc>
                  <a:txBody>
                    <a:bodyPr/>
                    <a:lstStyle/>
                    <a:p>
                      <a:pPr algn="ctr"/>
                      <a:r>
                        <a:rPr lang="ru-RU" sz="800" b="1" dirty="0" smtClean="0">
                          <a:solidFill>
                            <a:schemeClr val="tx1"/>
                          </a:solidFill>
                          <a:latin typeface="Times New Roman" pitchFamily="18" charset="0"/>
                          <a:cs typeface="Times New Roman" pitchFamily="18" charset="0"/>
                        </a:rPr>
                        <a:t>1 03 02000 01 0000 110</a:t>
                      </a: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800" b="1" dirty="0" smtClean="0">
                          <a:solidFill>
                            <a:schemeClr val="tx1"/>
                          </a:solidFill>
                          <a:latin typeface="Times New Roman" pitchFamily="18" charset="0"/>
                          <a:cs typeface="Times New Roman" pitchFamily="18" charset="0"/>
                        </a:rPr>
                        <a:t>Акцизы по подакцизным товарам (продукции), производимым на территории Российской Федерации</a:t>
                      </a: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22 363,0</a:t>
                      </a:r>
                      <a:endParaRPr lang="ru-RU" sz="800" b="1"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22 934,6</a:t>
                      </a:r>
                      <a:endParaRPr lang="ru-RU" sz="800" b="1"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102,6</a:t>
                      </a:r>
                      <a:endParaRPr lang="ru-RU" sz="800" b="1"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55710492"/>
                  </a:ext>
                </a:extLst>
              </a:tr>
              <a:tr h="470323">
                <a:tc>
                  <a:txBody>
                    <a:bodyPr/>
                    <a:lstStyle/>
                    <a:p>
                      <a:pPr algn="ctr"/>
                      <a:r>
                        <a:rPr lang="ru-RU" sz="800" dirty="0" smtClean="0">
                          <a:solidFill>
                            <a:schemeClr val="tx1"/>
                          </a:solidFill>
                          <a:latin typeface="Times New Roman" pitchFamily="18" charset="0"/>
                          <a:cs typeface="Times New Roman" pitchFamily="18" charset="0"/>
                        </a:rPr>
                        <a:t>1 03 02 231 01 0000 110</a:t>
                      </a: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650" dirty="0" smtClean="0">
                          <a:solidFill>
                            <a:schemeClr val="tx1"/>
                          </a:solidFill>
                          <a:latin typeface="Times New Roman" pitchFamily="18" charset="0"/>
                          <a:cs typeface="Times New Roman" pitchFamily="18" charset="0"/>
                        </a:rPr>
                        <a:t>Доходы от уплаты акцизов на дизельное топливо,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 (по нормативам, установленным федеральным законом о федеральном бюджете в целях формирования дорожных фондов субъектов Российской Федерации)</a:t>
                      </a:r>
                    </a:p>
                  </a:txBody>
                  <a:tcPr marL="91422" marR="91422" marT="45727" marB="4572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10 783,0</a:t>
                      </a:r>
                      <a:endParaRPr lang="ru-RU" sz="800"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11 883,7</a:t>
                      </a:r>
                      <a:endParaRPr lang="ru-RU" sz="800"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110,2</a:t>
                      </a:r>
                      <a:endParaRPr lang="ru-RU" sz="800" dirty="0">
                        <a:solidFill>
                          <a:schemeClr val="tx1"/>
                        </a:solidFill>
                        <a:latin typeface="Times New Roman" pitchFamily="18" charset="0"/>
                        <a:cs typeface="Times New Roman" pitchFamily="18" charset="0"/>
                      </a:endParaRPr>
                    </a:p>
                  </a:txBody>
                  <a:tcPr marL="91422" marR="91422" marT="45727" marB="4572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085688351"/>
                  </a:ext>
                </a:extLst>
              </a:tr>
              <a:tr h="565822">
                <a:tc>
                  <a:txBody>
                    <a:bodyPr/>
                    <a:lstStyle/>
                    <a:p>
                      <a:pPr algn="ctr"/>
                      <a:r>
                        <a:rPr lang="ru-RU" sz="800" dirty="0" smtClean="0">
                          <a:solidFill>
                            <a:schemeClr val="tx1"/>
                          </a:solidFill>
                          <a:latin typeface="Times New Roman" pitchFamily="18" charset="0"/>
                          <a:cs typeface="Times New Roman" pitchFamily="18" charset="0"/>
                        </a:rPr>
                        <a:t>1 03 02 241 01 0000 110</a:t>
                      </a:r>
                    </a:p>
                  </a:txBody>
                  <a:tcPr marL="91425" marR="91425" marT="45710" marB="4571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650" dirty="0" smtClean="0">
                          <a:solidFill>
                            <a:schemeClr val="tx1"/>
                          </a:solidFill>
                          <a:latin typeface="Times New Roman" pitchFamily="18" charset="0"/>
                          <a:cs typeface="Times New Roman" pitchFamily="18" charset="0"/>
                        </a:rPr>
                        <a:t>Доходы от уплаты акцизов на моторные масла для дизельных и (или) карбюраторных (</a:t>
                      </a:r>
                      <a:r>
                        <a:rPr lang="ru-RU" sz="650" dirty="0" err="1" smtClean="0">
                          <a:solidFill>
                            <a:schemeClr val="tx1"/>
                          </a:solidFill>
                          <a:latin typeface="Times New Roman" pitchFamily="18" charset="0"/>
                          <a:cs typeface="Times New Roman" pitchFamily="18" charset="0"/>
                        </a:rPr>
                        <a:t>инжекторных</a:t>
                      </a:r>
                      <a:r>
                        <a:rPr lang="ru-RU" sz="650" dirty="0" smtClean="0">
                          <a:solidFill>
                            <a:schemeClr val="tx1"/>
                          </a:solidFill>
                          <a:latin typeface="Times New Roman" pitchFamily="18" charset="0"/>
                          <a:cs typeface="Times New Roman" pitchFamily="18" charset="0"/>
                        </a:rPr>
                        <a:t>) двигателей,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 (по нормативам, установленным федеральным законом о федеральном бюджете в целях формирования дорожных фондов субъектов Российской Федерации)</a:t>
                      </a:r>
                    </a:p>
                  </a:txBody>
                  <a:tcPr marL="91425" marR="91425" marT="45710" marB="4571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62,0</a:t>
                      </a:r>
                      <a:endParaRPr lang="ru-RU" sz="800" dirty="0">
                        <a:solidFill>
                          <a:schemeClr val="tx1"/>
                        </a:solidFill>
                        <a:latin typeface="Times New Roman" pitchFamily="18" charset="0"/>
                        <a:cs typeface="Times New Roman" pitchFamily="18" charset="0"/>
                      </a:endParaRPr>
                    </a:p>
                  </a:txBody>
                  <a:tcPr marL="91425" marR="91425" marT="45710" marB="45710"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62,0</a:t>
                      </a:r>
                      <a:endParaRPr lang="ru-RU" sz="800" dirty="0">
                        <a:solidFill>
                          <a:schemeClr val="tx1"/>
                        </a:solidFill>
                        <a:latin typeface="Times New Roman" pitchFamily="18" charset="0"/>
                        <a:cs typeface="Times New Roman" pitchFamily="18" charset="0"/>
                      </a:endParaRPr>
                    </a:p>
                  </a:txBody>
                  <a:tcPr marL="91425" marR="91425" marT="45710" marB="45710"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100,1</a:t>
                      </a:r>
                      <a:endParaRPr lang="ru-RU" sz="800" dirty="0">
                        <a:solidFill>
                          <a:schemeClr val="tx1"/>
                        </a:solidFill>
                        <a:latin typeface="Times New Roman" pitchFamily="18" charset="0"/>
                        <a:cs typeface="Times New Roman" pitchFamily="18" charset="0"/>
                      </a:endParaRPr>
                    </a:p>
                  </a:txBody>
                  <a:tcPr marL="91425" marR="91425" marT="45710" marB="45710"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217115316"/>
                  </a:ext>
                </a:extLst>
              </a:tr>
              <a:tr h="470298">
                <a:tc>
                  <a:txBody>
                    <a:bodyPr/>
                    <a:lstStyle/>
                    <a:p>
                      <a:pPr algn="ctr"/>
                      <a:r>
                        <a:rPr lang="ru-RU" sz="800" b="0" dirty="0" smtClean="0">
                          <a:solidFill>
                            <a:schemeClr val="tx1"/>
                          </a:solidFill>
                          <a:latin typeface="Times New Roman" pitchFamily="18" charset="0"/>
                          <a:cs typeface="Times New Roman" pitchFamily="18" charset="0"/>
                        </a:rPr>
                        <a:t>1 03 02 251 01 0000 110</a:t>
                      </a:r>
                      <a:endParaRPr lang="ru-RU" sz="800" b="0"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650" b="0" dirty="0" smtClean="0">
                          <a:solidFill>
                            <a:schemeClr val="tx1"/>
                          </a:solidFill>
                          <a:latin typeface="Times New Roman" pitchFamily="18" charset="0"/>
                          <a:cs typeface="Times New Roman" pitchFamily="18" charset="0"/>
                        </a:rPr>
                        <a:t>Доходы от уплаты акцизов на автомобильный бензин,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 (по нормативам, установленным федеральным законом о федеральном бюджете в целях формирования дорожных фондов субъектов Российской Федерации)</a:t>
                      </a:r>
                      <a:endParaRPr lang="ru-RU" sz="650" b="0"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12 780,0</a:t>
                      </a:r>
                      <a:endParaRPr lang="ru-RU" sz="800" b="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12 282,7</a:t>
                      </a:r>
                      <a:endParaRPr lang="ru-RU" sz="800" b="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96,1</a:t>
                      </a:r>
                      <a:endParaRPr lang="ru-RU" sz="800" b="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215907160"/>
                  </a:ext>
                </a:extLst>
              </a:tr>
              <a:tr h="470298">
                <a:tc>
                  <a:txBody>
                    <a:bodyPr/>
                    <a:lstStyle/>
                    <a:p>
                      <a:pPr algn="ctr"/>
                      <a:r>
                        <a:rPr lang="ru-RU" sz="800" b="0" dirty="0" smtClean="0">
                          <a:solidFill>
                            <a:schemeClr val="tx1"/>
                          </a:solidFill>
                          <a:latin typeface="Times New Roman" pitchFamily="18" charset="0"/>
                          <a:cs typeface="Times New Roman" pitchFamily="18" charset="0"/>
                        </a:rPr>
                        <a:t>1 03 02 261 01 0000 110</a:t>
                      </a:r>
                      <a:endParaRPr lang="ru-RU" sz="800" b="0"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650" b="0" dirty="0" smtClean="0">
                          <a:solidFill>
                            <a:schemeClr val="tx1"/>
                          </a:solidFill>
                          <a:latin typeface="Times New Roman" pitchFamily="18" charset="0"/>
                          <a:cs typeface="Times New Roman" pitchFamily="18" charset="0"/>
                        </a:rPr>
                        <a:t>Доходы от уплаты акцизов на прямогонный бензин,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 (по нормативам, установленным федеральным законом о федеральном бюджете в целях формирования дорожных фондов субъектов Российской Федерации)</a:t>
                      </a:r>
                      <a:endParaRPr lang="ru-RU" sz="650" b="0"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-1 262,0</a:t>
                      </a:r>
                      <a:endParaRPr lang="ru-RU" sz="800" b="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-1 293,8</a:t>
                      </a:r>
                      <a:endParaRPr lang="ru-RU" sz="800" b="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102,5</a:t>
                      </a:r>
                      <a:endParaRPr lang="ru-RU" sz="800" b="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563083688"/>
                  </a:ext>
                </a:extLst>
              </a:tr>
              <a:tr h="205749">
                <a:tc>
                  <a:txBody>
                    <a:bodyPr/>
                    <a:lstStyle/>
                    <a:p>
                      <a:pPr algn="ctr"/>
                      <a:r>
                        <a:rPr lang="ru-RU" sz="800" b="1" dirty="0" smtClean="0">
                          <a:solidFill>
                            <a:schemeClr val="tx1"/>
                          </a:solidFill>
                          <a:latin typeface="Times New Roman" pitchFamily="18" charset="0"/>
                          <a:cs typeface="Times New Roman" pitchFamily="18" charset="0"/>
                        </a:rPr>
                        <a:t>1 05 00000 00 0000  000</a:t>
                      </a:r>
                      <a:endParaRPr lang="ru-RU" sz="800" b="1"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800" b="1" dirty="0" smtClean="0">
                          <a:solidFill>
                            <a:schemeClr val="tx1"/>
                          </a:solidFill>
                          <a:latin typeface="Times New Roman" pitchFamily="18" charset="0"/>
                          <a:cs typeface="Times New Roman" pitchFamily="18" charset="0"/>
                        </a:rPr>
                        <a:t>НАЛОГИ НА СОВОКУПНЫЙ ДОХОД</a:t>
                      </a:r>
                      <a:endParaRPr lang="ru-RU" sz="800" b="1"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25 252,9</a:t>
                      </a:r>
                      <a:endParaRPr lang="ru-RU" sz="800" b="1"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25 278,5</a:t>
                      </a:r>
                      <a:endParaRPr lang="ru-RU" sz="800" b="1"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100,1</a:t>
                      </a:r>
                      <a:endParaRPr lang="ru-RU" sz="800" b="1"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86699437"/>
                  </a:ext>
                </a:extLst>
              </a:tr>
              <a:tr h="205749">
                <a:tc>
                  <a:txBody>
                    <a:bodyPr/>
                    <a:lstStyle/>
                    <a:p>
                      <a:pPr algn="ctr"/>
                      <a:r>
                        <a:rPr lang="ru-RU" sz="800" b="1" dirty="0" smtClean="0">
                          <a:solidFill>
                            <a:schemeClr val="tx1"/>
                          </a:solidFill>
                          <a:latin typeface="Times New Roman" pitchFamily="18" charset="0"/>
                          <a:cs typeface="Times New Roman" pitchFamily="18" charset="0"/>
                        </a:rPr>
                        <a:t>1 05 01 000 00 0000 110</a:t>
                      </a:r>
                      <a:endParaRPr lang="ru-RU" sz="800" b="1"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800" b="1" dirty="0" smtClean="0">
                          <a:solidFill>
                            <a:schemeClr val="tx1"/>
                          </a:solidFill>
                          <a:latin typeface="Times New Roman" pitchFamily="18" charset="0"/>
                          <a:cs typeface="Times New Roman" pitchFamily="18" charset="0"/>
                        </a:rPr>
                        <a:t>Налог, взимаемый в связи с применением упрощенной системы налогообложения</a:t>
                      </a:r>
                      <a:endParaRPr lang="ru-RU" sz="800" b="1"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22 509,0</a:t>
                      </a:r>
                      <a:endParaRPr lang="ru-RU" sz="800" b="1"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22 606,8</a:t>
                      </a:r>
                      <a:endParaRPr lang="ru-RU" sz="800" b="1"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100,4</a:t>
                      </a:r>
                      <a:endParaRPr lang="ru-RU" sz="800" b="1"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974936129"/>
                  </a:ext>
                </a:extLst>
              </a:tr>
              <a:tr h="279235">
                <a:tc>
                  <a:txBody>
                    <a:bodyPr/>
                    <a:lstStyle/>
                    <a:p>
                      <a:pPr algn="ctr"/>
                      <a:r>
                        <a:rPr lang="ru-RU" sz="800" dirty="0" smtClean="0">
                          <a:solidFill>
                            <a:schemeClr val="tx1"/>
                          </a:solidFill>
                          <a:latin typeface="Times New Roman" pitchFamily="18" charset="0"/>
                          <a:cs typeface="Times New Roman" pitchFamily="18" charset="0"/>
                        </a:rPr>
                        <a:t>1 05 01 011 01 1000 110</a:t>
                      </a:r>
                      <a:endParaRPr lang="ru-RU" sz="800"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650" dirty="0" smtClean="0">
                          <a:solidFill>
                            <a:schemeClr val="tx1"/>
                          </a:solidFill>
                          <a:latin typeface="Times New Roman" pitchFamily="18" charset="0"/>
                          <a:cs typeface="Times New Roman" pitchFamily="18" charset="0"/>
                        </a:rPr>
                        <a:t>Налог, взимаемый с налогоплательщиков, выбравших в качестве объекта налогообложения доходы (сумма платежа (перерасчеты, недоимка и задолженность по соответствующему платежу, в том числе по отмененному)</a:t>
                      </a:r>
                      <a:endParaRPr lang="ru-RU" sz="650"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14 088,0</a:t>
                      </a:r>
                      <a:endParaRPr lang="ru-RU" sz="80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14 178,8</a:t>
                      </a:r>
                      <a:endParaRPr lang="ru-RU" sz="800" b="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100,7</a:t>
                      </a:r>
                      <a:endParaRPr lang="ru-RU" sz="800" b="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266163001"/>
                  </a:ext>
                </a:extLst>
              </a:tr>
              <a:tr h="3233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800" dirty="0" smtClean="0">
                          <a:solidFill>
                            <a:schemeClr val="tx1"/>
                          </a:solidFill>
                          <a:latin typeface="Times New Roman" pitchFamily="18" charset="0"/>
                          <a:cs typeface="Times New Roman" pitchFamily="18" charset="0"/>
                        </a:rPr>
                        <a:t>1 05 01 011 01 3000 110</a:t>
                      </a:r>
                    </a:p>
                    <a:p>
                      <a:pPr algn="ctr"/>
                      <a:endParaRPr lang="ru-RU" sz="800" b="1"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650" b="0" dirty="0" smtClean="0">
                          <a:solidFill>
                            <a:schemeClr val="tx1"/>
                          </a:solidFill>
                          <a:latin typeface="Times New Roman" pitchFamily="18" charset="0"/>
                          <a:cs typeface="Times New Roman" pitchFamily="18" charset="0"/>
                        </a:rPr>
                        <a:t>Налог, взимаемый с налогоплательщиков, выбравших в качестве объекта налогообложения доходы (суммы денежных взысканий (штрафов) по соответствующему платежу согласно законодательству Российской Федерации)</a:t>
                      </a:r>
                      <a:endParaRPr lang="ru-RU" sz="650" b="0"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0,0</a:t>
                      </a:r>
                      <a:endParaRPr lang="ru-RU" sz="800" b="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6,2</a:t>
                      </a:r>
                      <a:endParaRPr lang="ru-RU" sz="800" b="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0,0</a:t>
                      </a:r>
                      <a:endParaRPr lang="ru-RU" sz="800" b="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625324179"/>
                  </a:ext>
                </a:extLst>
              </a:tr>
              <a:tr h="374766">
                <a:tc>
                  <a:txBody>
                    <a:bodyPr/>
                    <a:lstStyle/>
                    <a:p>
                      <a:pPr algn="ctr"/>
                      <a:r>
                        <a:rPr lang="ru-RU" sz="800" b="0" dirty="0" smtClean="0">
                          <a:solidFill>
                            <a:schemeClr val="tx1"/>
                          </a:solidFill>
                          <a:latin typeface="Times New Roman" pitchFamily="18" charset="0"/>
                          <a:cs typeface="Times New Roman" pitchFamily="18" charset="0"/>
                        </a:rPr>
                        <a:t>1 05 01 021 01 1000 110</a:t>
                      </a:r>
                      <a:endParaRPr lang="ru-RU" sz="800" b="0"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650" b="0" dirty="0" smtClean="0">
                          <a:solidFill>
                            <a:schemeClr val="tx1"/>
                          </a:solidFill>
                          <a:latin typeface="Times New Roman" pitchFamily="18" charset="0"/>
                          <a:cs typeface="Times New Roman" pitchFamily="18" charset="0"/>
                        </a:rPr>
                        <a:t>Налог, взимаемый с налогоплательщиков, выбравших в качестве объекта налогообложения доходы, уменьшенные на величину расходов (в том числе минимальный налог, зачисляемый в бюджеты субъектов Российской Федерации) (сумма платежа (перерасчеты, недоимка и задолженность по соответствующему платежу, в том числе по отмененному)</a:t>
                      </a:r>
                      <a:endParaRPr lang="ru-RU" sz="650" b="0"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8 421,0</a:t>
                      </a:r>
                      <a:endParaRPr lang="ru-RU" sz="800" b="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8 421,3</a:t>
                      </a:r>
                      <a:endParaRPr lang="ru-RU" sz="800" b="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100,0</a:t>
                      </a:r>
                      <a:endParaRPr lang="ru-RU" sz="800" b="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265832633"/>
                  </a:ext>
                </a:extLst>
              </a:tr>
              <a:tr h="374766">
                <a:tc>
                  <a:txBody>
                    <a:bodyPr/>
                    <a:lstStyle/>
                    <a:p>
                      <a:pPr algn="ctr"/>
                      <a:r>
                        <a:rPr lang="ru-RU" sz="800" b="0" dirty="0" smtClean="0">
                          <a:solidFill>
                            <a:schemeClr val="tx1"/>
                          </a:solidFill>
                          <a:latin typeface="Times New Roman" pitchFamily="18" charset="0"/>
                          <a:cs typeface="Times New Roman" pitchFamily="18" charset="0"/>
                        </a:rPr>
                        <a:t>1 05 01 050 01 1000 110</a:t>
                      </a:r>
                      <a:endParaRPr lang="ru-RU" sz="800" b="0"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650" b="0" dirty="0" smtClean="0">
                          <a:solidFill>
                            <a:schemeClr val="tx1"/>
                          </a:solidFill>
                          <a:latin typeface="Times New Roman" pitchFamily="18" charset="0"/>
                          <a:cs typeface="Times New Roman" pitchFamily="18" charset="0"/>
                        </a:rPr>
                        <a:t>Минимальный налог, зачисляемый в бюджеты субъектов Российской Федерации (за налоговые периоды, истекшие до 1 января 2016 года) (сумма платежа (перерасчеты, недоимка и задолженность по соответствующему платежу, в том числе по отмененному)</a:t>
                      </a:r>
                      <a:endParaRPr lang="ru-RU" sz="650" b="0"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0,0</a:t>
                      </a:r>
                      <a:endParaRPr lang="ru-RU" sz="800" b="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0,5</a:t>
                      </a: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0,0</a:t>
                      </a: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813104351"/>
                  </a:ext>
                </a:extLst>
              </a:tr>
              <a:tr h="205749">
                <a:tc>
                  <a:txBody>
                    <a:bodyPr/>
                    <a:lstStyle/>
                    <a:p>
                      <a:pPr algn="ctr"/>
                      <a:r>
                        <a:rPr lang="ru-RU" sz="800" b="1" dirty="0" smtClean="0">
                          <a:solidFill>
                            <a:schemeClr val="tx1"/>
                          </a:solidFill>
                          <a:latin typeface="Times New Roman" pitchFamily="18" charset="0"/>
                          <a:cs typeface="Times New Roman" pitchFamily="18" charset="0"/>
                        </a:rPr>
                        <a:t>1</a:t>
                      </a:r>
                      <a:r>
                        <a:rPr lang="ru-RU" sz="800" b="1" baseline="0" dirty="0" smtClean="0">
                          <a:solidFill>
                            <a:schemeClr val="tx1"/>
                          </a:solidFill>
                          <a:latin typeface="Times New Roman" pitchFamily="18" charset="0"/>
                          <a:cs typeface="Times New Roman" pitchFamily="18" charset="0"/>
                        </a:rPr>
                        <a:t> 05 02000 02 0000 110</a:t>
                      </a:r>
                      <a:endParaRPr lang="ru-RU" sz="800" b="1"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800" b="1" dirty="0" smtClean="0">
                          <a:solidFill>
                            <a:schemeClr val="tx1"/>
                          </a:solidFill>
                          <a:latin typeface="Times New Roman" pitchFamily="18" charset="0"/>
                          <a:cs typeface="Times New Roman" pitchFamily="18" charset="0"/>
                        </a:rPr>
                        <a:t>Единый налог на вмененный доход для отдельных видов деятельности</a:t>
                      </a:r>
                      <a:endParaRPr lang="ru-RU" sz="800" b="1"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-188,7</a:t>
                      </a:r>
                      <a:endParaRPr lang="ru-RU" sz="800" b="1"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-152,8</a:t>
                      </a:r>
                      <a:endParaRPr lang="ru-RU" sz="800" b="1"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81,0</a:t>
                      </a:r>
                      <a:endParaRPr lang="ru-RU" sz="800" b="1"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508234551"/>
                  </a:ext>
                </a:extLst>
              </a:tr>
              <a:tr h="279235">
                <a:tc>
                  <a:txBody>
                    <a:bodyPr/>
                    <a:lstStyle/>
                    <a:p>
                      <a:pPr algn="ctr"/>
                      <a:r>
                        <a:rPr lang="ru-RU" sz="800" dirty="0" smtClean="0">
                          <a:solidFill>
                            <a:schemeClr val="tx1"/>
                          </a:solidFill>
                          <a:latin typeface="Times New Roman" pitchFamily="18" charset="0"/>
                          <a:cs typeface="Times New Roman" pitchFamily="18" charset="0"/>
                        </a:rPr>
                        <a:t>1 05 02 010 02 1000 110</a:t>
                      </a:r>
                      <a:endParaRPr lang="ru-RU" sz="800"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650" dirty="0" smtClean="0">
                          <a:solidFill>
                            <a:schemeClr val="tx1"/>
                          </a:solidFill>
                          <a:latin typeface="Times New Roman" pitchFamily="18" charset="0"/>
                          <a:cs typeface="Times New Roman" pitchFamily="18" charset="0"/>
                        </a:rPr>
                        <a:t>Единый налог на вмененный доход для отдельных видов деятельности (сумма платежа (перерасчеты, недоимка и задолженность по соответствующему платежу, в том числе по отмененному)</a:t>
                      </a:r>
                      <a:endParaRPr lang="ru-RU" sz="650"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-188,7</a:t>
                      </a:r>
                      <a:endParaRPr lang="ru-RU" sz="80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-164,4</a:t>
                      </a:r>
                      <a:endParaRPr lang="ru-RU" sz="80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87,1</a:t>
                      </a:r>
                      <a:endParaRPr lang="ru-RU" sz="80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444546340"/>
                  </a:ext>
                </a:extLst>
              </a:tr>
              <a:tr h="2792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800" dirty="0" smtClean="0">
                          <a:solidFill>
                            <a:schemeClr val="tx1"/>
                          </a:solidFill>
                          <a:latin typeface="Times New Roman" pitchFamily="18" charset="0"/>
                          <a:cs typeface="Times New Roman" pitchFamily="18" charset="0"/>
                        </a:rPr>
                        <a:t>1 05 02 010 02 3000 110</a:t>
                      </a: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650" b="0" dirty="0" smtClean="0">
                          <a:solidFill>
                            <a:schemeClr val="tx1"/>
                          </a:solidFill>
                          <a:latin typeface="Times New Roman" pitchFamily="18" charset="0"/>
                          <a:cs typeface="Times New Roman" pitchFamily="18" charset="0"/>
                        </a:rPr>
                        <a:t>Единый налог на вмененный доход для отдельных видов деятельности (суммы денежных взысканий (штрафов) по соответствующему платежу согласно законодательству Российской Федерации)</a:t>
                      </a:r>
                      <a:endParaRPr lang="ru-RU" sz="650" b="0"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0,0</a:t>
                      </a:r>
                      <a:endParaRPr lang="ru-RU" sz="800" b="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11,6</a:t>
                      </a:r>
                      <a:endParaRPr lang="ru-RU" sz="800" b="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0,0</a:t>
                      </a:r>
                      <a:endParaRPr lang="ru-RU" sz="800" b="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587852461"/>
                  </a:ext>
                </a:extLst>
              </a:tr>
              <a:tr h="205749">
                <a:tc>
                  <a:txBody>
                    <a:bodyPr/>
                    <a:lstStyle/>
                    <a:p>
                      <a:pPr algn="ctr"/>
                      <a:r>
                        <a:rPr lang="ru-RU" sz="800" b="1" dirty="0" smtClean="0">
                          <a:solidFill>
                            <a:schemeClr val="tx1"/>
                          </a:solidFill>
                          <a:latin typeface="Times New Roman" pitchFamily="18" charset="0"/>
                          <a:cs typeface="Times New Roman" pitchFamily="18" charset="0"/>
                        </a:rPr>
                        <a:t>1 05 03000 01 0000 110</a:t>
                      </a:r>
                      <a:endParaRPr lang="ru-RU" sz="800" b="1"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800" b="1" dirty="0" smtClean="0">
                          <a:solidFill>
                            <a:schemeClr val="tx1"/>
                          </a:solidFill>
                          <a:latin typeface="Times New Roman" pitchFamily="18" charset="0"/>
                          <a:cs typeface="Times New Roman" pitchFamily="18" charset="0"/>
                        </a:rPr>
                        <a:t>Единый сельскохозяйственный налог</a:t>
                      </a:r>
                      <a:endParaRPr lang="ru-RU" sz="800" b="1" dirty="0">
                        <a:solidFill>
                          <a:schemeClr val="tx1"/>
                        </a:solidFill>
                        <a:latin typeface="Times New Roman" pitchFamily="18" charset="0"/>
                        <a:cs typeface="Times New Roman" pitchFamily="18" charset="0"/>
                      </a:endParaRPr>
                    </a:p>
                  </a:txBody>
                  <a:tcPr marL="91425" marR="91425" marT="45714" marB="4571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-32,6</a:t>
                      </a:r>
                      <a:endParaRPr lang="ru-RU" sz="800" b="1"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-32,6</a:t>
                      </a:r>
                      <a:endParaRPr lang="ru-RU" sz="800" b="1"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100,0</a:t>
                      </a:r>
                      <a:endParaRPr lang="ru-RU" sz="800" b="1"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718068111"/>
                  </a:ext>
                </a:extLst>
              </a:tr>
            </a:tbl>
          </a:graphicData>
        </a:graphic>
      </p:graphicFrame>
    </p:spTree>
    <p:extLst>
      <p:ext uri="{BB962C8B-B14F-4D97-AF65-F5344CB8AC3E}">
        <p14:creationId xmlns:p14="http://schemas.microsoft.com/office/powerpoint/2010/main" val="2409425266"/>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496" y="116632"/>
            <a:ext cx="9108504" cy="738664"/>
          </a:xfrm>
          <a:prstGeom prst="rect">
            <a:avLst/>
          </a:prstGeom>
        </p:spPr>
        <p:txBody>
          <a:bodyPr wrap="square">
            <a:spAutoFit/>
          </a:bodyPr>
          <a:lstStyle/>
          <a:p>
            <a:pPr algn="ctr" eaLnBrk="0" hangingPunct="0"/>
            <a:r>
              <a:rPr lang="ru-RU" sz="1400" b="1" dirty="0">
                <a:solidFill>
                  <a:schemeClr val="accent1">
                    <a:lumMod val="50000"/>
                  </a:schemeClr>
                </a:solidFill>
                <a:latin typeface="Times New Roman" panose="02020603050405020304" pitchFamily="18" charset="0"/>
                <a:cs typeface="Times New Roman" panose="02020603050405020304" pitchFamily="18" charset="0"/>
              </a:rPr>
              <a:t>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в сравнении с плановыми назначениями в  2023 году      (тыс. руб.)</a:t>
            </a:r>
          </a:p>
        </p:txBody>
      </p:sp>
      <p:graphicFrame>
        <p:nvGraphicFramePr>
          <p:cNvPr id="3" name="Таблица 2"/>
          <p:cNvGraphicFramePr>
            <a:graphicFrameLocks noGrp="1"/>
          </p:cNvGraphicFramePr>
          <p:nvPr>
            <p:extLst>
              <p:ext uri="{D42A27DB-BD31-4B8C-83A1-F6EECF244321}">
                <p14:modId xmlns:p14="http://schemas.microsoft.com/office/powerpoint/2010/main" val="3261172970"/>
              </p:ext>
            </p:extLst>
          </p:nvPr>
        </p:nvGraphicFramePr>
        <p:xfrm>
          <a:off x="107504" y="855293"/>
          <a:ext cx="8928991" cy="5424816"/>
        </p:xfrm>
        <a:graphic>
          <a:graphicData uri="http://schemas.openxmlformats.org/drawingml/2006/table">
            <a:tbl>
              <a:tblPr firstRow="1" bandRow="1">
                <a:tableStyleId>{F5AB1C69-6EDB-4FF4-983F-18BD219EF322}</a:tableStyleId>
              </a:tblPr>
              <a:tblGrid>
                <a:gridCol w="1623454">
                  <a:extLst>
                    <a:ext uri="{9D8B030D-6E8A-4147-A177-3AD203B41FA5}">
                      <a16:colId xmlns:a16="http://schemas.microsoft.com/office/drawing/2014/main" val="2539471599"/>
                    </a:ext>
                  </a:extLst>
                </a:gridCol>
                <a:gridCol w="4509588">
                  <a:extLst>
                    <a:ext uri="{9D8B030D-6E8A-4147-A177-3AD203B41FA5}">
                      <a16:colId xmlns:a16="http://schemas.microsoft.com/office/drawing/2014/main" val="2937811095"/>
                    </a:ext>
                  </a:extLst>
                </a:gridCol>
                <a:gridCol w="901919">
                  <a:extLst>
                    <a:ext uri="{9D8B030D-6E8A-4147-A177-3AD203B41FA5}">
                      <a16:colId xmlns:a16="http://schemas.microsoft.com/office/drawing/2014/main" val="670682836"/>
                    </a:ext>
                  </a:extLst>
                </a:gridCol>
                <a:gridCol w="901919">
                  <a:extLst>
                    <a:ext uri="{9D8B030D-6E8A-4147-A177-3AD203B41FA5}">
                      <a16:colId xmlns:a16="http://schemas.microsoft.com/office/drawing/2014/main" val="2113768675"/>
                    </a:ext>
                  </a:extLst>
                </a:gridCol>
                <a:gridCol w="992111">
                  <a:extLst>
                    <a:ext uri="{9D8B030D-6E8A-4147-A177-3AD203B41FA5}">
                      <a16:colId xmlns:a16="http://schemas.microsoft.com/office/drawing/2014/main" val="1484509370"/>
                    </a:ext>
                  </a:extLst>
                </a:gridCol>
              </a:tblGrid>
              <a:tr h="310138">
                <a:tc>
                  <a:txBody>
                    <a:bodyPr/>
                    <a:lstStyle/>
                    <a:p>
                      <a:pPr marL="0" algn="ctr" defTabSz="457200" rtl="0" eaLnBrk="1" latinLnBrk="0" hangingPunct="1"/>
                      <a:r>
                        <a:rPr lang="ru-RU" sz="800" b="1" kern="1200" dirty="0" smtClean="0">
                          <a:solidFill>
                            <a:schemeClr val="tx1"/>
                          </a:solidFill>
                          <a:latin typeface="Times New Roman" panose="02020603050405020304" pitchFamily="18" charset="0"/>
                          <a:ea typeface="+mn-ea"/>
                          <a:cs typeface="Times New Roman" panose="02020603050405020304" pitchFamily="18" charset="0"/>
                        </a:rPr>
                        <a:t>Код бюджетной классификации </a:t>
                      </a:r>
                      <a:endParaRPr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lang="ru-RU" sz="800" b="1" kern="1200" dirty="0" smtClean="0">
                          <a:solidFill>
                            <a:schemeClr val="tx1"/>
                          </a:solidFill>
                          <a:latin typeface="Times New Roman" panose="02020603050405020304" pitchFamily="18" charset="0"/>
                          <a:ea typeface="+mn-ea"/>
                          <a:cs typeface="Times New Roman" panose="02020603050405020304" pitchFamily="18" charset="0"/>
                        </a:rPr>
                        <a:t>Наименование доходов</a:t>
                      </a:r>
                      <a:endParaRPr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lang="ru-RU" sz="800" kern="1200" dirty="0" smtClean="0">
                          <a:solidFill>
                            <a:schemeClr val="tx1"/>
                          </a:solidFill>
                          <a:latin typeface="Times New Roman" panose="02020603050405020304" pitchFamily="18" charset="0"/>
                          <a:ea typeface="+mn-ea"/>
                          <a:cs typeface="Times New Roman" panose="02020603050405020304" pitchFamily="18" charset="0"/>
                        </a:rPr>
                        <a:t>Уточненный план</a:t>
                      </a:r>
                      <a:endParaRPr lang="ru-RU" sz="800"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kumimoji="0" lang="ru-RU" sz="800" b="1" kern="1200" dirty="0" smtClean="0">
                          <a:solidFill>
                            <a:schemeClr val="tx1"/>
                          </a:solidFill>
                          <a:latin typeface="Times New Roman" panose="02020603050405020304" pitchFamily="18" charset="0"/>
                          <a:ea typeface="+mn-ea"/>
                          <a:cs typeface="Times New Roman" panose="02020603050405020304" pitchFamily="18" charset="0"/>
                        </a:rPr>
                        <a:t>Исполнено</a:t>
                      </a:r>
                      <a:endParaRPr kumimoji="0"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kumimoji="0" lang="ru-RU" sz="800" b="1" kern="1200" dirty="0" smtClean="0">
                          <a:solidFill>
                            <a:schemeClr val="tx1"/>
                          </a:solidFill>
                          <a:latin typeface="Times New Roman" panose="02020603050405020304" pitchFamily="18" charset="0"/>
                          <a:ea typeface="+mn-ea"/>
                          <a:cs typeface="Times New Roman" panose="02020603050405020304" pitchFamily="18" charset="0"/>
                        </a:rPr>
                        <a:t>% исполнения</a:t>
                      </a:r>
                      <a:endParaRPr kumimoji="0"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extLst>
                  <a:ext uri="{0D108BD9-81ED-4DB2-BD59-A6C34878D82A}">
                    <a16:rowId xmlns:a16="http://schemas.microsoft.com/office/drawing/2014/main" val="1921490850"/>
                  </a:ext>
                </a:extLst>
              </a:tr>
              <a:tr h="197372">
                <a:tc>
                  <a:txBody>
                    <a:bodyPr/>
                    <a:lstStyle/>
                    <a:p>
                      <a:pPr marL="0" algn="ctr" defTabSz="457200" rtl="0" eaLnBrk="1" fontAlgn="ctr" latinLnBrk="0" hangingPunct="1"/>
                      <a:r>
                        <a:rPr kumimoji="0" lang="ru-RU" sz="800" kern="1200" dirty="0" smtClean="0">
                          <a:solidFill>
                            <a:schemeClr val="tx1"/>
                          </a:solidFill>
                          <a:latin typeface="Times New Roman" pitchFamily="18" charset="0"/>
                          <a:ea typeface="+mn-ea"/>
                          <a:cs typeface="Times New Roman" pitchFamily="18" charset="0"/>
                        </a:rPr>
                        <a:t>   1 </a:t>
                      </a:r>
                      <a:r>
                        <a:rPr kumimoji="0" lang="ru-RU" sz="800" kern="1200" dirty="0">
                          <a:solidFill>
                            <a:schemeClr val="tx1"/>
                          </a:solidFill>
                          <a:latin typeface="Times New Roman" pitchFamily="18" charset="0"/>
                          <a:ea typeface="+mn-ea"/>
                          <a:cs typeface="Times New Roman" pitchFamily="18" charset="0"/>
                        </a:rPr>
                        <a:t>05 03 010 01 1000 110</a:t>
                      </a:r>
                    </a:p>
                  </a:txBody>
                  <a:tcPr marL="9525" marR="9525" marT="9522"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Единый сельскохозяйственный налог (сумма платежа (перерасчеты, недоимка и задолженность по соответствующему платежу, в том числе по отмененному)</a:t>
                      </a:r>
                    </a:p>
                  </a:txBody>
                  <a:tcPr marL="9525" marR="9525" marT="9522"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-32,6</a:t>
                      </a: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-32,6</a:t>
                      </a:r>
                      <a:endParaRPr lang="ru-RU" sz="80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100,0</a:t>
                      </a:r>
                      <a:endParaRPr lang="ru-RU" sz="800" dirty="0">
                        <a:solidFill>
                          <a:schemeClr val="tx1"/>
                        </a:solidFill>
                        <a:latin typeface="Times New Roman" pitchFamily="18" charset="0"/>
                        <a:cs typeface="Times New Roman" pitchFamily="18" charset="0"/>
                      </a:endParaRPr>
                    </a:p>
                  </a:txBody>
                  <a:tcPr marL="91425" marR="91425" marT="45714" marB="4571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724036642"/>
                  </a:ext>
                </a:extLst>
              </a:tr>
              <a:tr h="197353">
                <a:tc>
                  <a:txBody>
                    <a:bodyPr/>
                    <a:lstStyle/>
                    <a:p>
                      <a:pPr algn="ctr"/>
                      <a:r>
                        <a:rPr lang="ru-RU" sz="800" b="1" dirty="0" smtClean="0">
                          <a:solidFill>
                            <a:schemeClr val="tx1"/>
                          </a:solidFill>
                          <a:latin typeface="Times New Roman" pitchFamily="18" charset="0"/>
                          <a:cs typeface="Times New Roman" pitchFamily="18" charset="0"/>
                        </a:rPr>
                        <a:t>1 05 04000 02 0000 110</a:t>
                      </a:r>
                      <a:endParaRPr lang="ru-RU" sz="800" b="1" dirty="0">
                        <a:solidFill>
                          <a:schemeClr val="tx1"/>
                        </a:solidFill>
                        <a:latin typeface="Times New Roman" pitchFamily="18" charset="0"/>
                        <a:cs typeface="Times New Roman" pitchFamily="18" charset="0"/>
                      </a:endParaRPr>
                    </a:p>
                  </a:txBody>
                  <a:tcPr marL="91413" marR="91413" marT="45704" marB="4570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800" b="1" dirty="0" smtClean="0">
                          <a:solidFill>
                            <a:schemeClr val="tx1"/>
                          </a:solidFill>
                          <a:latin typeface="Times New Roman" pitchFamily="18" charset="0"/>
                          <a:cs typeface="Times New Roman" pitchFamily="18" charset="0"/>
                        </a:rPr>
                        <a:t>Налог, взимаемый в связи с применением патентной системы налогообложения</a:t>
                      </a:r>
                      <a:endParaRPr lang="ru-RU" sz="800" b="1" dirty="0">
                        <a:solidFill>
                          <a:schemeClr val="tx1"/>
                        </a:solidFill>
                        <a:latin typeface="Times New Roman" pitchFamily="18" charset="0"/>
                        <a:cs typeface="Times New Roman" pitchFamily="18" charset="0"/>
                      </a:endParaRPr>
                    </a:p>
                  </a:txBody>
                  <a:tcPr marL="91413" marR="91413" marT="45704" marB="4570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2 953,0</a:t>
                      </a:r>
                    </a:p>
                  </a:txBody>
                  <a:tcPr marL="91413" marR="91413" marT="45704" marB="4570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2 838,3</a:t>
                      </a:r>
                      <a:endParaRPr lang="ru-RU" sz="800" b="1" dirty="0">
                        <a:solidFill>
                          <a:schemeClr val="tx1"/>
                        </a:solidFill>
                        <a:latin typeface="Times New Roman" pitchFamily="18" charset="0"/>
                        <a:cs typeface="Times New Roman" pitchFamily="18" charset="0"/>
                      </a:endParaRPr>
                    </a:p>
                  </a:txBody>
                  <a:tcPr marL="91413" marR="91413" marT="45704" marB="4570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96,1</a:t>
                      </a:r>
                      <a:endParaRPr lang="ru-RU" sz="800" b="1" dirty="0">
                        <a:solidFill>
                          <a:schemeClr val="tx1"/>
                        </a:solidFill>
                        <a:latin typeface="Times New Roman" pitchFamily="18" charset="0"/>
                        <a:cs typeface="Times New Roman" pitchFamily="18" charset="0"/>
                      </a:endParaRPr>
                    </a:p>
                  </a:txBody>
                  <a:tcPr marL="91413" marR="91413" marT="45704" marB="4570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303807643"/>
                  </a:ext>
                </a:extLst>
              </a:tr>
              <a:tr h="359489">
                <a:tc>
                  <a:txBody>
                    <a:bodyPr/>
                    <a:lstStyle/>
                    <a:p>
                      <a:pPr algn="ctr"/>
                      <a:r>
                        <a:rPr lang="ru-RU" sz="800" dirty="0" smtClean="0">
                          <a:solidFill>
                            <a:schemeClr val="tx1"/>
                          </a:solidFill>
                          <a:latin typeface="Times New Roman" pitchFamily="18" charset="0"/>
                          <a:cs typeface="Times New Roman" pitchFamily="18" charset="0"/>
                        </a:rPr>
                        <a:t>1 05 04 010 02 1000 110</a:t>
                      </a:r>
                      <a:endParaRPr lang="ru-RU" sz="800" dirty="0">
                        <a:solidFill>
                          <a:schemeClr val="tx1"/>
                        </a:solidFill>
                        <a:latin typeface="Times New Roman" pitchFamily="18" charset="0"/>
                        <a:cs typeface="Times New Roman" pitchFamily="18" charset="0"/>
                      </a:endParaRPr>
                    </a:p>
                  </a:txBody>
                  <a:tcPr marL="91413" marR="91413" marT="45704" marB="4570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650" dirty="0" smtClean="0">
                          <a:solidFill>
                            <a:schemeClr val="tx1"/>
                          </a:solidFill>
                          <a:latin typeface="Times New Roman" pitchFamily="18" charset="0"/>
                          <a:cs typeface="Times New Roman" pitchFamily="18" charset="0"/>
                        </a:rPr>
                        <a:t>Налог, взимаемый в связи с применением патентной системы налогообложения, зачисляемый в бюджеты городских округов (сумма платежа (перерасчеты, недоимка и задолженность по соответствующему платежу, в том числе по отмененному)</a:t>
                      </a:r>
                      <a:endParaRPr lang="ru-RU" sz="650" dirty="0">
                        <a:solidFill>
                          <a:schemeClr val="tx1"/>
                        </a:solidFill>
                        <a:latin typeface="Times New Roman" pitchFamily="18" charset="0"/>
                        <a:cs typeface="Times New Roman" pitchFamily="18" charset="0"/>
                      </a:endParaRPr>
                    </a:p>
                  </a:txBody>
                  <a:tcPr marL="91413" marR="91413" marT="45704" marB="4570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2 953,0</a:t>
                      </a:r>
                    </a:p>
                  </a:txBody>
                  <a:tcPr marL="91413" marR="91413" marT="45704" marB="4570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2 838,3</a:t>
                      </a:r>
                      <a:endParaRPr lang="ru-RU" sz="800" dirty="0">
                        <a:solidFill>
                          <a:schemeClr val="tx1"/>
                        </a:solidFill>
                        <a:latin typeface="Times New Roman" pitchFamily="18" charset="0"/>
                        <a:cs typeface="Times New Roman" pitchFamily="18" charset="0"/>
                      </a:endParaRPr>
                    </a:p>
                  </a:txBody>
                  <a:tcPr marL="91413" marR="91413" marT="45704" marB="4570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96,1</a:t>
                      </a:r>
                      <a:endParaRPr lang="ru-RU" sz="800" dirty="0">
                        <a:solidFill>
                          <a:schemeClr val="tx1"/>
                        </a:solidFill>
                        <a:latin typeface="Times New Roman" pitchFamily="18" charset="0"/>
                        <a:cs typeface="Times New Roman" pitchFamily="18" charset="0"/>
                      </a:endParaRPr>
                    </a:p>
                  </a:txBody>
                  <a:tcPr marL="91413" marR="91413" marT="45704" marB="4570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968346778"/>
                  </a:ext>
                </a:extLst>
              </a:tr>
              <a:tr h="310145">
                <a:tc>
                  <a:txBody>
                    <a:bodyPr/>
                    <a:lstStyle/>
                    <a:p>
                      <a:pPr algn="ctr"/>
                      <a:r>
                        <a:rPr lang="ru-RU" sz="800" b="1" dirty="0" smtClean="0">
                          <a:solidFill>
                            <a:schemeClr val="tx1"/>
                          </a:solidFill>
                          <a:latin typeface="Times New Roman" pitchFamily="18" charset="0"/>
                          <a:cs typeface="Times New Roman" pitchFamily="18" charset="0"/>
                        </a:rPr>
                        <a:t>1 05 07 000 01 0000 110</a:t>
                      </a:r>
                    </a:p>
                  </a:txBody>
                  <a:tcPr marL="91413" marR="91413" marT="45705" marB="45705"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800" b="1" dirty="0" smtClean="0">
                          <a:solidFill>
                            <a:schemeClr val="tx1"/>
                          </a:solidFill>
                          <a:latin typeface="Times New Roman" pitchFamily="18" charset="0"/>
                          <a:cs typeface="Times New Roman" pitchFamily="18" charset="0"/>
                        </a:rPr>
                        <a:t>Налог, взимаемый в связи с применением специального налогового режима "Автоматизированная упрощенная система налогообложения"</a:t>
                      </a:r>
                    </a:p>
                  </a:txBody>
                  <a:tcPr marL="91413" marR="91413" marT="45705" marB="45705"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12,3</a:t>
                      </a:r>
                    </a:p>
                  </a:txBody>
                  <a:tcPr marL="91413" marR="91413" marT="45705" marB="4570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18,9</a:t>
                      </a:r>
                      <a:endParaRPr lang="ru-RU" sz="800" b="1" dirty="0">
                        <a:solidFill>
                          <a:schemeClr val="tx1"/>
                        </a:solidFill>
                        <a:latin typeface="Times New Roman" pitchFamily="18" charset="0"/>
                        <a:cs typeface="Times New Roman" pitchFamily="18" charset="0"/>
                      </a:endParaRPr>
                    </a:p>
                  </a:txBody>
                  <a:tcPr marL="91413" marR="91413" marT="45705" marB="4570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153,9</a:t>
                      </a:r>
                      <a:endParaRPr lang="ru-RU" sz="800" b="1" dirty="0">
                        <a:solidFill>
                          <a:schemeClr val="tx1"/>
                        </a:solidFill>
                        <a:latin typeface="Times New Roman" pitchFamily="18" charset="0"/>
                        <a:cs typeface="Times New Roman" pitchFamily="18" charset="0"/>
                      </a:endParaRPr>
                    </a:p>
                  </a:txBody>
                  <a:tcPr marL="91413" marR="91413" marT="45705" marB="4570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273534001"/>
                  </a:ext>
                </a:extLst>
              </a:tr>
              <a:tr h="267849">
                <a:tc>
                  <a:txBody>
                    <a:bodyPr/>
                    <a:lstStyle/>
                    <a:p>
                      <a:pPr algn="ctr"/>
                      <a:r>
                        <a:rPr lang="ru-RU" sz="800" b="0" dirty="0" smtClean="0">
                          <a:solidFill>
                            <a:schemeClr val="tx1"/>
                          </a:solidFill>
                          <a:latin typeface="Times New Roman" pitchFamily="18" charset="0"/>
                          <a:cs typeface="Times New Roman" pitchFamily="18" charset="0"/>
                        </a:rPr>
                        <a:t>1 05 07 000 01 1000 110</a:t>
                      </a:r>
                    </a:p>
                  </a:txBody>
                  <a:tcPr marL="91413" marR="91413" marT="45705" marB="45705"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650" b="0" dirty="0" smtClean="0">
                          <a:solidFill>
                            <a:schemeClr val="tx1"/>
                          </a:solidFill>
                          <a:latin typeface="Times New Roman" pitchFamily="18" charset="0"/>
                          <a:cs typeface="Times New Roman" pitchFamily="18" charset="0"/>
                        </a:rPr>
                        <a:t>Налог, взимаемый в связи с применением специального налогового режима "Автоматизированная упрощенная система налогообложения</a:t>
                      </a:r>
                    </a:p>
                  </a:txBody>
                  <a:tcPr marL="91413" marR="91413" marT="45705" marB="45705"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12,3</a:t>
                      </a:r>
                    </a:p>
                  </a:txBody>
                  <a:tcPr marL="91413" marR="91413" marT="45705" marB="4570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18,9</a:t>
                      </a:r>
                      <a:endParaRPr lang="ru-RU" sz="800" b="0" dirty="0">
                        <a:solidFill>
                          <a:schemeClr val="tx1"/>
                        </a:solidFill>
                        <a:latin typeface="Times New Roman" pitchFamily="18" charset="0"/>
                        <a:cs typeface="Times New Roman" pitchFamily="18" charset="0"/>
                      </a:endParaRPr>
                    </a:p>
                  </a:txBody>
                  <a:tcPr marL="91413" marR="91413" marT="45705" marB="4570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153,9</a:t>
                      </a:r>
                      <a:endParaRPr lang="ru-RU" sz="800" b="0" dirty="0">
                        <a:solidFill>
                          <a:schemeClr val="tx1"/>
                        </a:solidFill>
                        <a:latin typeface="Times New Roman" pitchFamily="18" charset="0"/>
                        <a:cs typeface="Times New Roman" pitchFamily="18" charset="0"/>
                      </a:endParaRPr>
                    </a:p>
                  </a:txBody>
                  <a:tcPr marL="91413" marR="91413" marT="45705" marB="4570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883646933"/>
                  </a:ext>
                </a:extLst>
              </a:tr>
              <a:tr h="197355">
                <a:tc>
                  <a:txBody>
                    <a:bodyPr/>
                    <a:lstStyle/>
                    <a:p>
                      <a:pPr algn="ctr"/>
                      <a:r>
                        <a:rPr lang="ru-RU" sz="800" b="1" dirty="0" smtClean="0">
                          <a:solidFill>
                            <a:schemeClr val="tx1"/>
                          </a:solidFill>
                          <a:latin typeface="Times New Roman" pitchFamily="18" charset="0"/>
                          <a:cs typeface="Times New Roman" pitchFamily="18" charset="0"/>
                        </a:rPr>
                        <a:t>1 06 00000 00 0000 000</a:t>
                      </a:r>
                    </a:p>
                  </a:txBody>
                  <a:tcPr marL="91413" marR="91413" marT="45705" marB="45705"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800" b="1" dirty="0" smtClean="0">
                          <a:solidFill>
                            <a:schemeClr val="tx1"/>
                          </a:solidFill>
                          <a:latin typeface="Times New Roman" pitchFamily="18" charset="0"/>
                          <a:cs typeface="Times New Roman" pitchFamily="18" charset="0"/>
                        </a:rPr>
                        <a:t>НАЛОГИ НА ИМУЩЕСТВО</a:t>
                      </a:r>
                    </a:p>
                  </a:txBody>
                  <a:tcPr marL="91413" marR="91413" marT="45705" marB="45705"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19 565,0</a:t>
                      </a:r>
                    </a:p>
                  </a:txBody>
                  <a:tcPr marL="91413" marR="91413" marT="45705" marB="4570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21 766,1</a:t>
                      </a:r>
                      <a:endParaRPr lang="ru-RU" sz="800" b="1" dirty="0">
                        <a:solidFill>
                          <a:schemeClr val="tx1"/>
                        </a:solidFill>
                        <a:latin typeface="Times New Roman" pitchFamily="18" charset="0"/>
                        <a:cs typeface="Times New Roman" pitchFamily="18" charset="0"/>
                      </a:endParaRPr>
                    </a:p>
                  </a:txBody>
                  <a:tcPr marL="91413" marR="91413" marT="45705" marB="4570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111,3</a:t>
                      </a:r>
                      <a:endParaRPr lang="ru-RU" sz="800" b="1" dirty="0">
                        <a:solidFill>
                          <a:schemeClr val="tx1"/>
                        </a:solidFill>
                        <a:latin typeface="Times New Roman" pitchFamily="18" charset="0"/>
                        <a:cs typeface="Times New Roman" pitchFamily="18" charset="0"/>
                      </a:endParaRPr>
                    </a:p>
                  </a:txBody>
                  <a:tcPr marL="91413" marR="91413" marT="45705" marB="4570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991561249"/>
                  </a:ext>
                </a:extLst>
              </a:tr>
              <a:tr h="197355">
                <a:tc>
                  <a:txBody>
                    <a:bodyPr/>
                    <a:lstStyle/>
                    <a:p>
                      <a:pPr algn="ctr"/>
                      <a:r>
                        <a:rPr lang="ru-RU" sz="800" b="1" dirty="0" smtClean="0">
                          <a:solidFill>
                            <a:schemeClr val="tx1"/>
                          </a:solidFill>
                          <a:latin typeface="Times New Roman" pitchFamily="18" charset="0"/>
                          <a:cs typeface="Times New Roman" pitchFamily="18" charset="0"/>
                        </a:rPr>
                        <a:t>1 06 01000 00 0000 110</a:t>
                      </a:r>
                    </a:p>
                  </a:txBody>
                  <a:tcPr marL="91413" marR="91413" marT="45705" marB="45705"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800" b="1" dirty="0" smtClean="0">
                          <a:solidFill>
                            <a:schemeClr val="tx1"/>
                          </a:solidFill>
                          <a:latin typeface="Times New Roman" pitchFamily="18" charset="0"/>
                          <a:cs typeface="Times New Roman" pitchFamily="18" charset="0"/>
                        </a:rPr>
                        <a:t>Налог на имущество физических лиц</a:t>
                      </a:r>
                    </a:p>
                  </a:txBody>
                  <a:tcPr marL="91413" marR="91413" marT="45705" marB="45705"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11 769,0</a:t>
                      </a:r>
                    </a:p>
                  </a:txBody>
                  <a:tcPr marL="91413" marR="91413" marT="45705" marB="4570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800" b="1" dirty="0" smtClean="0">
                          <a:solidFill>
                            <a:schemeClr val="tx1"/>
                          </a:solidFill>
                          <a:latin typeface="Times New Roman" pitchFamily="18" charset="0"/>
                          <a:cs typeface="Times New Roman" pitchFamily="18" charset="0"/>
                        </a:rPr>
                        <a:t>12 513,9</a:t>
                      </a:r>
                    </a:p>
                  </a:txBody>
                  <a:tcPr marL="91413" marR="91413" marT="45705" marB="4570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800" b="1" dirty="0" smtClean="0">
                          <a:solidFill>
                            <a:schemeClr val="tx1"/>
                          </a:solidFill>
                          <a:latin typeface="Times New Roman" pitchFamily="18" charset="0"/>
                          <a:cs typeface="Times New Roman" pitchFamily="18" charset="0"/>
                        </a:rPr>
                        <a:t>106,3</a:t>
                      </a:r>
                    </a:p>
                  </a:txBody>
                  <a:tcPr marL="91413" marR="91413" marT="45705" marB="4570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159349385"/>
                  </a:ext>
                </a:extLst>
              </a:tr>
              <a:tr h="359491">
                <a:tc>
                  <a:txBody>
                    <a:bodyPr/>
                    <a:lstStyle/>
                    <a:p>
                      <a:pPr algn="ctr"/>
                      <a:r>
                        <a:rPr lang="ru-RU" sz="800" dirty="0" smtClean="0">
                          <a:solidFill>
                            <a:schemeClr val="tx1"/>
                          </a:solidFill>
                          <a:latin typeface="Times New Roman" pitchFamily="18" charset="0"/>
                          <a:cs typeface="Times New Roman" pitchFamily="18" charset="0"/>
                        </a:rPr>
                        <a:t>1 06 01 020 04 1000 110</a:t>
                      </a:r>
                    </a:p>
                  </a:txBody>
                  <a:tcPr marL="91413" marR="91413" marT="45705" marB="45705"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650" dirty="0" smtClean="0">
                          <a:solidFill>
                            <a:schemeClr val="tx1"/>
                          </a:solidFill>
                          <a:latin typeface="Times New Roman" pitchFamily="18" charset="0"/>
                          <a:cs typeface="Times New Roman" pitchFamily="18" charset="0"/>
                        </a:rPr>
                        <a:t>Налог на имущество физических лиц, взимаемый по ставкам, применяемым к объектам налогообложения, расположенным в границах городских округов (сумма платежа (перерасчеты, недоимка и задолженность по соответствующему платежу, в том числе по отмененному)</a:t>
                      </a:r>
                    </a:p>
                  </a:txBody>
                  <a:tcPr marL="91413" marR="91413" marT="45705" marB="45705"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11 769,0</a:t>
                      </a:r>
                    </a:p>
                  </a:txBody>
                  <a:tcPr marL="91413" marR="91413" marT="45705" marB="4570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12 513,9</a:t>
                      </a:r>
                      <a:endParaRPr lang="ru-RU" sz="800" dirty="0">
                        <a:solidFill>
                          <a:schemeClr val="tx1"/>
                        </a:solidFill>
                        <a:latin typeface="Times New Roman" pitchFamily="18" charset="0"/>
                        <a:cs typeface="Times New Roman" pitchFamily="18" charset="0"/>
                      </a:endParaRPr>
                    </a:p>
                  </a:txBody>
                  <a:tcPr marL="91413" marR="91413" marT="45705" marB="4570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106,3</a:t>
                      </a:r>
                      <a:endParaRPr lang="ru-RU" sz="800" dirty="0">
                        <a:solidFill>
                          <a:schemeClr val="tx1"/>
                        </a:solidFill>
                        <a:latin typeface="Times New Roman" pitchFamily="18" charset="0"/>
                        <a:cs typeface="Times New Roman" pitchFamily="18" charset="0"/>
                      </a:endParaRPr>
                    </a:p>
                  </a:txBody>
                  <a:tcPr marL="91413" marR="91413" marT="45705" marB="4570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05248721"/>
                  </a:ext>
                </a:extLst>
              </a:tr>
              <a:tr h="197355">
                <a:tc>
                  <a:txBody>
                    <a:bodyPr/>
                    <a:lstStyle/>
                    <a:p>
                      <a:pPr algn="ctr"/>
                      <a:r>
                        <a:rPr lang="ru-RU" sz="800" b="1" dirty="0" smtClean="0">
                          <a:solidFill>
                            <a:schemeClr val="tx1"/>
                          </a:solidFill>
                          <a:latin typeface="Times New Roman" pitchFamily="18" charset="0"/>
                          <a:cs typeface="Times New Roman" pitchFamily="18" charset="0"/>
                        </a:rPr>
                        <a:t>1 06 06000 00 0000 110</a:t>
                      </a:r>
                      <a:endParaRPr lang="ru-RU" sz="800" b="1" dirty="0">
                        <a:solidFill>
                          <a:schemeClr val="tx1"/>
                        </a:solidFill>
                        <a:latin typeface="Times New Roman" pitchFamily="18" charset="0"/>
                        <a:cs typeface="Times New Roman" pitchFamily="18" charset="0"/>
                      </a:endParaRPr>
                    </a:p>
                  </a:txBody>
                  <a:tcPr marL="91413" marR="91413" marT="45705" marB="45705"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800" b="1" dirty="0" smtClean="0">
                          <a:solidFill>
                            <a:schemeClr val="tx1"/>
                          </a:solidFill>
                          <a:latin typeface="Times New Roman" pitchFamily="18" charset="0"/>
                          <a:cs typeface="Times New Roman" pitchFamily="18" charset="0"/>
                        </a:rPr>
                        <a:t>Земельный налог</a:t>
                      </a:r>
                      <a:endParaRPr lang="ru-RU" sz="800" b="1" dirty="0">
                        <a:solidFill>
                          <a:schemeClr val="tx1"/>
                        </a:solidFill>
                        <a:latin typeface="Times New Roman" pitchFamily="18" charset="0"/>
                        <a:cs typeface="Times New Roman" pitchFamily="18" charset="0"/>
                      </a:endParaRPr>
                    </a:p>
                  </a:txBody>
                  <a:tcPr marL="91413" marR="91413" marT="45705" marB="45705"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7 796,0</a:t>
                      </a:r>
                    </a:p>
                  </a:txBody>
                  <a:tcPr marL="91413" marR="91413" marT="45705" marB="4570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9 252,2</a:t>
                      </a:r>
                      <a:endParaRPr lang="ru-RU" sz="800" b="1" dirty="0">
                        <a:solidFill>
                          <a:schemeClr val="tx1"/>
                        </a:solidFill>
                        <a:latin typeface="Times New Roman" pitchFamily="18" charset="0"/>
                        <a:cs typeface="Times New Roman" pitchFamily="18" charset="0"/>
                      </a:endParaRPr>
                    </a:p>
                  </a:txBody>
                  <a:tcPr marL="91413" marR="91413" marT="45705" marB="4570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118,7</a:t>
                      </a:r>
                      <a:endParaRPr lang="ru-RU" sz="800" b="1" dirty="0">
                        <a:solidFill>
                          <a:schemeClr val="tx1"/>
                        </a:solidFill>
                        <a:latin typeface="Times New Roman" pitchFamily="18" charset="0"/>
                        <a:cs typeface="Times New Roman" pitchFamily="18" charset="0"/>
                      </a:endParaRPr>
                    </a:p>
                  </a:txBody>
                  <a:tcPr marL="91413" marR="91413" marT="45705" marB="4570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973051767"/>
                  </a:ext>
                </a:extLst>
              </a:tr>
              <a:tr h="197355">
                <a:tc>
                  <a:txBody>
                    <a:bodyPr/>
                    <a:lstStyle/>
                    <a:p>
                      <a:pPr algn="ctr"/>
                      <a:r>
                        <a:rPr lang="ru-RU" sz="800" i="1" dirty="0" smtClean="0">
                          <a:solidFill>
                            <a:schemeClr val="tx1"/>
                          </a:solidFill>
                          <a:latin typeface="Times New Roman" pitchFamily="18" charset="0"/>
                          <a:cs typeface="Times New Roman" pitchFamily="18" charset="0"/>
                        </a:rPr>
                        <a:t>1 06 06 030 00 0000 110</a:t>
                      </a:r>
                      <a:endParaRPr lang="ru-RU" sz="800" i="1" dirty="0">
                        <a:solidFill>
                          <a:schemeClr val="tx1"/>
                        </a:solidFill>
                        <a:latin typeface="Times New Roman" pitchFamily="18" charset="0"/>
                        <a:cs typeface="Times New Roman" pitchFamily="18" charset="0"/>
                      </a:endParaRPr>
                    </a:p>
                  </a:txBody>
                  <a:tcPr marL="91413" marR="91413" marT="45705" marB="45705"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a:r>
                        <a:rPr lang="ru-RU" sz="650" i="1" dirty="0" smtClean="0">
                          <a:solidFill>
                            <a:schemeClr val="tx1"/>
                          </a:solidFill>
                          <a:latin typeface="Times New Roman" pitchFamily="18" charset="0"/>
                          <a:cs typeface="Times New Roman" pitchFamily="18" charset="0"/>
                        </a:rPr>
                        <a:t>Земельный налог с организаций</a:t>
                      </a:r>
                      <a:endParaRPr lang="ru-RU" sz="650" i="1" dirty="0">
                        <a:solidFill>
                          <a:schemeClr val="tx1"/>
                        </a:solidFill>
                        <a:latin typeface="Times New Roman" pitchFamily="18" charset="0"/>
                        <a:cs typeface="Times New Roman" pitchFamily="18" charset="0"/>
                      </a:endParaRPr>
                    </a:p>
                  </a:txBody>
                  <a:tcPr marL="91413" marR="91413" marT="45705" marB="45705"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i="1" dirty="0" smtClean="0">
                          <a:solidFill>
                            <a:schemeClr val="tx1"/>
                          </a:solidFill>
                          <a:latin typeface="Times New Roman" pitchFamily="18" charset="0"/>
                          <a:cs typeface="Times New Roman" pitchFamily="18" charset="0"/>
                        </a:rPr>
                        <a:t>-4 867,0</a:t>
                      </a:r>
                    </a:p>
                  </a:txBody>
                  <a:tcPr marL="91413" marR="91413" marT="45705" marB="4570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i="1" dirty="0" smtClean="0">
                          <a:solidFill>
                            <a:schemeClr val="tx1"/>
                          </a:solidFill>
                          <a:latin typeface="Times New Roman" pitchFamily="18" charset="0"/>
                          <a:cs typeface="Times New Roman" pitchFamily="18" charset="0"/>
                        </a:rPr>
                        <a:t>-4 778,3</a:t>
                      </a:r>
                      <a:endParaRPr lang="ru-RU" sz="800" i="1" dirty="0">
                        <a:solidFill>
                          <a:schemeClr val="tx1"/>
                        </a:solidFill>
                        <a:latin typeface="Times New Roman" pitchFamily="18" charset="0"/>
                        <a:cs typeface="Times New Roman" pitchFamily="18" charset="0"/>
                      </a:endParaRPr>
                    </a:p>
                  </a:txBody>
                  <a:tcPr marL="91413" marR="91413" marT="45705" marB="4570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i="1" dirty="0" smtClean="0">
                          <a:solidFill>
                            <a:schemeClr val="tx1"/>
                          </a:solidFill>
                          <a:latin typeface="Times New Roman" pitchFamily="18" charset="0"/>
                          <a:cs typeface="Times New Roman" pitchFamily="18" charset="0"/>
                        </a:rPr>
                        <a:t>98,2</a:t>
                      </a:r>
                      <a:endParaRPr lang="ru-RU" sz="800" i="1" dirty="0">
                        <a:solidFill>
                          <a:schemeClr val="tx1"/>
                        </a:solidFill>
                        <a:latin typeface="Times New Roman" pitchFamily="18" charset="0"/>
                        <a:cs typeface="Times New Roman" pitchFamily="18" charset="0"/>
                      </a:endParaRPr>
                    </a:p>
                  </a:txBody>
                  <a:tcPr marL="91413" marR="91413" marT="45705" marB="4570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002276274"/>
                  </a:ext>
                </a:extLst>
              </a:tr>
              <a:tr h="267836">
                <a:tc>
                  <a:txBody>
                    <a:bodyPr/>
                    <a:lstStyle/>
                    <a:p>
                      <a:pPr marL="0" algn="ctr" defTabSz="457200" rtl="0" eaLnBrk="1" latinLnBrk="0" hangingPunct="1"/>
                      <a:r>
                        <a:rPr lang="ru-RU" sz="800" b="0" kern="1200" dirty="0" smtClean="0">
                          <a:solidFill>
                            <a:schemeClr val="tx1"/>
                          </a:solidFill>
                          <a:latin typeface="Times New Roman" pitchFamily="18" charset="0"/>
                          <a:ea typeface="+mn-ea"/>
                          <a:cs typeface="Times New Roman" pitchFamily="18" charset="0"/>
                        </a:rPr>
                        <a:t>1 06 06 032 04 1000 110</a:t>
                      </a:r>
                    </a:p>
                  </a:txBody>
                  <a:tcPr marL="91413" marR="91413" marT="45698" marB="45698"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b="0" kern="1200" dirty="0" smtClean="0">
                          <a:solidFill>
                            <a:schemeClr val="tx1"/>
                          </a:solidFill>
                          <a:latin typeface="Times New Roman" pitchFamily="18" charset="0"/>
                          <a:ea typeface="+mn-ea"/>
                          <a:cs typeface="Times New Roman" pitchFamily="18" charset="0"/>
                        </a:rPr>
                        <a:t>Земельный налог с организаций, обладающих земельным участком, расположенным в границах городских округов (сумма платежа (перерасчеты, недоимка и задолженность по соответствующему платежу, в том числе по отмененному)</a:t>
                      </a:r>
                    </a:p>
                  </a:txBody>
                  <a:tcPr marL="91413" marR="91413" marT="45698" marB="45698"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-4 867,0</a:t>
                      </a:r>
                      <a:endParaRPr lang="ru-RU" sz="800" b="0"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-4 777,9</a:t>
                      </a:r>
                      <a:endParaRPr lang="ru-RU" sz="800" b="0"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98,2</a:t>
                      </a:r>
                      <a:endParaRPr lang="ru-RU" sz="800" b="0"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413275203"/>
                  </a:ext>
                </a:extLst>
              </a:tr>
              <a:tr h="359478">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800" b="0" kern="1200" dirty="0" smtClean="0">
                          <a:solidFill>
                            <a:schemeClr val="tx1"/>
                          </a:solidFill>
                          <a:latin typeface="Times New Roman" pitchFamily="18" charset="0"/>
                          <a:ea typeface="+mn-ea"/>
                          <a:cs typeface="Times New Roman" pitchFamily="18" charset="0"/>
                        </a:rPr>
                        <a:t>1 06 06 032 04 3000 110</a:t>
                      </a:r>
                    </a:p>
                  </a:txBody>
                  <a:tcPr marL="91413" marR="91413" marT="45698" marB="45698"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b="0" i="0" kern="1200" dirty="0" smtClean="0">
                          <a:solidFill>
                            <a:schemeClr val="tx1"/>
                          </a:solidFill>
                          <a:latin typeface="Times New Roman" pitchFamily="18" charset="0"/>
                          <a:ea typeface="+mn-ea"/>
                          <a:cs typeface="Times New Roman" pitchFamily="18" charset="0"/>
                        </a:rPr>
                        <a:t>Земельный налог с организаций, обладающих земельным участком, расположенным в границах городских округов (суммы денежных взысканий (штрафов) по соответствующему платежу согласно законодательству Российской Федерации)</a:t>
                      </a:r>
                    </a:p>
                  </a:txBody>
                  <a:tcPr marL="91413" marR="91413" marT="45698" marB="45698"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i="0" dirty="0" smtClean="0">
                          <a:solidFill>
                            <a:schemeClr val="tx1"/>
                          </a:solidFill>
                          <a:latin typeface="Times New Roman" pitchFamily="18" charset="0"/>
                          <a:cs typeface="Times New Roman" pitchFamily="18" charset="0"/>
                        </a:rPr>
                        <a:t>0</a:t>
                      </a:r>
                      <a:endParaRPr lang="ru-RU" sz="800" b="0" i="0"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i="0" dirty="0" smtClean="0">
                          <a:solidFill>
                            <a:schemeClr val="tx1"/>
                          </a:solidFill>
                          <a:latin typeface="Times New Roman" pitchFamily="18" charset="0"/>
                          <a:cs typeface="Times New Roman" pitchFamily="18" charset="0"/>
                        </a:rPr>
                        <a:t>-0,4</a:t>
                      </a:r>
                      <a:endParaRPr lang="ru-RU" sz="800" b="0" i="0"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i="0" dirty="0" smtClean="0">
                          <a:solidFill>
                            <a:schemeClr val="tx1"/>
                          </a:solidFill>
                          <a:latin typeface="Times New Roman" pitchFamily="18" charset="0"/>
                          <a:cs typeface="Times New Roman" pitchFamily="18" charset="0"/>
                        </a:rPr>
                        <a:t>0,0</a:t>
                      </a:r>
                      <a:endParaRPr lang="ru-RU" sz="800" b="0" i="0"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744850319"/>
                  </a:ext>
                </a:extLst>
              </a:tr>
              <a:tr h="197342">
                <a:tc>
                  <a:txBody>
                    <a:bodyPr/>
                    <a:lstStyle/>
                    <a:p>
                      <a:pPr marL="0" algn="ctr" defTabSz="457200" rtl="0" eaLnBrk="1" latinLnBrk="0" hangingPunct="1"/>
                      <a:r>
                        <a:rPr lang="ru-RU" sz="800" b="0" i="1" kern="1200" dirty="0" smtClean="0">
                          <a:solidFill>
                            <a:schemeClr val="tx1"/>
                          </a:solidFill>
                          <a:latin typeface="Times New Roman" pitchFamily="18" charset="0"/>
                          <a:ea typeface="+mn-ea"/>
                          <a:cs typeface="Times New Roman" pitchFamily="18" charset="0"/>
                        </a:rPr>
                        <a:t>1 06 06 040 00 0000 110</a:t>
                      </a:r>
                    </a:p>
                  </a:txBody>
                  <a:tcPr marL="91413" marR="91413" marT="45698" marB="45698"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b="0" i="1" kern="1200" dirty="0" smtClean="0">
                          <a:solidFill>
                            <a:schemeClr val="tx1"/>
                          </a:solidFill>
                          <a:latin typeface="Times New Roman" pitchFamily="18" charset="0"/>
                          <a:ea typeface="+mn-ea"/>
                          <a:cs typeface="Times New Roman" pitchFamily="18" charset="0"/>
                        </a:rPr>
                        <a:t>Земельный налог с физических лиц</a:t>
                      </a:r>
                    </a:p>
                  </a:txBody>
                  <a:tcPr marL="91413" marR="91413" marT="45698" marB="45698"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i="1" dirty="0" smtClean="0">
                          <a:solidFill>
                            <a:schemeClr val="tx1"/>
                          </a:solidFill>
                          <a:latin typeface="Times New Roman" pitchFamily="18" charset="0"/>
                          <a:cs typeface="Times New Roman" pitchFamily="18" charset="0"/>
                        </a:rPr>
                        <a:t>12 663,0</a:t>
                      </a:r>
                      <a:endParaRPr lang="ru-RU" sz="800" b="0" i="1"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i="1" dirty="0" smtClean="0">
                          <a:solidFill>
                            <a:schemeClr val="tx1"/>
                          </a:solidFill>
                          <a:latin typeface="Times New Roman" pitchFamily="18" charset="0"/>
                          <a:cs typeface="Times New Roman" pitchFamily="18" charset="0"/>
                        </a:rPr>
                        <a:t>14 030,5</a:t>
                      </a:r>
                      <a:endParaRPr lang="ru-RU" sz="800" b="0" i="1"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i="1" dirty="0" smtClean="0">
                          <a:solidFill>
                            <a:schemeClr val="tx1"/>
                          </a:solidFill>
                          <a:latin typeface="Times New Roman" pitchFamily="18" charset="0"/>
                          <a:cs typeface="Times New Roman" pitchFamily="18" charset="0"/>
                        </a:rPr>
                        <a:t>110,8</a:t>
                      </a:r>
                      <a:endParaRPr lang="ru-RU" sz="800" b="0" i="1"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533837894"/>
                  </a:ext>
                </a:extLst>
              </a:tr>
              <a:tr h="267836">
                <a:tc>
                  <a:txBody>
                    <a:bodyPr/>
                    <a:lstStyle/>
                    <a:p>
                      <a:pPr marL="0" algn="ctr" defTabSz="457200" rtl="0" eaLnBrk="1" latinLnBrk="0" hangingPunct="1"/>
                      <a:r>
                        <a:rPr lang="ru-RU" sz="800" b="0" kern="1200" dirty="0" smtClean="0">
                          <a:solidFill>
                            <a:schemeClr val="tx1"/>
                          </a:solidFill>
                          <a:latin typeface="Times New Roman" pitchFamily="18" charset="0"/>
                          <a:ea typeface="+mn-ea"/>
                          <a:cs typeface="Times New Roman" pitchFamily="18" charset="0"/>
                        </a:rPr>
                        <a:t>1 06 06 042 04 1000 110</a:t>
                      </a:r>
                    </a:p>
                  </a:txBody>
                  <a:tcPr marL="91413" marR="91413" marT="45698" marB="45698"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b="0" kern="1200" dirty="0" smtClean="0">
                          <a:solidFill>
                            <a:schemeClr val="tx1"/>
                          </a:solidFill>
                          <a:latin typeface="Times New Roman" pitchFamily="18" charset="0"/>
                          <a:ea typeface="+mn-ea"/>
                          <a:cs typeface="Times New Roman" pitchFamily="18" charset="0"/>
                        </a:rPr>
                        <a:t>Земельный налог с физических лиц, обладающих земельным участком, расположенным в границах городских округов (сумма платежа (перерасчеты, недоимка и задолженность по соответствующему платежу, в том числе по отмененному)</a:t>
                      </a:r>
                    </a:p>
                  </a:txBody>
                  <a:tcPr marL="91413" marR="91413" marT="45698" marB="45698"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12 663,0</a:t>
                      </a:r>
                      <a:endParaRPr lang="ru-RU" sz="800" b="0"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14 035,8</a:t>
                      </a:r>
                      <a:endParaRPr lang="ru-RU" sz="800" b="0"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110,8</a:t>
                      </a:r>
                      <a:endParaRPr lang="ru-RU" sz="800" b="0"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442876058"/>
                  </a:ext>
                </a:extLst>
              </a:tr>
              <a:tr h="359478">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800" b="0" kern="1200" dirty="0" smtClean="0">
                          <a:solidFill>
                            <a:schemeClr val="tx1"/>
                          </a:solidFill>
                          <a:latin typeface="Times New Roman" pitchFamily="18" charset="0"/>
                          <a:ea typeface="+mn-ea"/>
                          <a:cs typeface="Times New Roman" pitchFamily="18" charset="0"/>
                        </a:rPr>
                        <a:t>1 06 06 042 04 3000 110</a:t>
                      </a:r>
                    </a:p>
                  </a:txBody>
                  <a:tcPr marL="91413" marR="91413" marT="45698" marB="45698"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b="0" kern="1200" dirty="0" smtClean="0">
                          <a:solidFill>
                            <a:schemeClr val="tx1"/>
                          </a:solidFill>
                          <a:latin typeface="Times New Roman" pitchFamily="18" charset="0"/>
                          <a:ea typeface="+mn-ea"/>
                          <a:cs typeface="Times New Roman" pitchFamily="18" charset="0"/>
                        </a:rPr>
                        <a:t>Земельный налог с физических лиц, обладающих земельным участком, расположенным в границах городских округов (суммы денежных взысканий (штрафов) по соответствующему платежу согласно законодательству Российской Федерации)</a:t>
                      </a:r>
                    </a:p>
                  </a:txBody>
                  <a:tcPr marL="91413" marR="91413" marT="45698" marB="45698"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0</a:t>
                      </a:r>
                      <a:endParaRPr lang="ru-RU" sz="800" b="0"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-5,3</a:t>
                      </a:r>
                      <a:endParaRPr lang="ru-RU" sz="800" b="0"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0,0</a:t>
                      </a:r>
                      <a:endParaRPr lang="ru-RU" sz="800" b="0"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495907039"/>
                  </a:ext>
                </a:extLst>
              </a:tr>
              <a:tr h="197342">
                <a:tc>
                  <a:txBody>
                    <a:bodyPr/>
                    <a:lstStyle/>
                    <a:p>
                      <a:pPr marL="0" algn="ctr" defTabSz="457200" rtl="0" eaLnBrk="1" latinLnBrk="0" hangingPunct="1"/>
                      <a:r>
                        <a:rPr lang="ru-RU" sz="800" b="1" kern="1200" dirty="0" smtClean="0">
                          <a:solidFill>
                            <a:schemeClr val="tx1"/>
                          </a:solidFill>
                          <a:latin typeface="Times New Roman" pitchFamily="18" charset="0"/>
                          <a:ea typeface="+mn-ea"/>
                          <a:cs typeface="Times New Roman" pitchFamily="18" charset="0"/>
                        </a:rPr>
                        <a:t>1 08 00 000 00</a:t>
                      </a:r>
                      <a:r>
                        <a:rPr lang="ru-RU" sz="800" b="1" kern="1200" baseline="0" dirty="0" smtClean="0">
                          <a:solidFill>
                            <a:schemeClr val="tx1"/>
                          </a:solidFill>
                          <a:latin typeface="Times New Roman" pitchFamily="18" charset="0"/>
                          <a:ea typeface="+mn-ea"/>
                          <a:cs typeface="Times New Roman" pitchFamily="18" charset="0"/>
                        </a:rPr>
                        <a:t> 0000 000</a:t>
                      </a:r>
                      <a:endParaRPr lang="ru-RU" sz="800" b="1" kern="1200" dirty="0" smtClean="0">
                        <a:solidFill>
                          <a:schemeClr val="tx1"/>
                        </a:solidFill>
                        <a:latin typeface="Times New Roman" pitchFamily="18" charset="0"/>
                        <a:ea typeface="+mn-ea"/>
                        <a:cs typeface="Times New Roman" pitchFamily="18" charset="0"/>
                      </a:endParaRPr>
                    </a:p>
                  </a:txBody>
                  <a:tcPr marL="91413" marR="91413" marT="45698" marB="45698"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ГОСУДАРСТВЕННАЯ ПОШЛИНА</a:t>
                      </a:r>
                    </a:p>
                  </a:txBody>
                  <a:tcPr marL="91413" marR="91413" marT="45698" marB="45698"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2 225,0</a:t>
                      </a:r>
                      <a:endParaRPr lang="ru-RU" sz="800" b="1"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2 283,1</a:t>
                      </a:r>
                      <a:endParaRPr lang="ru-RU" sz="800" b="1"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102,6</a:t>
                      </a:r>
                      <a:endParaRPr lang="ru-RU" sz="800" b="1"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527268313"/>
                  </a:ext>
                </a:extLst>
              </a:tr>
              <a:tr h="310132">
                <a:tc>
                  <a:txBody>
                    <a:bodyPr/>
                    <a:lstStyle/>
                    <a:p>
                      <a:pPr marL="0" algn="ctr" defTabSz="457200" rtl="0" eaLnBrk="1" latinLnBrk="0" hangingPunct="1"/>
                      <a:r>
                        <a:rPr lang="ru-RU" sz="800" b="1" kern="1200" dirty="0" smtClean="0">
                          <a:solidFill>
                            <a:schemeClr val="tx1"/>
                          </a:solidFill>
                          <a:latin typeface="Times New Roman" pitchFamily="18" charset="0"/>
                          <a:ea typeface="+mn-ea"/>
                          <a:cs typeface="Times New Roman" pitchFamily="18" charset="0"/>
                        </a:rPr>
                        <a:t>1 08 03 000 01 0000 110</a:t>
                      </a:r>
                    </a:p>
                  </a:txBody>
                  <a:tcPr marL="91413" marR="91413" marT="45698" marB="45698"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Государственная пошлина по делам, рассматриваемым в судах общей юрисдикции, мировыми судьями</a:t>
                      </a:r>
                    </a:p>
                  </a:txBody>
                  <a:tcPr marL="91413" marR="91413" marT="45698" marB="45698"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2 225,0</a:t>
                      </a:r>
                      <a:endParaRPr lang="ru-RU" sz="800" b="1"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2 283,1</a:t>
                      </a:r>
                      <a:endParaRPr lang="ru-RU" sz="800" b="1"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102,6</a:t>
                      </a:r>
                      <a:endParaRPr lang="ru-RU" sz="800" b="1"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295857547"/>
                  </a:ext>
                </a:extLst>
              </a:tr>
              <a:tr h="267836">
                <a:tc>
                  <a:txBody>
                    <a:bodyPr/>
                    <a:lstStyle/>
                    <a:p>
                      <a:pPr marL="0" algn="ctr" defTabSz="457200" rtl="0" eaLnBrk="1" latinLnBrk="0" hangingPunct="1"/>
                      <a:r>
                        <a:rPr lang="ru-RU" sz="800" kern="1200" dirty="0" smtClean="0">
                          <a:solidFill>
                            <a:schemeClr val="tx1"/>
                          </a:solidFill>
                          <a:latin typeface="Times New Roman" pitchFamily="18" charset="0"/>
                          <a:ea typeface="+mn-ea"/>
                          <a:cs typeface="Times New Roman" pitchFamily="18" charset="0"/>
                        </a:rPr>
                        <a:t>1 08 03 010 01 0000 110</a:t>
                      </a:r>
                    </a:p>
                  </a:txBody>
                  <a:tcPr marL="91413" marR="91413" marT="45698" marB="45698"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kern="1200" dirty="0" smtClean="0">
                          <a:solidFill>
                            <a:schemeClr val="tx1"/>
                          </a:solidFill>
                          <a:latin typeface="Times New Roman" pitchFamily="18" charset="0"/>
                          <a:ea typeface="+mn-ea"/>
                          <a:cs typeface="Times New Roman" pitchFamily="18" charset="0"/>
                        </a:rPr>
                        <a:t>Государственная пошлина по делам, рассматриваемым в судах общей юрисдикции, мировыми судьями (за исключением Верховного Суда Российской Федерации)</a:t>
                      </a:r>
                    </a:p>
                  </a:txBody>
                  <a:tcPr marL="91413" marR="91413" marT="45698" marB="45698"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2 225,0</a:t>
                      </a:r>
                      <a:endParaRPr lang="ru-RU" sz="800"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2 283,1</a:t>
                      </a:r>
                      <a:endParaRPr lang="ru-RU" sz="800"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102,6</a:t>
                      </a:r>
                      <a:endParaRPr lang="ru-RU" sz="800" dirty="0">
                        <a:solidFill>
                          <a:schemeClr val="tx1"/>
                        </a:solidFill>
                        <a:latin typeface="Times New Roman" pitchFamily="18" charset="0"/>
                        <a:cs typeface="Times New Roman" pitchFamily="18" charset="0"/>
                      </a:endParaRPr>
                    </a:p>
                  </a:txBody>
                  <a:tcPr marL="91413" marR="91413" marT="45698" marB="4569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654540888"/>
                  </a:ext>
                </a:extLst>
              </a:tr>
            </a:tbl>
          </a:graphicData>
        </a:graphic>
      </p:graphicFrame>
    </p:spTree>
    <p:extLst>
      <p:ext uri="{BB962C8B-B14F-4D97-AF65-F5344CB8AC3E}">
        <p14:creationId xmlns:p14="http://schemas.microsoft.com/office/powerpoint/2010/main" val="580171093"/>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16633"/>
            <a:ext cx="8928992" cy="738664"/>
          </a:xfrm>
          <a:prstGeom prst="rect">
            <a:avLst/>
          </a:prstGeom>
        </p:spPr>
        <p:txBody>
          <a:bodyPr wrap="square">
            <a:spAutoFit/>
          </a:bodyPr>
          <a:lstStyle/>
          <a:p>
            <a:pPr algn="ctr" eaLnBrk="0" hangingPunct="0"/>
            <a:r>
              <a:rPr lang="ru-RU" sz="1400" b="1" dirty="0">
                <a:solidFill>
                  <a:schemeClr val="accent1">
                    <a:lumMod val="50000"/>
                  </a:schemeClr>
                </a:solidFill>
                <a:latin typeface="Times New Roman" panose="02020603050405020304" pitchFamily="18" charset="0"/>
                <a:cs typeface="Times New Roman" panose="02020603050405020304" pitchFamily="18" charset="0"/>
              </a:rPr>
              <a:t>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в сравнении с плановыми назначениями в  2023 году      (тыс. руб.)</a:t>
            </a:r>
          </a:p>
        </p:txBody>
      </p:sp>
      <p:graphicFrame>
        <p:nvGraphicFramePr>
          <p:cNvPr id="3" name="Таблица 2"/>
          <p:cNvGraphicFramePr>
            <a:graphicFrameLocks noGrp="1"/>
          </p:cNvGraphicFramePr>
          <p:nvPr>
            <p:extLst>
              <p:ext uri="{D42A27DB-BD31-4B8C-83A1-F6EECF244321}">
                <p14:modId xmlns:p14="http://schemas.microsoft.com/office/powerpoint/2010/main" val="45435178"/>
              </p:ext>
            </p:extLst>
          </p:nvPr>
        </p:nvGraphicFramePr>
        <p:xfrm>
          <a:off x="179512" y="855105"/>
          <a:ext cx="8784975" cy="5208275"/>
        </p:xfrm>
        <a:graphic>
          <a:graphicData uri="http://schemas.openxmlformats.org/drawingml/2006/table">
            <a:tbl>
              <a:tblPr firstRow="1" bandRow="1">
                <a:tableStyleId>{F5AB1C69-6EDB-4FF4-983F-18BD219EF322}</a:tableStyleId>
              </a:tblPr>
              <a:tblGrid>
                <a:gridCol w="1652829">
                  <a:extLst>
                    <a:ext uri="{9D8B030D-6E8A-4147-A177-3AD203B41FA5}">
                      <a16:colId xmlns:a16="http://schemas.microsoft.com/office/drawing/2014/main" val="2151589749"/>
                    </a:ext>
                  </a:extLst>
                </a:gridCol>
                <a:gridCol w="4359572">
                  <a:extLst>
                    <a:ext uri="{9D8B030D-6E8A-4147-A177-3AD203B41FA5}">
                      <a16:colId xmlns:a16="http://schemas.microsoft.com/office/drawing/2014/main" val="1847604917"/>
                    </a:ext>
                  </a:extLst>
                </a:gridCol>
                <a:gridCol w="945995">
                  <a:extLst>
                    <a:ext uri="{9D8B030D-6E8A-4147-A177-3AD203B41FA5}">
                      <a16:colId xmlns:a16="http://schemas.microsoft.com/office/drawing/2014/main" val="860877974"/>
                    </a:ext>
                  </a:extLst>
                </a:gridCol>
                <a:gridCol w="869800">
                  <a:extLst>
                    <a:ext uri="{9D8B030D-6E8A-4147-A177-3AD203B41FA5}">
                      <a16:colId xmlns:a16="http://schemas.microsoft.com/office/drawing/2014/main" val="503318371"/>
                    </a:ext>
                  </a:extLst>
                </a:gridCol>
                <a:gridCol w="956779">
                  <a:extLst>
                    <a:ext uri="{9D8B030D-6E8A-4147-A177-3AD203B41FA5}">
                      <a16:colId xmlns:a16="http://schemas.microsoft.com/office/drawing/2014/main" val="2642118637"/>
                    </a:ext>
                  </a:extLst>
                </a:gridCol>
              </a:tblGrid>
              <a:tr h="376530">
                <a:tc>
                  <a:txBody>
                    <a:bodyPr/>
                    <a:lstStyle/>
                    <a:p>
                      <a:pPr marL="0" algn="ctr" defTabSz="457200" rtl="0" eaLnBrk="1" latinLnBrk="0" hangingPunct="1"/>
                      <a:r>
                        <a:rPr lang="ru-RU" sz="800" b="1" kern="1200" dirty="0" smtClean="0">
                          <a:solidFill>
                            <a:schemeClr val="tx1"/>
                          </a:solidFill>
                          <a:latin typeface="Times New Roman" panose="02020603050405020304" pitchFamily="18" charset="0"/>
                          <a:ea typeface="+mn-ea"/>
                          <a:cs typeface="Times New Roman" panose="02020603050405020304" pitchFamily="18" charset="0"/>
                        </a:rPr>
                        <a:t>Код бюджетной классификации </a:t>
                      </a:r>
                      <a:endParaRPr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lang="ru-RU" sz="800" b="1" kern="1200" dirty="0" smtClean="0">
                          <a:solidFill>
                            <a:schemeClr val="tx1"/>
                          </a:solidFill>
                          <a:latin typeface="Times New Roman" panose="02020603050405020304" pitchFamily="18" charset="0"/>
                          <a:ea typeface="+mn-ea"/>
                          <a:cs typeface="Times New Roman" panose="02020603050405020304" pitchFamily="18" charset="0"/>
                        </a:rPr>
                        <a:t>Наименование доходов</a:t>
                      </a:r>
                      <a:endParaRPr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lang="ru-RU" sz="800" kern="1200" dirty="0" smtClean="0">
                          <a:solidFill>
                            <a:schemeClr val="tx1"/>
                          </a:solidFill>
                          <a:latin typeface="Times New Roman" panose="02020603050405020304" pitchFamily="18" charset="0"/>
                          <a:ea typeface="+mn-ea"/>
                          <a:cs typeface="Times New Roman" panose="02020603050405020304" pitchFamily="18" charset="0"/>
                        </a:rPr>
                        <a:t>Уточненный план</a:t>
                      </a:r>
                      <a:endParaRPr lang="ru-RU" sz="800"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kumimoji="0" lang="ru-RU" sz="800" b="1" kern="1200" dirty="0" smtClean="0">
                          <a:solidFill>
                            <a:schemeClr val="tx1"/>
                          </a:solidFill>
                          <a:latin typeface="Times New Roman" panose="02020603050405020304" pitchFamily="18" charset="0"/>
                          <a:ea typeface="+mn-ea"/>
                          <a:cs typeface="Times New Roman" panose="02020603050405020304" pitchFamily="18" charset="0"/>
                        </a:rPr>
                        <a:t>Исполнено</a:t>
                      </a:r>
                      <a:endParaRPr kumimoji="0"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kumimoji="0" lang="ru-RU" sz="800" b="1" kern="1200" dirty="0" smtClean="0">
                          <a:solidFill>
                            <a:schemeClr val="tx1"/>
                          </a:solidFill>
                          <a:latin typeface="Times New Roman" panose="02020603050405020304" pitchFamily="18" charset="0"/>
                          <a:ea typeface="+mn-ea"/>
                          <a:cs typeface="Times New Roman" panose="02020603050405020304" pitchFamily="18" charset="0"/>
                        </a:rPr>
                        <a:t>% исполнения</a:t>
                      </a:r>
                      <a:endParaRPr kumimoji="0"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extLst>
                  <a:ext uri="{0D108BD9-81ED-4DB2-BD59-A6C34878D82A}">
                    <a16:rowId xmlns:a16="http://schemas.microsoft.com/office/drawing/2014/main" val="632220503"/>
                  </a:ext>
                </a:extLst>
              </a:tr>
              <a:tr h="23962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ru-RU" sz="800" b="1" kern="1200" dirty="0" smtClean="0">
                        <a:solidFill>
                          <a:schemeClr val="tx1"/>
                        </a:solidFill>
                        <a:latin typeface="Times New Roman" pitchFamily="18" charset="0"/>
                        <a:ea typeface="+mn-ea"/>
                        <a:cs typeface="Times New Roman" pitchFamily="18" charset="0"/>
                      </a:endParaRPr>
                    </a:p>
                  </a:txBody>
                  <a:tcPr marL="91422" marR="91422" marT="45728" marB="45728"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b="1" dirty="0" smtClean="0">
                          <a:solidFill>
                            <a:schemeClr val="tx1"/>
                          </a:solidFill>
                          <a:latin typeface="Times New Roman" pitchFamily="18" charset="0"/>
                          <a:cs typeface="Times New Roman" pitchFamily="18" charset="0"/>
                        </a:rPr>
                        <a:t>НЕНАЛОГОВЫЕ ДОХОДЫ</a:t>
                      </a:r>
                      <a:endParaRPr lang="ru-RU" sz="800" b="1" kern="1200" dirty="0" smtClean="0">
                        <a:solidFill>
                          <a:schemeClr val="tx1"/>
                        </a:solidFill>
                        <a:latin typeface="Times New Roman" pitchFamily="18" charset="0"/>
                        <a:ea typeface="+mn-ea"/>
                        <a:cs typeface="Times New Roman" pitchFamily="18" charset="0"/>
                      </a:endParaRPr>
                    </a:p>
                  </a:txBody>
                  <a:tcPr marL="91422" marR="91422" marT="45728" marB="45728"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baseline="0" dirty="0" smtClean="0">
                          <a:solidFill>
                            <a:schemeClr val="tx1"/>
                          </a:solidFill>
                          <a:latin typeface="Times New Roman" pitchFamily="18" charset="0"/>
                          <a:cs typeface="Times New Roman" pitchFamily="18" charset="0"/>
                        </a:rPr>
                        <a:t>89 283,2</a:t>
                      </a:r>
                    </a:p>
                  </a:txBody>
                  <a:tcPr marL="91422" marR="91422" marT="45728" marB="4572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97 915,2</a:t>
                      </a:r>
                      <a:endParaRPr lang="ru-RU" sz="800" b="1" dirty="0">
                        <a:solidFill>
                          <a:schemeClr val="tx1"/>
                        </a:solidFill>
                        <a:latin typeface="Times New Roman" pitchFamily="18" charset="0"/>
                        <a:cs typeface="Times New Roman" pitchFamily="18" charset="0"/>
                      </a:endParaRPr>
                    </a:p>
                  </a:txBody>
                  <a:tcPr marL="91422" marR="91422" marT="45728" marB="4572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109,7</a:t>
                      </a:r>
                      <a:endParaRPr lang="ru-RU" sz="800" b="1" dirty="0">
                        <a:solidFill>
                          <a:schemeClr val="tx1"/>
                        </a:solidFill>
                        <a:latin typeface="Times New Roman" pitchFamily="18" charset="0"/>
                        <a:cs typeface="Times New Roman" pitchFamily="18" charset="0"/>
                      </a:endParaRPr>
                    </a:p>
                  </a:txBody>
                  <a:tcPr marL="91422" marR="91422" marT="45728" marB="4572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06928924"/>
                  </a:ext>
                </a:extLst>
              </a:tr>
              <a:tr h="37655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800" b="1" kern="1200" dirty="0" smtClean="0">
                          <a:solidFill>
                            <a:schemeClr val="tx1"/>
                          </a:solidFill>
                          <a:latin typeface="Times New Roman" pitchFamily="18" charset="0"/>
                          <a:ea typeface="+mn-ea"/>
                          <a:cs typeface="Times New Roman" pitchFamily="18" charset="0"/>
                        </a:rPr>
                        <a:t>1 11 00 000 00 0000 000</a:t>
                      </a:r>
                    </a:p>
                  </a:txBody>
                  <a:tcPr marL="91422" marR="91422" marT="45728" marB="45728"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ДОХОДЫ ОТ ИСПОЛЬЗОВАНИЯ ИМУЩЕСТВА, НАХОДЯЩЕГОСЯ В ГОСУДАРСТВЕННОЙ И МУНИЦИПАЛЬНОЙ СОБСТВЕННОСТИ</a:t>
                      </a:r>
                    </a:p>
                  </a:txBody>
                  <a:tcPr marL="91422" marR="91422" marT="45728" marB="45728"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31 817,5</a:t>
                      </a:r>
                      <a:endParaRPr lang="ru-RU" sz="800" b="1" dirty="0">
                        <a:solidFill>
                          <a:schemeClr val="tx1"/>
                        </a:solidFill>
                        <a:latin typeface="Times New Roman" pitchFamily="18" charset="0"/>
                        <a:cs typeface="Times New Roman" pitchFamily="18" charset="0"/>
                      </a:endParaRPr>
                    </a:p>
                  </a:txBody>
                  <a:tcPr marL="91422" marR="91422" marT="45728" marB="4572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31 698,5</a:t>
                      </a:r>
                      <a:endParaRPr lang="ru-RU" sz="800" b="1" dirty="0">
                        <a:solidFill>
                          <a:schemeClr val="tx1"/>
                        </a:solidFill>
                        <a:latin typeface="Times New Roman" pitchFamily="18" charset="0"/>
                        <a:cs typeface="Times New Roman" pitchFamily="18" charset="0"/>
                      </a:endParaRPr>
                    </a:p>
                  </a:txBody>
                  <a:tcPr marL="91422" marR="91422" marT="45728" marB="4572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99,6</a:t>
                      </a:r>
                      <a:endParaRPr lang="ru-RU" sz="800" b="1" dirty="0">
                        <a:solidFill>
                          <a:schemeClr val="tx1"/>
                        </a:solidFill>
                        <a:latin typeface="Times New Roman" pitchFamily="18" charset="0"/>
                        <a:cs typeface="Times New Roman" pitchFamily="18" charset="0"/>
                      </a:endParaRPr>
                    </a:p>
                  </a:txBody>
                  <a:tcPr marL="91422" marR="91422" marT="45728" marB="4572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142911529"/>
                  </a:ext>
                </a:extLst>
              </a:tr>
              <a:tr h="650391">
                <a:tc>
                  <a:txBody>
                    <a:bodyPr/>
                    <a:lstStyle/>
                    <a:p>
                      <a:pPr marL="0" algn="ctr" defTabSz="457200" rtl="0" eaLnBrk="1" latinLnBrk="0" hangingPunct="1"/>
                      <a:r>
                        <a:rPr lang="ru-RU" sz="800" b="1" kern="1200" dirty="0" smtClean="0">
                          <a:solidFill>
                            <a:schemeClr val="tx1"/>
                          </a:solidFill>
                          <a:latin typeface="Times New Roman" pitchFamily="18" charset="0"/>
                          <a:ea typeface="+mn-ea"/>
                          <a:cs typeface="Times New Roman" pitchFamily="18" charset="0"/>
                        </a:rPr>
                        <a:t>1 11 05 000 00 0000 120</a:t>
                      </a:r>
                    </a:p>
                  </a:txBody>
                  <a:tcPr marL="91422" marR="91422" marT="45728" marB="45728"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Доходы, получаемые в виде арендной либо иной платы за передачу в возмездное пользование государственного и муниципального имущества (за исключением имущества бюджетных и автономных учреждений, а также имущества государственных и муниципальных унитарных предприятий, в том числе казенных)</a:t>
                      </a:r>
                    </a:p>
                  </a:txBody>
                  <a:tcPr marL="91422" marR="91422" marT="45728" marB="45728"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21 985,8</a:t>
                      </a:r>
                      <a:endParaRPr lang="ru-RU" sz="800" b="1" dirty="0">
                        <a:solidFill>
                          <a:schemeClr val="tx1"/>
                        </a:solidFill>
                        <a:latin typeface="Times New Roman" pitchFamily="18" charset="0"/>
                        <a:cs typeface="Times New Roman" pitchFamily="18" charset="0"/>
                      </a:endParaRPr>
                    </a:p>
                  </a:txBody>
                  <a:tcPr marL="91422" marR="91422" marT="45728" marB="4572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22 088,7</a:t>
                      </a:r>
                      <a:endParaRPr lang="ru-RU" sz="800" b="1" dirty="0">
                        <a:solidFill>
                          <a:schemeClr val="tx1"/>
                        </a:solidFill>
                        <a:latin typeface="Times New Roman" pitchFamily="18" charset="0"/>
                        <a:cs typeface="Times New Roman" pitchFamily="18" charset="0"/>
                      </a:endParaRPr>
                    </a:p>
                  </a:txBody>
                  <a:tcPr marL="91422" marR="91422" marT="45728" marB="4572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100,5</a:t>
                      </a:r>
                      <a:endParaRPr lang="ru-RU" sz="800" b="1" dirty="0">
                        <a:solidFill>
                          <a:schemeClr val="tx1"/>
                        </a:solidFill>
                        <a:latin typeface="Times New Roman" pitchFamily="18" charset="0"/>
                        <a:cs typeface="Times New Roman" pitchFamily="18" charset="0"/>
                      </a:endParaRPr>
                    </a:p>
                  </a:txBody>
                  <a:tcPr marL="91422" marR="91422" marT="45728" marB="4572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773995609"/>
                  </a:ext>
                </a:extLst>
              </a:tr>
              <a:tr h="436433">
                <a:tc>
                  <a:txBody>
                    <a:bodyPr/>
                    <a:lstStyle/>
                    <a:p>
                      <a:pPr marL="0" algn="ctr" defTabSz="457200" rtl="0" eaLnBrk="1" latinLnBrk="0" hangingPunct="1"/>
                      <a:r>
                        <a:rPr lang="ru-RU" sz="800" kern="1200" dirty="0" smtClean="0">
                          <a:solidFill>
                            <a:schemeClr val="tx1"/>
                          </a:solidFill>
                          <a:latin typeface="Times New Roman" pitchFamily="18" charset="0"/>
                          <a:ea typeface="+mn-ea"/>
                          <a:cs typeface="Times New Roman" pitchFamily="18" charset="0"/>
                        </a:rPr>
                        <a:t>1 11 05 012 04 0000 120</a:t>
                      </a:r>
                    </a:p>
                  </a:txBody>
                  <a:tcPr marL="91427" marR="91427" marT="45719" marB="45719"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kern="1200" dirty="0" smtClean="0">
                          <a:solidFill>
                            <a:schemeClr val="tx1"/>
                          </a:solidFill>
                          <a:latin typeface="Times New Roman" pitchFamily="18" charset="0"/>
                          <a:ea typeface="+mn-ea"/>
                          <a:cs typeface="Times New Roman" pitchFamily="18" charset="0"/>
                        </a:rPr>
                        <a:t>Доходы, получаемые в виде арендной платы за земельные участки, государственная собственность на которые не разграничена и которые расположены в границах городских округов, а также средства от продажи права на заключение договоров аренды указанных земельных участков</a:t>
                      </a:r>
                    </a:p>
                  </a:txBody>
                  <a:tcPr marL="91427" marR="91427" marT="45719" marB="45719"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9 700,0</a:t>
                      </a:r>
                      <a:endParaRPr lang="ru-RU" sz="800" b="0" dirty="0">
                        <a:solidFill>
                          <a:schemeClr val="tx1"/>
                        </a:solidFill>
                        <a:latin typeface="Times New Roman" pitchFamily="18" charset="0"/>
                        <a:cs typeface="Times New Roman" pitchFamily="18" charset="0"/>
                      </a:endParaRPr>
                    </a:p>
                  </a:txBody>
                  <a:tcPr marL="91427" marR="91427"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9 838,6</a:t>
                      </a:r>
                    </a:p>
                  </a:txBody>
                  <a:tcPr marL="91427" marR="91427"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101,4</a:t>
                      </a:r>
                    </a:p>
                  </a:txBody>
                  <a:tcPr marL="91427" marR="91427"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763959379"/>
                  </a:ext>
                </a:extLst>
              </a:tr>
              <a:tr h="325185">
                <a:tc>
                  <a:txBody>
                    <a:bodyPr/>
                    <a:lstStyle/>
                    <a:p>
                      <a:pPr marL="0" algn="ctr" defTabSz="457200" rtl="0" eaLnBrk="1" latinLnBrk="0" hangingPunct="1"/>
                      <a:r>
                        <a:rPr lang="ru-RU" sz="800" kern="1200" dirty="0" smtClean="0">
                          <a:solidFill>
                            <a:schemeClr val="tx1"/>
                          </a:solidFill>
                          <a:latin typeface="Times New Roman" pitchFamily="18" charset="0"/>
                          <a:ea typeface="+mn-ea"/>
                          <a:cs typeface="Times New Roman" pitchFamily="18" charset="0"/>
                        </a:rPr>
                        <a:t>1 11 05 024 04 0000 120</a:t>
                      </a:r>
                    </a:p>
                  </a:txBody>
                  <a:tcPr marL="91427" marR="91427" marT="45719" marB="45719"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kern="1200" dirty="0" smtClean="0">
                          <a:solidFill>
                            <a:schemeClr val="tx1"/>
                          </a:solidFill>
                          <a:latin typeface="Times New Roman" pitchFamily="18" charset="0"/>
                          <a:ea typeface="+mn-ea"/>
                          <a:cs typeface="Times New Roman" pitchFamily="18" charset="0"/>
                        </a:rPr>
                        <a:t>Доходы, получаемые в виде арендной платы, а также средства от продажи права на заключение договоров аренды за земли, находящиеся в собственности городских округов</a:t>
                      </a:r>
                    </a:p>
                  </a:txBody>
                  <a:tcPr marL="91427" marR="91427" marT="45719" marB="45719"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7 000,0</a:t>
                      </a:r>
                      <a:endParaRPr lang="ru-RU" sz="800" b="0" dirty="0">
                        <a:solidFill>
                          <a:schemeClr val="tx1"/>
                        </a:solidFill>
                        <a:latin typeface="Times New Roman" pitchFamily="18" charset="0"/>
                        <a:cs typeface="Times New Roman" pitchFamily="18" charset="0"/>
                      </a:endParaRPr>
                    </a:p>
                  </a:txBody>
                  <a:tcPr marL="91427" marR="91427"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6 925,2</a:t>
                      </a:r>
                    </a:p>
                  </a:txBody>
                  <a:tcPr marL="91427" marR="91427"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98,9</a:t>
                      </a:r>
                    </a:p>
                  </a:txBody>
                  <a:tcPr marL="91427" marR="91427"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401776144"/>
                  </a:ext>
                </a:extLst>
              </a:tr>
              <a:tr h="436433">
                <a:tc>
                  <a:txBody>
                    <a:bodyPr/>
                    <a:lstStyle/>
                    <a:p>
                      <a:pPr marL="0" algn="ctr" defTabSz="457200" rtl="0" eaLnBrk="1" fontAlgn="ctr" latinLnBrk="0" hangingPunct="1"/>
                      <a:r>
                        <a:rPr lang="ru-RU" sz="800" kern="1200" dirty="0" smtClean="0">
                          <a:solidFill>
                            <a:schemeClr val="tx1"/>
                          </a:solidFill>
                          <a:latin typeface="Times New Roman" pitchFamily="18" charset="0"/>
                          <a:ea typeface="+mn-ea"/>
                          <a:cs typeface="Times New Roman" pitchFamily="18" charset="0"/>
                        </a:rPr>
                        <a:t>     1 </a:t>
                      </a:r>
                      <a:r>
                        <a:rPr lang="ru-RU" sz="800" kern="1200" dirty="0">
                          <a:solidFill>
                            <a:schemeClr val="tx1"/>
                          </a:solidFill>
                          <a:latin typeface="Times New Roman" pitchFamily="18" charset="0"/>
                          <a:ea typeface="+mn-ea"/>
                          <a:cs typeface="Times New Roman" pitchFamily="18" charset="0"/>
                        </a:rPr>
                        <a:t>11 05 034 04 0000 120</a:t>
                      </a:r>
                    </a:p>
                  </a:txBody>
                  <a:tcPr marL="9525" marR="9525"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kern="1200" dirty="0" smtClean="0">
                          <a:solidFill>
                            <a:schemeClr val="tx1"/>
                          </a:solidFill>
                          <a:latin typeface="Times New Roman" pitchFamily="18" charset="0"/>
                          <a:ea typeface="+mn-ea"/>
                          <a:cs typeface="Times New Roman" pitchFamily="18" charset="0"/>
                        </a:rPr>
                        <a:t>Доходы от сдачи в аренду имущества, находящегося в оперативном управлении органов управления городских округов и созданных ими учреждений (за исключением имущества муниципальных бюджетных и автономных учреждений)</a:t>
                      </a:r>
                    </a:p>
                  </a:txBody>
                  <a:tcPr marL="91427" marR="91427" marT="45719" marB="45719"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124,8</a:t>
                      </a:r>
                    </a:p>
                  </a:txBody>
                  <a:tcPr marL="91427" marR="91427"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124,8</a:t>
                      </a:r>
                      <a:endParaRPr lang="ru-RU" sz="800" b="0" dirty="0">
                        <a:solidFill>
                          <a:schemeClr val="tx1"/>
                        </a:solidFill>
                        <a:latin typeface="Times New Roman" pitchFamily="18" charset="0"/>
                        <a:cs typeface="Times New Roman" pitchFamily="18" charset="0"/>
                      </a:endParaRPr>
                    </a:p>
                  </a:txBody>
                  <a:tcPr marL="91427" marR="91427"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100,0</a:t>
                      </a:r>
                      <a:endParaRPr lang="ru-RU" sz="800" b="0" dirty="0">
                        <a:solidFill>
                          <a:schemeClr val="tx1"/>
                        </a:solidFill>
                        <a:latin typeface="Times New Roman" pitchFamily="18" charset="0"/>
                        <a:cs typeface="Times New Roman" pitchFamily="18" charset="0"/>
                      </a:endParaRPr>
                    </a:p>
                  </a:txBody>
                  <a:tcPr marL="91427" marR="91427"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103770110"/>
                  </a:ext>
                </a:extLst>
              </a:tr>
              <a:tr h="325185">
                <a:tc>
                  <a:txBody>
                    <a:bodyPr/>
                    <a:lstStyle/>
                    <a:p>
                      <a:pPr marL="0" algn="ctr" defTabSz="457200" rtl="0" eaLnBrk="1" latinLnBrk="0" hangingPunct="1"/>
                      <a:r>
                        <a:rPr lang="ru-RU" sz="800" kern="1200" dirty="0" smtClean="0">
                          <a:solidFill>
                            <a:schemeClr val="tx1"/>
                          </a:solidFill>
                          <a:latin typeface="Times New Roman" pitchFamily="18" charset="0"/>
                          <a:ea typeface="+mn-ea"/>
                          <a:cs typeface="Times New Roman" pitchFamily="18" charset="0"/>
                        </a:rPr>
                        <a:t>1 11 05 074 04 0000 120</a:t>
                      </a:r>
                    </a:p>
                  </a:txBody>
                  <a:tcPr marL="91427" marR="91427" marT="45719" marB="45719"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kern="1200" dirty="0" smtClean="0">
                          <a:solidFill>
                            <a:schemeClr val="tx1"/>
                          </a:solidFill>
                          <a:latin typeface="Times New Roman" pitchFamily="18" charset="0"/>
                          <a:ea typeface="+mn-ea"/>
                          <a:cs typeface="Times New Roman" pitchFamily="18" charset="0"/>
                        </a:rPr>
                        <a:t>Доходы от сдачи в аренду имущества, составляющего казну городских округов (за исключением земельных участков)</a:t>
                      </a:r>
                    </a:p>
                  </a:txBody>
                  <a:tcPr marL="91427" marR="91427" marT="45719" marB="45719"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5 161,0</a:t>
                      </a:r>
                    </a:p>
                  </a:txBody>
                  <a:tcPr marL="91427" marR="91427"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5 200,1</a:t>
                      </a:r>
                      <a:endParaRPr lang="ru-RU" sz="800" b="0" dirty="0">
                        <a:solidFill>
                          <a:schemeClr val="tx1"/>
                        </a:solidFill>
                        <a:latin typeface="Times New Roman" pitchFamily="18" charset="0"/>
                        <a:cs typeface="Times New Roman" pitchFamily="18" charset="0"/>
                      </a:endParaRPr>
                    </a:p>
                  </a:txBody>
                  <a:tcPr marL="91427" marR="91427"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100,8</a:t>
                      </a:r>
                      <a:endParaRPr lang="ru-RU" sz="800" b="0" dirty="0">
                        <a:solidFill>
                          <a:schemeClr val="tx1"/>
                        </a:solidFill>
                        <a:latin typeface="Times New Roman" pitchFamily="18" charset="0"/>
                        <a:cs typeface="Times New Roman" pitchFamily="18" charset="0"/>
                      </a:endParaRPr>
                    </a:p>
                  </a:txBody>
                  <a:tcPr marL="91427" marR="91427"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644218448"/>
                  </a:ext>
                </a:extLst>
              </a:tr>
              <a:tr h="650371">
                <a:tc>
                  <a:txBody>
                    <a:bodyPr/>
                    <a:lstStyle/>
                    <a:p>
                      <a:pPr marL="0" algn="ctr" defTabSz="457200" rtl="0" eaLnBrk="1" latinLnBrk="0" hangingPunct="1"/>
                      <a:r>
                        <a:rPr lang="ru-RU" sz="800" b="1" kern="1200" dirty="0" smtClean="0">
                          <a:solidFill>
                            <a:schemeClr val="tx1"/>
                          </a:solidFill>
                          <a:latin typeface="Times New Roman" pitchFamily="18" charset="0"/>
                          <a:ea typeface="+mn-ea"/>
                          <a:cs typeface="Times New Roman" pitchFamily="18" charset="0"/>
                        </a:rPr>
                        <a:t>1 11 09 000 00 0000 120</a:t>
                      </a:r>
                    </a:p>
                  </a:txBody>
                  <a:tcPr marL="91427" marR="91427" marT="45719" marB="45719"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Прочие доходы от использования имущества и прав, находящихся в государственной и муниципальной собственности (за исключением имущества бюджетных и автономных учреждений, а также имущества государственных и муниципальных унитарных предприятий, в том числе казенных)</a:t>
                      </a:r>
                    </a:p>
                  </a:txBody>
                  <a:tcPr marL="91427" marR="91427" marT="45719" marB="45719"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9 831,7</a:t>
                      </a:r>
                    </a:p>
                  </a:txBody>
                  <a:tcPr marL="91427" marR="91427"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9 609,8</a:t>
                      </a:r>
                      <a:endParaRPr lang="ru-RU" sz="800" b="1" dirty="0">
                        <a:solidFill>
                          <a:schemeClr val="tx1"/>
                        </a:solidFill>
                        <a:latin typeface="Times New Roman" pitchFamily="18" charset="0"/>
                        <a:cs typeface="Times New Roman" pitchFamily="18" charset="0"/>
                      </a:endParaRPr>
                    </a:p>
                  </a:txBody>
                  <a:tcPr marL="91427" marR="91427"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97,7</a:t>
                      </a:r>
                      <a:endParaRPr lang="ru-RU" sz="800" b="1" dirty="0">
                        <a:solidFill>
                          <a:schemeClr val="tx1"/>
                        </a:solidFill>
                        <a:latin typeface="Times New Roman" pitchFamily="18" charset="0"/>
                        <a:cs typeface="Times New Roman" pitchFamily="18" charset="0"/>
                      </a:endParaRPr>
                    </a:p>
                  </a:txBody>
                  <a:tcPr marL="91427" marR="91427"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867752913"/>
                  </a:ext>
                </a:extLst>
              </a:tr>
              <a:tr h="344443">
                <a:tc>
                  <a:txBody>
                    <a:bodyPr/>
                    <a:lstStyle/>
                    <a:p>
                      <a:pPr marL="0" algn="ctr" defTabSz="457200" rtl="0" eaLnBrk="1" fontAlgn="ctr" latinLnBrk="0" hangingPunct="1"/>
                      <a:r>
                        <a:rPr lang="ru-RU" sz="800" kern="1200" dirty="0" smtClean="0">
                          <a:solidFill>
                            <a:schemeClr val="tx1"/>
                          </a:solidFill>
                          <a:latin typeface="Times New Roman" pitchFamily="18" charset="0"/>
                          <a:ea typeface="+mn-ea"/>
                          <a:cs typeface="Times New Roman" pitchFamily="18" charset="0"/>
                        </a:rPr>
                        <a:t>    1 </a:t>
                      </a:r>
                      <a:r>
                        <a:rPr lang="ru-RU" sz="800" kern="1200" dirty="0">
                          <a:solidFill>
                            <a:schemeClr val="tx1"/>
                          </a:solidFill>
                          <a:latin typeface="Times New Roman" pitchFamily="18" charset="0"/>
                          <a:ea typeface="+mn-ea"/>
                          <a:cs typeface="Times New Roman" pitchFamily="18" charset="0"/>
                        </a:rPr>
                        <a:t>11 09 044 04 0000 120</a:t>
                      </a:r>
                    </a:p>
                  </a:txBody>
                  <a:tcPr marL="9525" marR="9525"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smtClean="0">
                          <a:solidFill>
                            <a:schemeClr val="tx1"/>
                          </a:solidFill>
                          <a:latin typeface="Times New Roman" pitchFamily="18" charset="0"/>
                          <a:ea typeface="+mn-ea"/>
                          <a:cs typeface="Times New Roman" pitchFamily="18" charset="0"/>
                        </a:rPr>
                        <a:t>Прочие </a:t>
                      </a:r>
                      <a:r>
                        <a:rPr lang="ru-RU" sz="650" kern="1200" dirty="0">
                          <a:solidFill>
                            <a:schemeClr val="tx1"/>
                          </a:solidFill>
                          <a:latin typeface="Times New Roman" pitchFamily="18" charset="0"/>
                          <a:ea typeface="+mn-ea"/>
                          <a:cs typeface="Times New Roman" pitchFamily="18" charset="0"/>
                        </a:rPr>
                        <a:t>поступления от использования имущества, находящегося в собственности городских округов (за исключением имущества муниципальных бюджетных и автономных учреждений, а также имущества муниципальных унитарных предприятий, в том числе казенных)</a:t>
                      </a:r>
                    </a:p>
                  </a:txBody>
                  <a:tcPr marL="9525" marR="9525"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8 017,0</a:t>
                      </a:r>
                    </a:p>
                  </a:txBody>
                  <a:tcPr marL="91427" marR="91427"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7 713,7</a:t>
                      </a:r>
                      <a:endParaRPr lang="ru-RU" sz="800" b="0" dirty="0">
                        <a:solidFill>
                          <a:schemeClr val="tx1"/>
                        </a:solidFill>
                        <a:latin typeface="Times New Roman" pitchFamily="18" charset="0"/>
                        <a:cs typeface="Times New Roman" pitchFamily="18" charset="0"/>
                      </a:endParaRPr>
                    </a:p>
                  </a:txBody>
                  <a:tcPr marL="91427" marR="91427"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96,2</a:t>
                      </a:r>
                      <a:endParaRPr lang="ru-RU" sz="800" b="0" dirty="0">
                        <a:solidFill>
                          <a:schemeClr val="tx1"/>
                        </a:solidFill>
                        <a:latin typeface="Times New Roman" pitchFamily="18" charset="0"/>
                        <a:cs typeface="Times New Roman" pitchFamily="18" charset="0"/>
                      </a:endParaRPr>
                    </a:p>
                  </a:txBody>
                  <a:tcPr marL="91427" marR="91427"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30224634"/>
                  </a:ext>
                </a:extLst>
              </a:tr>
              <a:tr h="547667">
                <a:tc>
                  <a:txBody>
                    <a:bodyPr/>
                    <a:lstStyle/>
                    <a:p>
                      <a:pPr marL="0" algn="ctr" defTabSz="457200" rtl="0" eaLnBrk="1" latinLnBrk="0" hangingPunct="1"/>
                      <a:r>
                        <a:rPr lang="ru-RU" sz="800" kern="1200" dirty="0" smtClean="0">
                          <a:solidFill>
                            <a:schemeClr val="tx1"/>
                          </a:solidFill>
                          <a:latin typeface="Times New Roman" pitchFamily="18" charset="0"/>
                          <a:ea typeface="+mn-ea"/>
                          <a:cs typeface="Times New Roman" pitchFamily="18" charset="0"/>
                        </a:rPr>
                        <a:t> 1 11 09 080 04 0000 120</a:t>
                      </a:r>
                    </a:p>
                  </a:txBody>
                  <a:tcPr marL="91427" marR="91427" marT="45713" marB="4571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kern="1200" dirty="0" smtClean="0">
                          <a:solidFill>
                            <a:schemeClr val="tx1"/>
                          </a:solidFill>
                          <a:latin typeface="Times New Roman" pitchFamily="18" charset="0"/>
                          <a:ea typeface="+mn-ea"/>
                          <a:cs typeface="Times New Roman" pitchFamily="18" charset="0"/>
                        </a:rPr>
                        <a:t>Плата, поступившая в рамках договора за предоставление права на размещение и эксплуатацию нестационарного торгового объекта, установку и эксплуатацию рекламных конструкций на землях или земельных участках, находящихся в собственности городских округов, и на землях или земельных участках, государственная собственность на которые не разграничена</a:t>
                      </a:r>
                    </a:p>
                  </a:txBody>
                  <a:tcPr marL="91427" marR="91427" marT="45713" marB="4571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1 814,7</a:t>
                      </a: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1 896,1</a:t>
                      </a:r>
                      <a:endParaRPr lang="ru-RU" sz="800" b="0"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104,5</a:t>
                      </a:r>
                      <a:endParaRPr lang="ru-RU" sz="800" b="0"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45715547"/>
                  </a:ext>
                </a:extLst>
              </a:tr>
              <a:tr h="249729">
                <a:tc>
                  <a:txBody>
                    <a:bodyPr/>
                    <a:lstStyle/>
                    <a:p>
                      <a:pPr marL="0" algn="ctr" defTabSz="457200" rtl="0" eaLnBrk="1" latinLnBrk="0" hangingPunct="1"/>
                      <a:r>
                        <a:rPr lang="ru-RU" sz="800" b="1" kern="1200" dirty="0" smtClean="0">
                          <a:solidFill>
                            <a:schemeClr val="tx1"/>
                          </a:solidFill>
                          <a:latin typeface="Times New Roman" pitchFamily="18" charset="0"/>
                          <a:ea typeface="+mn-ea"/>
                          <a:cs typeface="Times New Roman" pitchFamily="18" charset="0"/>
                        </a:rPr>
                        <a:t>1 12 00 000 00 0000 000</a:t>
                      </a:r>
                    </a:p>
                  </a:txBody>
                  <a:tcPr marL="91427" marR="91427" marT="45713" marB="4571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ПЛАТЕЖИ ПРИ ПОЛЬЗОВАНИИ ПРИРОДНЫМИ РЕСУРСАМИ</a:t>
                      </a:r>
                    </a:p>
                  </a:txBody>
                  <a:tcPr marL="91427" marR="91427" marT="45713" marB="4571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1 053,3</a:t>
                      </a: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1 094,7</a:t>
                      </a:r>
                      <a:endParaRPr lang="ru-RU" sz="800" b="1"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103,9</a:t>
                      </a:r>
                      <a:endParaRPr lang="ru-RU" sz="800" b="1"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84193430"/>
                  </a:ext>
                </a:extLst>
              </a:tr>
              <a:tr h="24972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800" b="1" kern="1200" dirty="0" smtClean="0">
                          <a:solidFill>
                            <a:schemeClr val="tx1"/>
                          </a:solidFill>
                          <a:latin typeface="Times New Roman" pitchFamily="18" charset="0"/>
                          <a:ea typeface="+mn-ea"/>
                          <a:cs typeface="Times New Roman" pitchFamily="18" charset="0"/>
                        </a:rPr>
                        <a:t>1 12 01 000 01 0000 120</a:t>
                      </a:r>
                    </a:p>
                  </a:txBody>
                  <a:tcPr marL="91427" marR="91427" marT="45713" marB="4571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Плата за негативное воздействие на окружающую среду</a:t>
                      </a:r>
                      <a:endParaRPr lang="ru-RU" sz="800" b="1" kern="1200" dirty="0">
                        <a:solidFill>
                          <a:schemeClr val="tx1"/>
                        </a:solidFill>
                        <a:latin typeface="Times New Roman" pitchFamily="18" charset="0"/>
                        <a:ea typeface="+mn-ea"/>
                        <a:cs typeface="Times New Roman" pitchFamily="18" charset="0"/>
                      </a:endParaRPr>
                    </a:p>
                  </a:txBody>
                  <a:tcPr marL="91427" marR="91427" marT="45713" marB="4571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1 053,3</a:t>
                      </a: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1 094,7</a:t>
                      </a:r>
                      <a:endParaRPr lang="ru-RU" sz="800" b="1"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103,9</a:t>
                      </a:r>
                      <a:endParaRPr lang="ru-RU" sz="800" b="1"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049031443"/>
                  </a:ext>
                </a:extLst>
              </a:tr>
            </a:tbl>
          </a:graphicData>
        </a:graphic>
      </p:graphicFrame>
    </p:spTree>
    <p:extLst>
      <p:ext uri="{BB962C8B-B14F-4D97-AF65-F5344CB8AC3E}">
        <p14:creationId xmlns:p14="http://schemas.microsoft.com/office/powerpoint/2010/main" val="1872818373"/>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16633"/>
            <a:ext cx="8964488" cy="738664"/>
          </a:xfrm>
          <a:prstGeom prst="rect">
            <a:avLst/>
          </a:prstGeom>
        </p:spPr>
        <p:txBody>
          <a:bodyPr wrap="square">
            <a:spAutoFit/>
          </a:bodyPr>
          <a:lstStyle/>
          <a:p>
            <a:pPr algn="ctr" eaLnBrk="0" hangingPunct="0"/>
            <a:r>
              <a:rPr lang="ru-RU" sz="1400" b="1" dirty="0">
                <a:solidFill>
                  <a:schemeClr val="accent1">
                    <a:lumMod val="50000"/>
                  </a:schemeClr>
                </a:solidFill>
                <a:latin typeface="Times New Roman" panose="02020603050405020304" pitchFamily="18" charset="0"/>
                <a:cs typeface="Times New Roman" panose="02020603050405020304" pitchFamily="18" charset="0"/>
              </a:rPr>
              <a:t>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в сравнении с плановыми назначениями в  2023 году      (тыс. руб.)</a:t>
            </a:r>
          </a:p>
        </p:txBody>
      </p:sp>
      <p:graphicFrame>
        <p:nvGraphicFramePr>
          <p:cNvPr id="3" name="Таблица 2"/>
          <p:cNvGraphicFramePr>
            <a:graphicFrameLocks noGrp="1"/>
          </p:cNvGraphicFramePr>
          <p:nvPr>
            <p:extLst>
              <p:ext uri="{D42A27DB-BD31-4B8C-83A1-F6EECF244321}">
                <p14:modId xmlns:p14="http://schemas.microsoft.com/office/powerpoint/2010/main" val="3206924555"/>
              </p:ext>
            </p:extLst>
          </p:nvPr>
        </p:nvGraphicFramePr>
        <p:xfrm>
          <a:off x="107504" y="855297"/>
          <a:ext cx="8928991" cy="5213375"/>
        </p:xfrm>
        <a:graphic>
          <a:graphicData uri="http://schemas.openxmlformats.org/drawingml/2006/table">
            <a:tbl>
              <a:tblPr firstRow="1" bandRow="1">
                <a:tableStyleId>{F5AB1C69-6EDB-4FF4-983F-18BD219EF322}</a:tableStyleId>
              </a:tblPr>
              <a:tblGrid>
                <a:gridCol w="1617608">
                  <a:extLst>
                    <a:ext uri="{9D8B030D-6E8A-4147-A177-3AD203B41FA5}">
                      <a16:colId xmlns:a16="http://schemas.microsoft.com/office/drawing/2014/main" val="3812505620"/>
                    </a:ext>
                  </a:extLst>
                </a:gridCol>
                <a:gridCol w="4493356">
                  <a:extLst>
                    <a:ext uri="{9D8B030D-6E8A-4147-A177-3AD203B41FA5}">
                      <a16:colId xmlns:a16="http://schemas.microsoft.com/office/drawing/2014/main" val="847324114"/>
                    </a:ext>
                  </a:extLst>
                </a:gridCol>
                <a:gridCol w="961504">
                  <a:extLst>
                    <a:ext uri="{9D8B030D-6E8A-4147-A177-3AD203B41FA5}">
                      <a16:colId xmlns:a16="http://schemas.microsoft.com/office/drawing/2014/main" val="3547073654"/>
                    </a:ext>
                  </a:extLst>
                </a:gridCol>
                <a:gridCol w="884058">
                  <a:extLst>
                    <a:ext uri="{9D8B030D-6E8A-4147-A177-3AD203B41FA5}">
                      <a16:colId xmlns:a16="http://schemas.microsoft.com/office/drawing/2014/main" val="1008420200"/>
                    </a:ext>
                  </a:extLst>
                </a:gridCol>
                <a:gridCol w="972465">
                  <a:extLst>
                    <a:ext uri="{9D8B030D-6E8A-4147-A177-3AD203B41FA5}">
                      <a16:colId xmlns:a16="http://schemas.microsoft.com/office/drawing/2014/main" val="2315603635"/>
                    </a:ext>
                  </a:extLst>
                </a:gridCol>
              </a:tblGrid>
              <a:tr h="381048">
                <a:tc>
                  <a:txBody>
                    <a:bodyPr/>
                    <a:lstStyle/>
                    <a:p>
                      <a:pPr marL="0" algn="ctr" defTabSz="457200" rtl="0" eaLnBrk="1" latinLnBrk="0" hangingPunct="1"/>
                      <a:r>
                        <a:rPr lang="ru-RU" sz="800" b="1" kern="1200" dirty="0" smtClean="0">
                          <a:solidFill>
                            <a:schemeClr val="tx1"/>
                          </a:solidFill>
                          <a:latin typeface="Times New Roman" panose="02020603050405020304" pitchFamily="18" charset="0"/>
                          <a:ea typeface="+mn-ea"/>
                          <a:cs typeface="Times New Roman" panose="02020603050405020304" pitchFamily="18" charset="0"/>
                        </a:rPr>
                        <a:t>Код бюджетной классификации </a:t>
                      </a:r>
                      <a:endParaRPr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lang="ru-RU" sz="800" b="1" kern="1200" dirty="0" smtClean="0">
                          <a:solidFill>
                            <a:schemeClr val="tx1"/>
                          </a:solidFill>
                          <a:latin typeface="Times New Roman" panose="02020603050405020304" pitchFamily="18" charset="0"/>
                          <a:ea typeface="+mn-ea"/>
                          <a:cs typeface="Times New Roman" panose="02020603050405020304" pitchFamily="18" charset="0"/>
                        </a:rPr>
                        <a:t>Наименование доходов</a:t>
                      </a:r>
                      <a:endParaRPr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lang="ru-RU" sz="800" kern="1200" dirty="0" smtClean="0">
                          <a:solidFill>
                            <a:schemeClr val="tx1"/>
                          </a:solidFill>
                          <a:latin typeface="Times New Roman" panose="02020603050405020304" pitchFamily="18" charset="0"/>
                          <a:ea typeface="+mn-ea"/>
                          <a:cs typeface="Times New Roman" panose="02020603050405020304" pitchFamily="18" charset="0"/>
                        </a:rPr>
                        <a:t>Уточненный план</a:t>
                      </a:r>
                      <a:endParaRPr lang="ru-RU" sz="800"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kumimoji="0" lang="ru-RU" sz="800" b="1" kern="1200" dirty="0" smtClean="0">
                          <a:solidFill>
                            <a:schemeClr val="tx1"/>
                          </a:solidFill>
                          <a:latin typeface="Times New Roman" panose="02020603050405020304" pitchFamily="18" charset="0"/>
                          <a:ea typeface="+mn-ea"/>
                          <a:cs typeface="Times New Roman" panose="02020603050405020304" pitchFamily="18" charset="0"/>
                        </a:rPr>
                        <a:t>Исполнено</a:t>
                      </a:r>
                      <a:endParaRPr kumimoji="0"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kumimoji="0" lang="ru-RU" sz="800" b="1" kern="1200" dirty="0" smtClean="0">
                          <a:solidFill>
                            <a:schemeClr val="tx1"/>
                          </a:solidFill>
                          <a:latin typeface="Times New Roman" panose="02020603050405020304" pitchFamily="18" charset="0"/>
                          <a:ea typeface="+mn-ea"/>
                          <a:cs typeface="Times New Roman" panose="02020603050405020304" pitchFamily="18" charset="0"/>
                        </a:rPr>
                        <a:t>% исполнения</a:t>
                      </a:r>
                      <a:endParaRPr kumimoji="0"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extLst>
                  <a:ext uri="{0D108BD9-81ED-4DB2-BD59-A6C34878D82A}">
                    <a16:rowId xmlns:a16="http://schemas.microsoft.com/office/drawing/2014/main" val="2853279016"/>
                  </a:ext>
                </a:extLst>
              </a:tr>
              <a:tr h="437901">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1 12 01 010 01 6000 120</a:t>
                      </a:r>
                    </a:p>
                  </a:txBody>
                  <a:tcPr marL="91427" marR="91427" marT="45713" marB="4571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Плата за выбросы загрязняющих веществ в атмосферный воздух стационарными объектами (федеральные государственные органы, Банк России, органы управления государственными внебюджетными фондами Российской Федерации)</a:t>
                      </a:r>
                      <a:endParaRPr lang="ru-RU" sz="800" kern="1200" dirty="0">
                        <a:solidFill>
                          <a:schemeClr val="tx1"/>
                        </a:solidFill>
                        <a:latin typeface="Times New Roman" pitchFamily="18" charset="0"/>
                        <a:ea typeface="+mn-ea"/>
                        <a:cs typeface="Times New Roman" pitchFamily="18" charset="0"/>
                      </a:endParaRPr>
                    </a:p>
                  </a:txBody>
                  <a:tcPr marL="91427" marR="91427" marT="45713" marB="4571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90,0</a:t>
                      </a: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88,8</a:t>
                      </a:r>
                      <a:endParaRPr lang="ru-RU" sz="800"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98,7</a:t>
                      </a:r>
                      <a:endParaRPr lang="ru-RU" sz="800"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647506571"/>
                  </a:ext>
                </a:extLst>
              </a:tr>
              <a:tr h="437901">
                <a:tc>
                  <a:txBody>
                    <a:bodyPr/>
                    <a:lstStyle/>
                    <a:p>
                      <a:pPr marL="0" algn="ctr" defTabSz="457200" rtl="0" eaLnBrk="1" latinLnBrk="0" hangingPunct="1"/>
                      <a:r>
                        <a:rPr lang="ru-RU" sz="800" b="0" kern="1200" dirty="0" smtClean="0">
                          <a:solidFill>
                            <a:schemeClr val="tx1"/>
                          </a:solidFill>
                          <a:latin typeface="Times New Roman" pitchFamily="18" charset="0"/>
                          <a:ea typeface="+mn-ea"/>
                          <a:cs typeface="Times New Roman" pitchFamily="18" charset="0"/>
                        </a:rPr>
                        <a:t>1 12 01 030 01 6000 120</a:t>
                      </a:r>
                      <a:endParaRPr lang="ru-RU" sz="800" b="0" kern="1200" dirty="0">
                        <a:solidFill>
                          <a:schemeClr val="tx1"/>
                        </a:solidFill>
                        <a:latin typeface="Times New Roman" pitchFamily="18" charset="0"/>
                        <a:ea typeface="+mn-ea"/>
                        <a:cs typeface="Times New Roman" pitchFamily="18" charset="0"/>
                      </a:endParaRPr>
                    </a:p>
                  </a:txBody>
                  <a:tcPr marL="91427" marR="91427" marT="45713" marB="4571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0" kern="1200" dirty="0" smtClean="0">
                          <a:solidFill>
                            <a:schemeClr val="tx1"/>
                          </a:solidFill>
                          <a:latin typeface="Times New Roman" pitchFamily="18" charset="0"/>
                          <a:ea typeface="+mn-ea"/>
                          <a:cs typeface="Times New Roman" pitchFamily="18" charset="0"/>
                        </a:rPr>
                        <a:t>Плата за сбросы загрязняющих веществ в водные объекты (федеральные государственные органы, Банк России, органы управления государственными внебюджетными фондами Российской Федерации)</a:t>
                      </a:r>
                      <a:endParaRPr lang="ru-RU" sz="800" b="0" kern="1200" dirty="0">
                        <a:solidFill>
                          <a:schemeClr val="tx1"/>
                        </a:solidFill>
                        <a:latin typeface="Times New Roman" pitchFamily="18" charset="0"/>
                        <a:ea typeface="+mn-ea"/>
                        <a:cs typeface="Times New Roman" pitchFamily="18" charset="0"/>
                      </a:endParaRPr>
                    </a:p>
                  </a:txBody>
                  <a:tcPr marL="91427" marR="91427" marT="45713" marB="4571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955,8</a:t>
                      </a:r>
                      <a:endParaRPr lang="ru-RU" sz="800" b="0"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998,5</a:t>
                      </a:r>
                      <a:endParaRPr lang="ru-RU" sz="800" b="0"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104,5</a:t>
                      </a:r>
                      <a:endParaRPr lang="ru-RU" sz="800" b="0"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225961986"/>
                  </a:ext>
                </a:extLst>
              </a:tr>
              <a:tr h="378494">
                <a:tc>
                  <a:txBody>
                    <a:bodyPr/>
                    <a:lstStyle/>
                    <a:p>
                      <a:pPr marL="0" algn="ctr" defTabSz="457200" rtl="0" eaLnBrk="1" latinLnBrk="0" hangingPunct="1"/>
                      <a:r>
                        <a:rPr lang="ru-RU" sz="800" b="0" kern="1200" dirty="0" smtClean="0">
                          <a:solidFill>
                            <a:schemeClr val="tx1"/>
                          </a:solidFill>
                          <a:latin typeface="Times New Roman" pitchFamily="18" charset="0"/>
                          <a:ea typeface="+mn-ea"/>
                          <a:cs typeface="Times New Roman" pitchFamily="18" charset="0"/>
                        </a:rPr>
                        <a:t>1 12 01 041 01 6000 120</a:t>
                      </a:r>
                      <a:endParaRPr lang="ru-RU" sz="800" b="0" kern="1200" dirty="0">
                        <a:solidFill>
                          <a:schemeClr val="tx1"/>
                        </a:solidFill>
                        <a:latin typeface="Times New Roman" pitchFamily="18" charset="0"/>
                        <a:ea typeface="+mn-ea"/>
                        <a:cs typeface="Times New Roman" pitchFamily="18" charset="0"/>
                      </a:endParaRPr>
                    </a:p>
                  </a:txBody>
                  <a:tcPr marL="91427" marR="91427" marT="45713" marB="4571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0" kern="1200" dirty="0" smtClean="0">
                          <a:solidFill>
                            <a:schemeClr val="tx1"/>
                          </a:solidFill>
                          <a:latin typeface="Times New Roman" pitchFamily="18" charset="0"/>
                          <a:ea typeface="+mn-ea"/>
                          <a:cs typeface="Times New Roman" pitchFamily="18" charset="0"/>
                        </a:rPr>
                        <a:t>Плата за размещение отходов производства (федеральные государственные органы, Банк России, органы управления государственными внебюджетными фондами Российской Федерации)</a:t>
                      </a:r>
                      <a:endParaRPr lang="ru-RU" sz="800" b="0" kern="1200" dirty="0">
                        <a:solidFill>
                          <a:schemeClr val="tx1"/>
                        </a:solidFill>
                        <a:latin typeface="Times New Roman" pitchFamily="18" charset="0"/>
                        <a:ea typeface="+mn-ea"/>
                        <a:cs typeface="Times New Roman" pitchFamily="18" charset="0"/>
                      </a:endParaRPr>
                    </a:p>
                  </a:txBody>
                  <a:tcPr marL="91427" marR="91427" marT="45713" marB="4571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6,0</a:t>
                      </a:r>
                      <a:endParaRPr lang="ru-RU" sz="800" b="0"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5,9</a:t>
                      </a:r>
                      <a:endParaRPr lang="ru-RU" sz="800" b="0"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98,4</a:t>
                      </a:r>
                      <a:endParaRPr lang="ru-RU" sz="800" b="0"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193046342"/>
                  </a:ext>
                </a:extLst>
              </a:tr>
              <a:tr h="242472">
                <a:tc>
                  <a:txBody>
                    <a:bodyPr/>
                    <a:lstStyle/>
                    <a:p>
                      <a:pPr marL="0" algn="ctr" defTabSz="457200" rtl="0" eaLnBrk="1" fontAlgn="ctr" latinLnBrk="0" hangingPunct="1"/>
                      <a:r>
                        <a:rPr lang="ru-RU" sz="800" b="0" kern="1200" dirty="0">
                          <a:solidFill>
                            <a:schemeClr val="tx1"/>
                          </a:solidFill>
                          <a:latin typeface="Times New Roman" pitchFamily="18" charset="0"/>
                          <a:ea typeface="+mn-ea"/>
                          <a:cs typeface="Times New Roman" pitchFamily="18" charset="0"/>
                        </a:rPr>
                        <a:t>1 12 01 042 01 </a:t>
                      </a:r>
                      <a:r>
                        <a:rPr lang="ru-RU" sz="800" b="0" kern="1200" dirty="0" smtClean="0">
                          <a:solidFill>
                            <a:schemeClr val="tx1"/>
                          </a:solidFill>
                          <a:latin typeface="Times New Roman" pitchFamily="18" charset="0"/>
                          <a:ea typeface="+mn-ea"/>
                          <a:cs typeface="Times New Roman" pitchFamily="18" charset="0"/>
                        </a:rPr>
                        <a:t>6000 </a:t>
                      </a:r>
                      <a:r>
                        <a:rPr lang="ru-RU" sz="800" b="0" kern="1200" dirty="0">
                          <a:solidFill>
                            <a:schemeClr val="tx1"/>
                          </a:solidFill>
                          <a:latin typeface="Times New Roman" pitchFamily="18" charset="0"/>
                          <a:ea typeface="+mn-ea"/>
                          <a:cs typeface="Times New Roman" pitchFamily="18" charset="0"/>
                        </a:rPr>
                        <a:t>120</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800" b="0" kern="1200" dirty="0" smtClean="0">
                          <a:solidFill>
                            <a:schemeClr val="tx1"/>
                          </a:solidFill>
                          <a:latin typeface="Times New Roman" pitchFamily="18" charset="0"/>
                          <a:ea typeface="+mn-ea"/>
                          <a:cs typeface="Times New Roman" pitchFamily="18" charset="0"/>
                        </a:rPr>
                        <a:t>   Плата </a:t>
                      </a:r>
                      <a:r>
                        <a:rPr lang="ru-RU" sz="800" b="0" kern="1200" dirty="0">
                          <a:solidFill>
                            <a:schemeClr val="tx1"/>
                          </a:solidFill>
                          <a:latin typeface="Times New Roman" pitchFamily="18" charset="0"/>
                          <a:ea typeface="+mn-ea"/>
                          <a:cs typeface="Times New Roman" pitchFamily="18" charset="0"/>
                        </a:rPr>
                        <a:t>за размещение твердых коммунальных отходов</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1,5</a:t>
                      </a:r>
                      <a:endParaRPr lang="ru-RU" sz="800" b="0"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1,5</a:t>
                      </a:r>
                      <a:endParaRPr lang="ru-RU" sz="800" b="0"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99,3</a:t>
                      </a:r>
                      <a:endParaRPr lang="ru-RU" sz="800" b="0"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612980173"/>
                  </a:ext>
                </a:extLst>
              </a:tr>
              <a:tr h="321124">
                <a:tc>
                  <a:txBody>
                    <a:bodyPr/>
                    <a:lstStyle/>
                    <a:p>
                      <a:pPr marL="0" algn="ctr" defTabSz="457200" rtl="0" eaLnBrk="1" latinLnBrk="0" hangingPunct="1"/>
                      <a:r>
                        <a:rPr lang="ru-RU" sz="800" b="1" kern="1200" dirty="0" smtClean="0">
                          <a:solidFill>
                            <a:schemeClr val="tx1"/>
                          </a:solidFill>
                          <a:latin typeface="Times New Roman" pitchFamily="18" charset="0"/>
                          <a:ea typeface="+mn-ea"/>
                          <a:cs typeface="Times New Roman" pitchFamily="18" charset="0"/>
                        </a:rPr>
                        <a:t>1 13 00 000 00 0000 000</a:t>
                      </a:r>
                      <a:endParaRPr lang="ru-RU" sz="800" b="1" kern="1200" dirty="0">
                        <a:solidFill>
                          <a:schemeClr val="tx1"/>
                        </a:solidFill>
                        <a:latin typeface="Times New Roman" pitchFamily="18" charset="0"/>
                        <a:ea typeface="+mn-ea"/>
                        <a:cs typeface="Times New Roman" pitchFamily="18" charset="0"/>
                      </a:endParaRPr>
                    </a:p>
                  </a:txBody>
                  <a:tcPr marL="91427" marR="91427" marT="45713" marB="4571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ДОХОДЫ ОТ ОКАЗАНИЯ ПЛАТНЫХ УСЛУГ И КОМПЕНСАЦИИ ЗАТРАТ ГОСУДАРСТВА</a:t>
                      </a:r>
                      <a:endParaRPr lang="ru-RU" sz="800" b="1" kern="1200" dirty="0">
                        <a:solidFill>
                          <a:schemeClr val="tx1"/>
                        </a:solidFill>
                        <a:latin typeface="Times New Roman" pitchFamily="18" charset="0"/>
                        <a:ea typeface="+mn-ea"/>
                        <a:cs typeface="Times New Roman" pitchFamily="18" charset="0"/>
                      </a:endParaRPr>
                    </a:p>
                  </a:txBody>
                  <a:tcPr marL="91427" marR="91427" marT="45713" marB="4571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3 752,6</a:t>
                      </a:r>
                      <a:endParaRPr lang="ru-RU" sz="800" b="1"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3 455,9</a:t>
                      </a:r>
                      <a:endParaRPr lang="ru-RU" sz="800" b="1"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92,1</a:t>
                      </a:r>
                      <a:endParaRPr lang="ru-RU" sz="800" b="1"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743657818"/>
                  </a:ext>
                </a:extLst>
              </a:tr>
              <a:tr h="242472">
                <a:tc>
                  <a:txBody>
                    <a:bodyPr/>
                    <a:lstStyle/>
                    <a:p>
                      <a:pPr marL="0" algn="ctr" defTabSz="457200" rtl="0" eaLnBrk="1" latinLnBrk="0" hangingPunct="1"/>
                      <a:r>
                        <a:rPr lang="ru-RU" sz="800" b="1" kern="1200" dirty="0" smtClean="0">
                          <a:solidFill>
                            <a:schemeClr val="tx1"/>
                          </a:solidFill>
                          <a:latin typeface="Times New Roman" pitchFamily="18" charset="0"/>
                          <a:ea typeface="+mn-ea"/>
                          <a:cs typeface="Times New Roman" pitchFamily="18" charset="0"/>
                        </a:rPr>
                        <a:t>1 13 01 000 00 0000 130</a:t>
                      </a:r>
                      <a:endParaRPr lang="ru-RU" sz="800" b="1" kern="1200" dirty="0">
                        <a:solidFill>
                          <a:schemeClr val="tx1"/>
                        </a:solidFill>
                        <a:latin typeface="Times New Roman" pitchFamily="18" charset="0"/>
                        <a:ea typeface="+mn-ea"/>
                        <a:cs typeface="Times New Roman" pitchFamily="18" charset="0"/>
                      </a:endParaRPr>
                    </a:p>
                  </a:txBody>
                  <a:tcPr marL="91427" marR="91427" marT="45713" marB="4571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Доходы от оказания платных услуг (работ)</a:t>
                      </a:r>
                      <a:endParaRPr lang="ru-RU" sz="800" b="1" kern="1200" dirty="0">
                        <a:solidFill>
                          <a:schemeClr val="tx1"/>
                        </a:solidFill>
                        <a:latin typeface="Times New Roman" pitchFamily="18" charset="0"/>
                        <a:ea typeface="+mn-ea"/>
                        <a:cs typeface="Times New Roman" pitchFamily="18" charset="0"/>
                      </a:endParaRPr>
                    </a:p>
                  </a:txBody>
                  <a:tcPr marL="91427" marR="91427" marT="45713" marB="4571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2 998,9</a:t>
                      </a:r>
                      <a:endParaRPr lang="ru-RU" sz="800" b="1"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2 703,0</a:t>
                      </a:r>
                      <a:endParaRPr lang="ru-RU" sz="800" b="1"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90,1</a:t>
                      </a:r>
                      <a:endParaRPr lang="ru-RU" sz="800" b="1"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156084068"/>
                  </a:ext>
                </a:extLst>
              </a:tr>
              <a:tr h="321124">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1 13 01 994 04 0000 130</a:t>
                      </a:r>
                    </a:p>
                  </a:txBody>
                  <a:tcPr marL="91427" marR="91427" marT="45713" marB="4571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Прочие доходы от оказания платных услуг (работ) получателями средств бюджетов городских округов</a:t>
                      </a:r>
                      <a:endParaRPr lang="ru-RU" sz="800" kern="1200" dirty="0">
                        <a:solidFill>
                          <a:schemeClr val="tx1"/>
                        </a:solidFill>
                        <a:latin typeface="Times New Roman" pitchFamily="18" charset="0"/>
                        <a:ea typeface="+mn-ea"/>
                        <a:cs typeface="Times New Roman" pitchFamily="18" charset="0"/>
                      </a:endParaRPr>
                    </a:p>
                  </a:txBody>
                  <a:tcPr marL="91427" marR="91427" marT="45713" marB="4571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2 998,9</a:t>
                      </a:r>
                      <a:endParaRPr lang="ru-RU" sz="800" b="0"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2 703,0</a:t>
                      </a:r>
                      <a:endParaRPr lang="ru-RU" sz="800" b="0"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90,1</a:t>
                      </a:r>
                      <a:endParaRPr lang="ru-RU" sz="800" b="0"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974721308"/>
                  </a:ext>
                </a:extLst>
              </a:tr>
              <a:tr h="253401">
                <a:tc>
                  <a:txBody>
                    <a:bodyPr/>
                    <a:lstStyle/>
                    <a:p>
                      <a:pPr marL="0" algn="ctr" defTabSz="457200" rtl="0" eaLnBrk="1" fontAlgn="ctr" latinLnBrk="0" hangingPunct="1"/>
                      <a:r>
                        <a:rPr lang="ru-RU" sz="800" b="1" kern="1200" dirty="0">
                          <a:solidFill>
                            <a:schemeClr val="tx1"/>
                          </a:solidFill>
                          <a:latin typeface="Times New Roman" pitchFamily="18" charset="0"/>
                          <a:ea typeface="+mn-ea"/>
                          <a:cs typeface="Times New Roman" pitchFamily="18" charset="0"/>
                        </a:rPr>
                        <a:t>1 13 02 000 00 0000 130</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800" b="1" kern="1200" dirty="0" smtClean="0">
                          <a:solidFill>
                            <a:schemeClr val="tx1"/>
                          </a:solidFill>
                          <a:latin typeface="Times New Roman" pitchFamily="18" charset="0"/>
                          <a:ea typeface="+mn-ea"/>
                          <a:cs typeface="Times New Roman" pitchFamily="18" charset="0"/>
                        </a:rPr>
                        <a:t>   Доходы </a:t>
                      </a:r>
                      <a:r>
                        <a:rPr lang="ru-RU" sz="800" b="1" kern="1200" dirty="0">
                          <a:solidFill>
                            <a:schemeClr val="tx1"/>
                          </a:solidFill>
                          <a:latin typeface="Times New Roman" pitchFamily="18" charset="0"/>
                          <a:ea typeface="+mn-ea"/>
                          <a:cs typeface="Times New Roman" pitchFamily="18" charset="0"/>
                        </a:rPr>
                        <a:t>от компенсации затрат государства</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753,6</a:t>
                      </a:r>
                      <a:endParaRPr lang="ru-RU" sz="800" b="1"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753,0</a:t>
                      </a:r>
                      <a:endParaRPr lang="ru-RU" sz="800" b="1"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99,9</a:t>
                      </a:r>
                      <a:endParaRPr lang="ru-RU" sz="800" b="1"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808571915"/>
                  </a:ext>
                </a:extLst>
              </a:tr>
              <a:tr h="287961">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1 13 02 064 04 0000 130</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kumimoji="0" lang="ru-RU" sz="800" kern="1200" dirty="0" smtClean="0">
                          <a:solidFill>
                            <a:schemeClr val="tx1"/>
                          </a:solidFill>
                          <a:latin typeface="Times New Roman" pitchFamily="18" charset="0"/>
                          <a:ea typeface="+mn-ea"/>
                          <a:cs typeface="Times New Roman" pitchFamily="18" charset="0"/>
                        </a:rPr>
                        <a:t>  Доходы</a:t>
                      </a:r>
                      <a:r>
                        <a:rPr kumimoji="0" lang="ru-RU" sz="800" kern="1200" dirty="0">
                          <a:solidFill>
                            <a:schemeClr val="tx1"/>
                          </a:solidFill>
                          <a:latin typeface="Times New Roman" pitchFamily="18" charset="0"/>
                          <a:ea typeface="+mn-ea"/>
                          <a:cs typeface="Times New Roman" pitchFamily="18" charset="0"/>
                        </a:rPr>
                        <a:t>, поступающие в порядке возмещения расходов, понесенных в связи с эксплуатацией </a:t>
                      </a:r>
                      <a:r>
                        <a:rPr kumimoji="0" lang="ru-RU" sz="800" kern="1200" dirty="0" smtClean="0">
                          <a:solidFill>
                            <a:schemeClr val="tx1"/>
                          </a:solidFill>
                          <a:latin typeface="Times New Roman" pitchFamily="18" charset="0"/>
                          <a:ea typeface="+mn-ea"/>
                          <a:cs typeface="Times New Roman" pitchFamily="18" charset="0"/>
                        </a:rPr>
                        <a:t>      имущества </a:t>
                      </a:r>
                      <a:r>
                        <a:rPr kumimoji="0" lang="ru-RU" sz="800" kern="1200" dirty="0">
                          <a:solidFill>
                            <a:schemeClr val="tx1"/>
                          </a:solidFill>
                          <a:latin typeface="Times New Roman" pitchFamily="18" charset="0"/>
                          <a:ea typeface="+mn-ea"/>
                          <a:cs typeface="Times New Roman" pitchFamily="18" charset="0"/>
                        </a:rPr>
                        <a:t>городских округов</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51,8</a:t>
                      </a:r>
                      <a:endParaRPr lang="ru-RU" sz="800" b="0"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51,8</a:t>
                      </a:r>
                      <a:endParaRPr lang="ru-RU" sz="800" b="0"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99,9</a:t>
                      </a:r>
                      <a:endParaRPr lang="ru-RU" sz="800" b="0"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043184043"/>
                  </a:ext>
                </a:extLst>
              </a:tr>
              <a:tr h="253401">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1 13 02 994 04 0000 130</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kumimoji="0" lang="ru-RU" sz="800" kern="1200" dirty="0" smtClean="0">
                          <a:solidFill>
                            <a:schemeClr val="tx1"/>
                          </a:solidFill>
                          <a:latin typeface="Times New Roman" pitchFamily="18" charset="0"/>
                          <a:ea typeface="+mn-ea"/>
                          <a:cs typeface="Times New Roman" pitchFamily="18" charset="0"/>
                        </a:rPr>
                        <a:t>  Прочие </a:t>
                      </a:r>
                      <a:r>
                        <a:rPr kumimoji="0" lang="ru-RU" sz="800" kern="1200" dirty="0">
                          <a:solidFill>
                            <a:schemeClr val="tx1"/>
                          </a:solidFill>
                          <a:latin typeface="Times New Roman" pitchFamily="18" charset="0"/>
                          <a:ea typeface="+mn-ea"/>
                          <a:cs typeface="Times New Roman" pitchFamily="18" charset="0"/>
                        </a:rPr>
                        <a:t>доходы от компенсации затрат бюджетов городских округов</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701,8</a:t>
                      </a:r>
                      <a:endParaRPr lang="ru-RU" sz="800" b="0"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701,2</a:t>
                      </a:r>
                      <a:endParaRPr lang="ru-RU" sz="800" b="0"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99,9</a:t>
                      </a:r>
                      <a:endParaRPr lang="ru-RU" sz="800" b="0"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88308939"/>
                  </a:ext>
                </a:extLst>
              </a:tr>
              <a:tr h="204347">
                <a:tc>
                  <a:txBody>
                    <a:bodyPr/>
                    <a:lstStyle/>
                    <a:p>
                      <a:pPr marL="0" algn="ctr" defTabSz="457200" rtl="0" eaLnBrk="1" latinLnBrk="0" hangingPunct="1"/>
                      <a:r>
                        <a:rPr lang="ru-RU" sz="800" b="1" kern="1200" dirty="0" smtClean="0">
                          <a:solidFill>
                            <a:schemeClr val="tx1"/>
                          </a:solidFill>
                          <a:latin typeface="Times New Roman" pitchFamily="18" charset="0"/>
                          <a:ea typeface="+mn-ea"/>
                          <a:cs typeface="Times New Roman" pitchFamily="18" charset="0"/>
                        </a:rPr>
                        <a:t>1 14 00 000 00 0000 000</a:t>
                      </a:r>
                      <a:endParaRPr lang="ru-RU" sz="800" b="1" kern="1200" dirty="0">
                        <a:solidFill>
                          <a:schemeClr val="tx1"/>
                        </a:solidFill>
                        <a:latin typeface="Times New Roman" pitchFamily="18" charset="0"/>
                        <a:ea typeface="+mn-ea"/>
                        <a:cs typeface="Times New Roman" pitchFamily="18" charset="0"/>
                      </a:endParaRPr>
                    </a:p>
                  </a:txBody>
                  <a:tcPr marL="91427" marR="91427" marT="45713" marB="4571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ДОХОДЫ ОТ ПРОДАЖИ МАТЕРИАЛЬНЫХ И НЕМАТЕРИАЛЬНЫХ АКТИВОВ</a:t>
                      </a:r>
                      <a:endParaRPr lang="ru-RU" sz="800" b="1" kern="1200" dirty="0">
                        <a:solidFill>
                          <a:schemeClr val="tx1"/>
                        </a:solidFill>
                        <a:latin typeface="Times New Roman" pitchFamily="18" charset="0"/>
                        <a:ea typeface="+mn-ea"/>
                        <a:cs typeface="Times New Roman" pitchFamily="18" charset="0"/>
                      </a:endParaRPr>
                    </a:p>
                  </a:txBody>
                  <a:tcPr marL="91427" marR="91427" marT="45713" marB="4571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22 531,0</a:t>
                      </a:r>
                      <a:endParaRPr lang="ru-RU" sz="800" b="1"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22 709,7</a:t>
                      </a:r>
                      <a:endParaRPr lang="ru-RU" sz="800" b="1"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100,8</a:t>
                      </a:r>
                      <a:endParaRPr lang="ru-RU" sz="800" b="1"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327004092"/>
                  </a:ext>
                </a:extLst>
              </a:tr>
              <a:tr h="55467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800" b="1" kern="1200" dirty="0" smtClean="0">
                          <a:solidFill>
                            <a:schemeClr val="tx1"/>
                          </a:solidFill>
                          <a:latin typeface="Times New Roman" pitchFamily="18" charset="0"/>
                          <a:ea typeface="+mn-ea"/>
                          <a:cs typeface="Times New Roman" pitchFamily="18" charset="0"/>
                        </a:rPr>
                        <a:t>1 14 02 000 00 0000 000</a:t>
                      </a:r>
                    </a:p>
                  </a:txBody>
                  <a:tcPr marL="91427" marR="91427" marT="45713" marB="4571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Доходы от реализации имущества, находящегося в государственной и муниципальной собственности (за исключением движимого имущества бюджетных и автономных учреждений, а также имущества государственных и муниципальных унитарных предприятий, в том числе казенных)</a:t>
                      </a:r>
                      <a:endParaRPr lang="ru-RU" sz="800" b="1" kern="1200" dirty="0">
                        <a:solidFill>
                          <a:schemeClr val="tx1"/>
                        </a:solidFill>
                        <a:latin typeface="Times New Roman" pitchFamily="18" charset="0"/>
                        <a:ea typeface="+mn-ea"/>
                        <a:cs typeface="Times New Roman" pitchFamily="18" charset="0"/>
                      </a:endParaRPr>
                    </a:p>
                  </a:txBody>
                  <a:tcPr marL="91427" marR="91427" marT="45713" marB="4571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11 161,0</a:t>
                      </a:r>
                      <a:endParaRPr lang="ru-RU" sz="800" b="1"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11 235,3</a:t>
                      </a:r>
                      <a:endParaRPr lang="ru-RU" sz="800" b="1"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100,7</a:t>
                      </a:r>
                      <a:endParaRPr lang="ru-RU" sz="800" b="1" dirty="0">
                        <a:solidFill>
                          <a:schemeClr val="tx1"/>
                        </a:solidFill>
                        <a:latin typeface="Times New Roman" pitchFamily="18" charset="0"/>
                        <a:cs typeface="Times New Roman" pitchFamily="18" charset="0"/>
                      </a:endParaRPr>
                    </a:p>
                  </a:txBody>
                  <a:tcPr marL="91427" marR="91427" marT="45713" marB="4571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981241458"/>
                  </a:ext>
                </a:extLst>
              </a:tr>
              <a:tr h="79677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1 14 02 043 04 0000 410</a:t>
                      </a:r>
                    </a:p>
                  </a:txBody>
                  <a:tcPr marL="91424" marR="91424" marT="45725" marB="45725"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Доходы от реализации иного имущества, находящегося в собственности городских округов (за исключением имущества муниципальных бюджетных и автономных учреждений, а также имущества муниципальных унитарных предприятий, в том числе казенных), в части реализации основных средств по указанному имуществу</a:t>
                      </a:r>
                      <a:endParaRPr lang="ru-RU" sz="800" kern="1200" dirty="0">
                        <a:solidFill>
                          <a:schemeClr val="tx1"/>
                        </a:solidFill>
                        <a:latin typeface="Times New Roman" pitchFamily="18" charset="0"/>
                        <a:ea typeface="+mn-ea"/>
                        <a:cs typeface="Times New Roman" pitchFamily="18" charset="0"/>
                      </a:endParaRPr>
                    </a:p>
                  </a:txBody>
                  <a:tcPr marL="91424" marR="91424" marT="45725" marB="45725"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11 161,0</a:t>
                      </a:r>
                      <a:endParaRPr lang="ru-RU" sz="800" dirty="0">
                        <a:solidFill>
                          <a:schemeClr val="tx1"/>
                        </a:solidFill>
                        <a:latin typeface="Times New Roman" pitchFamily="18" charset="0"/>
                        <a:cs typeface="Times New Roman" pitchFamily="18" charset="0"/>
                      </a:endParaRPr>
                    </a:p>
                  </a:txBody>
                  <a:tcPr marL="91424" marR="91424"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11 235,3</a:t>
                      </a:r>
                      <a:endParaRPr lang="ru-RU" sz="800" b="0" dirty="0">
                        <a:solidFill>
                          <a:schemeClr val="tx1"/>
                        </a:solidFill>
                        <a:latin typeface="Times New Roman" pitchFamily="18" charset="0"/>
                        <a:cs typeface="Times New Roman" pitchFamily="18" charset="0"/>
                      </a:endParaRPr>
                    </a:p>
                  </a:txBody>
                  <a:tcPr marL="91424" marR="91424"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100,7</a:t>
                      </a:r>
                      <a:endParaRPr lang="ru-RU" sz="800" b="0" dirty="0">
                        <a:solidFill>
                          <a:schemeClr val="tx1"/>
                        </a:solidFill>
                        <a:latin typeface="Times New Roman" pitchFamily="18" charset="0"/>
                        <a:cs typeface="Times New Roman" pitchFamily="18" charset="0"/>
                      </a:endParaRPr>
                    </a:p>
                  </a:txBody>
                  <a:tcPr marL="91424" marR="91424"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176622037"/>
                  </a:ext>
                </a:extLst>
              </a:tr>
            </a:tbl>
          </a:graphicData>
        </a:graphic>
      </p:graphicFrame>
    </p:spTree>
    <p:extLst>
      <p:ext uri="{BB962C8B-B14F-4D97-AF65-F5344CB8AC3E}">
        <p14:creationId xmlns:p14="http://schemas.microsoft.com/office/powerpoint/2010/main" val="2859080093"/>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16633"/>
            <a:ext cx="9001000" cy="954107"/>
          </a:xfrm>
          <a:prstGeom prst="rect">
            <a:avLst/>
          </a:prstGeom>
        </p:spPr>
        <p:txBody>
          <a:bodyPr wrap="square">
            <a:spAutoFit/>
          </a:bodyPr>
          <a:lstStyle/>
          <a:p>
            <a:pPr algn="ctr" eaLnBrk="0" hangingPunct="0"/>
            <a:r>
              <a:rPr lang="ru-RU" sz="1400" b="1" dirty="0">
                <a:solidFill>
                  <a:schemeClr val="accent1">
                    <a:lumMod val="50000"/>
                  </a:schemeClr>
                </a:solidFill>
                <a:latin typeface="Times New Roman" panose="02020603050405020304" pitchFamily="18" charset="0"/>
                <a:cs typeface="Times New Roman" panose="02020603050405020304" pitchFamily="18" charset="0"/>
              </a:rPr>
              <a:t>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в сравнении с плановыми назначениями в  2023 году      (тыс. руб.)</a:t>
            </a:r>
          </a:p>
          <a:p>
            <a:pPr algn="ctr"/>
            <a:endParaRPr lang="ru-RU" sz="1400" b="1" dirty="0">
              <a:solidFill>
                <a:schemeClr val="accent6">
                  <a:lumMod val="50000"/>
                </a:schemeClr>
              </a:solidFill>
              <a:latin typeface="+mn-lt"/>
              <a:ea typeface="+mj-ea"/>
              <a:cs typeface="+mj-cs"/>
            </a:endParaRPr>
          </a:p>
        </p:txBody>
      </p:sp>
      <p:graphicFrame>
        <p:nvGraphicFramePr>
          <p:cNvPr id="3" name="Таблица 2"/>
          <p:cNvGraphicFramePr>
            <a:graphicFrameLocks noGrp="1"/>
          </p:cNvGraphicFramePr>
          <p:nvPr>
            <p:extLst>
              <p:ext uri="{D42A27DB-BD31-4B8C-83A1-F6EECF244321}">
                <p14:modId xmlns:p14="http://schemas.microsoft.com/office/powerpoint/2010/main" val="812413832"/>
              </p:ext>
            </p:extLst>
          </p:nvPr>
        </p:nvGraphicFramePr>
        <p:xfrm>
          <a:off x="179512" y="855298"/>
          <a:ext cx="8784975" cy="5060490"/>
        </p:xfrm>
        <a:graphic>
          <a:graphicData uri="http://schemas.openxmlformats.org/drawingml/2006/table">
            <a:tbl>
              <a:tblPr firstRow="1" bandRow="1">
                <a:tableStyleId>{F5AB1C69-6EDB-4FF4-983F-18BD219EF322}</a:tableStyleId>
              </a:tblPr>
              <a:tblGrid>
                <a:gridCol w="1591516">
                  <a:extLst>
                    <a:ext uri="{9D8B030D-6E8A-4147-A177-3AD203B41FA5}">
                      <a16:colId xmlns:a16="http://schemas.microsoft.com/office/drawing/2014/main" val="3789129565"/>
                    </a:ext>
                  </a:extLst>
                </a:gridCol>
                <a:gridCol w="4420884">
                  <a:extLst>
                    <a:ext uri="{9D8B030D-6E8A-4147-A177-3AD203B41FA5}">
                      <a16:colId xmlns:a16="http://schemas.microsoft.com/office/drawing/2014/main" val="3462628487"/>
                    </a:ext>
                  </a:extLst>
                </a:gridCol>
                <a:gridCol w="945996">
                  <a:extLst>
                    <a:ext uri="{9D8B030D-6E8A-4147-A177-3AD203B41FA5}">
                      <a16:colId xmlns:a16="http://schemas.microsoft.com/office/drawing/2014/main" val="1701971167"/>
                    </a:ext>
                  </a:extLst>
                </a:gridCol>
                <a:gridCol w="869800">
                  <a:extLst>
                    <a:ext uri="{9D8B030D-6E8A-4147-A177-3AD203B41FA5}">
                      <a16:colId xmlns:a16="http://schemas.microsoft.com/office/drawing/2014/main" val="1085751137"/>
                    </a:ext>
                  </a:extLst>
                </a:gridCol>
                <a:gridCol w="956779">
                  <a:extLst>
                    <a:ext uri="{9D8B030D-6E8A-4147-A177-3AD203B41FA5}">
                      <a16:colId xmlns:a16="http://schemas.microsoft.com/office/drawing/2014/main" val="2778901691"/>
                    </a:ext>
                  </a:extLst>
                </a:gridCol>
              </a:tblGrid>
              <a:tr h="320567">
                <a:tc>
                  <a:txBody>
                    <a:bodyPr/>
                    <a:lstStyle/>
                    <a:p>
                      <a:pPr marL="0" algn="ctr" defTabSz="457200" rtl="0" eaLnBrk="1" latinLnBrk="0" hangingPunct="1"/>
                      <a:r>
                        <a:rPr lang="ru-RU" sz="800" b="1" kern="1200" dirty="0" smtClean="0">
                          <a:solidFill>
                            <a:schemeClr val="tx1"/>
                          </a:solidFill>
                          <a:latin typeface="Times New Roman" panose="02020603050405020304" pitchFamily="18" charset="0"/>
                          <a:ea typeface="+mn-ea"/>
                          <a:cs typeface="Times New Roman" panose="02020603050405020304" pitchFamily="18" charset="0"/>
                        </a:rPr>
                        <a:t>Код бюджетной классификации </a:t>
                      </a:r>
                      <a:endParaRPr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lang="ru-RU" sz="800" b="1" kern="1200" dirty="0" smtClean="0">
                          <a:solidFill>
                            <a:schemeClr val="tx1"/>
                          </a:solidFill>
                          <a:latin typeface="Times New Roman" panose="02020603050405020304" pitchFamily="18" charset="0"/>
                          <a:ea typeface="+mn-ea"/>
                          <a:cs typeface="Times New Roman" panose="02020603050405020304" pitchFamily="18" charset="0"/>
                        </a:rPr>
                        <a:t>Наименование доходов</a:t>
                      </a:r>
                      <a:endParaRPr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lang="ru-RU" sz="800" kern="1200" dirty="0" smtClean="0">
                          <a:solidFill>
                            <a:schemeClr val="tx1"/>
                          </a:solidFill>
                          <a:latin typeface="Times New Roman" panose="02020603050405020304" pitchFamily="18" charset="0"/>
                          <a:ea typeface="+mn-ea"/>
                          <a:cs typeface="Times New Roman" panose="02020603050405020304" pitchFamily="18" charset="0"/>
                        </a:rPr>
                        <a:t>Уточненный план</a:t>
                      </a:r>
                      <a:endParaRPr lang="ru-RU" sz="800"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kumimoji="0" lang="ru-RU" sz="800" b="1" kern="1200" dirty="0" smtClean="0">
                          <a:solidFill>
                            <a:schemeClr val="tx1"/>
                          </a:solidFill>
                          <a:latin typeface="Times New Roman" panose="02020603050405020304" pitchFamily="18" charset="0"/>
                          <a:ea typeface="+mn-ea"/>
                          <a:cs typeface="Times New Roman" panose="02020603050405020304" pitchFamily="18" charset="0"/>
                        </a:rPr>
                        <a:t>Исполнено</a:t>
                      </a:r>
                      <a:endParaRPr kumimoji="0"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kumimoji="0" lang="ru-RU" sz="800" b="1" kern="1200" dirty="0" smtClean="0">
                          <a:solidFill>
                            <a:schemeClr val="tx1"/>
                          </a:solidFill>
                          <a:latin typeface="Times New Roman" panose="02020603050405020304" pitchFamily="18" charset="0"/>
                          <a:ea typeface="+mn-ea"/>
                          <a:cs typeface="Times New Roman" panose="02020603050405020304" pitchFamily="18" charset="0"/>
                        </a:rPr>
                        <a:t>% исполнения</a:t>
                      </a:r>
                      <a:endParaRPr kumimoji="0"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extLst>
                  <a:ext uri="{0D108BD9-81ED-4DB2-BD59-A6C34878D82A}">
                    <a16:rowId xmlns:a16="http://schemas.microsoft.com/office/drawing/2014/main" val="502128566"/>
                  </a:ext>
                </a:extLst>
              </a:tr>
              <a:tr h="36645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800" b="1" kern="1200" dirty="0" smtClean="0">
                          <a:solidFill>
                            <a:schemeClr val="tx1"/>
                          </a:solidFill>
                          <a:latin typeface="Times New Roman" pitchFamily="18" charset="0"/>
                          <a:ea typeface="+mn-ea"/>
                          <a:cs typeface="Times New Roman" pitchFamily="18" charset="0"/>
                        </a:rPr>
                        <a:t>1 14 06 000 00 0000 000</a:t>
                      </a:r>
                    </a:p>
                  </a:txBody>
                  <a:tcPr marL="91424" marR="91424" marT="45703" marB="4570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Доходы от продажи земельных участков, находящихся в государственной и муниципальной собственности</a:t>
                      </a:r>
                      <a:endParaRPr lang="ru-RU" sz="800" b="1" kern="1200" dirty="0">
                        <a:solidFill>
                          <a:schemeClr val="tx1"/>
                        </a:solidFill>
                        <a:latin typeface="Times New Roman" pitchFamily="18" charset="0"/>
                        <a:ea typeface="+mn-ea"/>
                        <a:cs typeface="Times New Roman" pitchFamily="18" charset="0"/>
                      </a:endParaRPr>
                    </a:p>
                  </a:txBody>
                  <a:tcPr marL="91424" marR="91424" marT="45703" marB="4570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11 370,0</a:t>
                      </a:r>
                      <a:endParaRPr lang="ru-RU" sz="800" b="1" dirty="0">
                        <a:solidFill>
                          <a:schemeClr val="tx1"/>
                        </a:solidFill>
                        <a:latin typeface="Times New Roman" pitchFamily="18" charset="0"/>
                        <a:cs typeface="Times New Roman" pitchFamily="18" charset="0"/>
                      </a:endParaRPr>
                    </a:p>
                  </a:txBody>
                  <a:tcPr marL="91424" marR="91424"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11 474,4</a:t>
                      </a:r>
                    </a:p>
                  </a:txBody>
                  <a:tcPr marL="91424" marR="91424"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100,9</a:t>
                      </a:r>
                    </a:p>
                  </a:txBody>
                  <a:tcPr marL="91424" marR="91424"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228064601"/>
                  </a:ext>
                </a:extLst>
              </a:tr>
              <a:tr h="272406">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1 14 06 012 04 0000 430</a:t>
                      </a:r>
                    </a:p>
                  </a:txBody>
                  <a:tcPr marL="91424" marR="91424" marT="45703" marB="4570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kern="1200" dirty="0" smtClean="0">
                          <a:solidFill>
                            <a:schemeClr val="tx1"/>
                          </a:solidFill>
                          <a:latin typeface="Times New Roman" pitchFamily="18" charset="0"/>
                          <a:ea typeface="+mn-ea"/>
                          <a:cs typeface="Times New Roman" pitchFamily="18" charset="0"/>
                        </a:rPr>
                        <a:t>Доходы от продажи земельных участков, государственная собственность на которые не разграничена и которые расположены в границах городских округов</a:t>
                      </a:r>
                      <a:endParaRPr lang="ru-RU" sz="650" kern="1200" dirty="0">
                        <a:solidFill>
                          <a:schemeClr val="tx1"/>
                        </a:solidFill>
                        <a:latin typeface="Times New Roman" pitchFamily="18" charset="0"/>
                        <a:ea typeface="+mn-ea"/>
                        <a:cs typeface="Times New Roman" pitchFamily="18" charset="0"/>
                      </a:endParaRPr>
                    </a:p>
                  </a:txBody>
                  <a:tcPr marL="91424" marR="91424" marT="45703" marB="4570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11 370,0</a:t>
                      </a:r>
                      <a:endParaRPr lang="ru-RU" sz="800" dirty="0">
                        <a:solidFill>
                          <a:schemeClr val="tx1"/>
                        </a:solidFill>
                        <a:latin typeface="Times New Roman" pitchFamily="18" charset="0"/>
                        <a:cs typeface="Times New Roman" pitchFamily="18" charset="0"/>
                      </a:endParaRPr>
                    </a:p>
                  </a:txBody>
                  <a:tcPr marL="91424" marR="91424"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11 474,4</a:t>
                      </a:r>
                    </a:p>
                  </a:txBody>
                  <a:tcPr marL="91424" marR="91424"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100,9</a:t>
                      </a:r>
                    </a:p>
                  </a:txBody>
                  <a:tcPr marL="91424" marR="91424"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492701788"/>
                  </a:ext>
                </a:extLst>
              </a:tr>
              <a:tr h="203980">
                <a:tc>
                  <a:txBody>
                    <a:bodyPr/>
                    <a:lstStyle/>
                    <a:p>
                      <a:pPr marL="0" algn="ctr" defTabSz="457200" rtl="0" eaLnBrk="1" latinLnBrk="0" hangingPunct="1"/>
                      <a:r>
                        <a:rPr lang="ru-RU" sz="800" b="1" kern="1200" dirty="0" smtClean="0">
                          <a:solidFill>
                            <a:schemeClr val="tx1"/>
                          </a:solidFill>
                          <a:latin typeface="Times New Roman" pitchFamily="18" charset="0"/>
                          <a:ea typeface="+mn-ea"/>
                          <a:cs typeface="Times New Roman" pitchFamily="18" charset="0"/>
                        </a:rPr>
                        <a:t>1 16 00 000 00 0000 000</a:t>
                      </a:r>
                      <a:endParaRPr lang="ru-RU" sz="800" b="1" kern="1200" dirty="0">
                        <a:solidFill>
                          <a:schemeClr val="tx1"/>
                        </a:solidFill>
                        <a:latin typeface="Times New Roman" pitchFamily="18" charset="0"/>
                        <a:ea typeface="+mn-ea"/>
                        <a:cs typeface="Times New Roman" pitchFamily="18" charset="0"/>
                      </a:endParaRPr>
                    </a:p>
                  </a:txBody>
                  <a:tcPr marL="91424" marR="91424" marT="45703" marB="4570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ШТРАФЫ, САНКЦИИ, ВОЗМЕЩЕНИЕ УЩЕРБА</a:t>
                      </a:r>
                      <a:endParaRPr lang="ru-RU" sz="800" b="1" kern="1200" dirty="0">
                        <a:solidFill>
                          <a:schemeClr val="tx1"/>
                        </a:solidFill>
                        <a:latin typeface="Times New Roman" pitchFamily="18" charset="0"/>
                        <a:ea typeface="+mn-ea"/>
                        <a:cs typeface="Times New Roman" pitchFamily="18" charset="0"/>
                      </a:endParaRPr>
                    </a:p>
                  </a:txBody>
                  <a:tcPr marL="91424" marR="91424" marT="45703" marB="4570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30 114,0</a:t>
                      </a:r>
                    </a:p>
                  </a:txBody>
                  <a:tcPr marL="91424" marR="91424"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38 941,6</a:t>
                      </a:r>
                      <a:endParaRPr lang="ru-RU" sz="800" b="1" dirty="0">
                        <a:solidFill>
                          <a:schemeClr val="tx1"/>
                        </a:solidFill>
                        <a:latin typeface="Times New Roman" pitchFamily="18" charset="0"/>
                        <a:cs typeface="Times New Roman" pitchFamily="18" charset="0"/>
                      </a:endParaRPr>
                    </a:p>
                  </a:txBody>
                  <a:tcPr marL="91424" marR="91424"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129,3</a:t>
                      </a:r>
                      <a:endParaRPr lang="ru-RU" sz="800" b="1" dirty="0">
                        <a:solidFill>
                          <a:schemeClr val="tx1"/>
                        </a:solidFill>
                        <a:latin typeface="Times New Roman" pitchFamily="18" charset="0"/>
                        <a:cs typeface="Times New Roman" pitchFamily="18" charset="0"/>
                      </a:endParaRPr>
                    </a:p>
                  </a:txBody>
                  <a:tcPr marL="91424" marR="91424"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325181825"/>
                  </a:ext>
                </a:extLst>
              </a:tr>
              <a:tr h="475422">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1 16 01 053 01 0000 140</a:t>
                      </a:r>
                    </a:p>
                  </a:txBody>
                  <a:tcPr marL="9525" marR="9525" marT="9524"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Административные штрафы, установленные главой 5 Кодекса Российской Федерации об административных правонарушениях, за административные правонарушения, посягающие на права граждан, налагаемые мировыми судьями, комиссиями по делам несовершеннолетних и защите их прав</a:t>
                      </a:r>
                    </a:p>
                  </a:txBody>
                  <a:tcPr marL="9525" marR="9525" marT="9524"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5,9</a:t>
                      </a:r>
                    </a:p>
                  </a:txBody>
                  <a:tcPr marL="91424" marR="91424"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3,6</a:t>
                      </a:r>
                    </a:p>
                  </a:txBody>
                  <a:tcPr marL="91424" marR="91424"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59,7</a:t>
                      </a:r>
                    </a:p>
                  </a:txBody>
                  <a:tcPr marL="91424" marR="91424"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926615489"/>
                  </a:ext>
                </a:extLst>
              </a:tr>
              <a:tr h="592001">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1 16 01 063 01 0000 140</a:t>
                      </a:r>
                    </a:p>
                  </a:txBody>
                  <a:tcPr marL="9525" marR="9525" marT="9524"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Административные штрафы, установленные главой 6 Кодекса Российской Федерации об административных правонарушениях, за административные правонарушения, посягающие на здоровье, санитарно-эпидемиологическое благополучие населения и общественную нравственность, налагаемые мировыми судьями, комиссиями по делам несовершеннолетних и защите их прав</a:t>
                      </a:r>
                    </a:p>
                  </a:txBody>
                  <a:tcPr marL="9525" marR="9525" marT="9524"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47,8</a:t>
                      </a:r>
                    </a:p>
                  </a:txBody>
                  <a:tcPr marL="91424" marR="91424"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48,5</a:t>
                      </a:r>
                      <a:endParaRPr lang="ru-RU" sz="800" b="0" dirty="0">
                        <a:solidFill>
                          <a:schemeClr val="tx1"/>
                        </a:solidFill>
                        <a:latin typeface="Times New Roman" pitchFamily="18" charset="0"/>
                        <a:cs typeface="Times New Roman" pitchFamily="18" charset="0"/>
                      </a:endParaRPr>
                    </a:p>
                  </a:txBody>
                  <a:tcPr marL="91424" marR="91424"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101,4</a:t>
                      </a:r>
                      <a:endParaRPr lang="ru-RU" sz="800" b="0" dirty="0">
                        <a:solidFill>
                          <a:schemeClr val="tx1"/>
                        </a:solidFill>
                        <a:latin typeface="Times New Roman" pitchFamily="18" charset="0"/>
                        <a:cs typeface="Times New Roman" pitchFamily="18" charset="0"/>
                      </a:endParaRPr>
                    </a:p>
                  </a:txBody>
                  <a:tcPr marL="91424" marR="91424"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66952455"/>
                  </a:ext>
                </a:extLst>
              </a:tr>
              <a:tr h="475422">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1 16 01 073 01 0000 140</a:t>
                      </a:r>
                    </a:p>
                  </a:txBody>
                  <a:tcPr marL="9525" marR="9525" marT="9524"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Административные штрафы, установленные главой 7 Кодекса Российской Федерации об административных правонарушениях, за административные правонарушения в области охраны собственности, налагаемые мировыми судьями, комиссиями по делам несовершеннолетних и защите их прав</a:t>
                      </a:r>
                    </a:p>
                  </a:txBody>
                  <a:tcPr marL="9525" marR="9525" marT="9524"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5,9</a:t>
                      </a:r>
                    </a:p>
                  </a:txBody>
                  <a:tcPr marL="91424" marR="91424"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6,9</a:t>
                      </a:r>
                      <a:endParaRPr lang="ru-RU" sz="800" b="0" dirty="0">
                        <a:solidFill>
                          <a:schemeClr val="tx1"/>
                        </a:solidFill>
                        <a:latin typeface="Times New Roman" pitchFamily="18" charset="0"/>
                        <a:cs typeface="Times New Roman" pitchFamily="18" charset="0"/>
                      </a:endParaRPr>
                    </a:p>
                  </a:txBody>
                  <a:tcPr marL="91424" marR="91424"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116,5</a:t>
                      </a:r>
                      <a:endParaRPr lang="ru-RU" sz="800" b="0" dirty="0">
                        <a:solidFill>
                          <a:schemeClr val="tx1"/>
                        </a:solidFill>
                        <a:latin typeface="Times New Roman" pitchFamily="18" charset="0"/>
                        <a:cs typeface="Times New Roman" pitchFamily="18" charset="0"/>
                      </a:endParaRPr>
                    </a:p>
                  </a:txBody>
                  <a:tcPr marL="91424" marR="91424"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846198977"/>
                  </a:ext>
                </a:extLst>
              </a:tr>
              <a:tr h="470540">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1 16 01 074 01 0000 140</a:t>
                      </a:r>
                    </a:p>
                  </a:txBody>
                  <a:tcPr marL="9525" marR="9525" marT="9524"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kern="1200" dirty="0" smtClean="0">
                          <a:solidFill>
                            <a:schemeClr val="tx1"/>
                          </a:solidFill>
                          <a:latin typeface="Times New Roman" pitchFamily="18" charset="0"/>
                          <a:ea typeface="+mn-ea"/>
                          <a:cs typeface="Times New Roman" pitchFamily="18" charset="0"/>
                        </a:rPr>
                        <a:t>Административные штрафы, установленные главой 7 Кодекса Российской Федерации об административных правонарушениях, за административные правонарушения в области охраны собственности, выявленные должностными лицами органов муниципального контроля</a:t>
                      </a:r>
                      <a:endParaRPr lang="ru-RU" sz="650" kern="1200" dirty="0">
                        <a:solidFill>
                          <a:schemeClr val="tx1"/>
                        </a:solidFill>
                        <a:latin typeface="Times New Roman" pitchFamily="18" charset="0"/>
                        <a:ea typeface="+mn-ea"/>
                        <a:cs typeface="Times New Roman" pitchFamily="18" charset="0"/>
                      </a:endParaRPr>
                    </a:p>
                  </a:txBody>
                  <a:tcPr marL="91424" marR="91424" marT="45703" marB="4570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a:t>
                      </a:r>
                    </a:p>
                  </a:txBody>
                  <a:tcPr marL="91424" marR="91424"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a:t>
                      </a:r>
                      <a:endParaRPr lang="ru-RU" sz="800" b="0" dirty="0">
                        <a:solidFill>
                          <a:schemeClr val="tx1"/>
                        </a:solidFill>
                        <a:latin typeface="Times New Roman" pitchFamily="18" charset="0"/>
                        <a:cs typeface="Times New Roman" pitchFamily="18" charset="0"/>
                      </a:endParaRPr>
                    </a:p>
                  </a:txBody>
                  <a:tcPr marL="91424" marR="91424"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100,0</a:t>
                      </a:r>
                      <a:endParaRPr lang="ru-RU" sz="800" b="0" dirty="0">
                        <a:solidFill>
                          <a:schemeClr val="tx1"/>
                        </a:solidFill>
                        <a:latin typeface="Times New Roman" pitchFamily="18" charset="0"/>
                        <a:cs typeface="Times New Roman" pitchFamily="18" charset="0"/>
                      </a:endParaRPr>
                    </a:p>
                  </a:txBody>
                  <a:tcPr marL="91424" marR="91424"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829791831"/>
                  </a:ext>
                </a:extLst>
              </a:tr>
              <a:tr h="470545">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1 16 01 143 01 0000 140</a:t>
                      </a:r>
                    </a:p>
                  </a:txBody>
                  <a:tcPr marL="9525" marR="9525" marT="9524"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kern="1200" dirty="0" smtClean="0">
                          <a:solidFill>
                            <a:schemeClr val="tx1"/>
                          </a:solidFill>
                          <a:latin typeface="Times New Roman" pitchFamily="18" charset="0"/>
                          <a:ea typeface="+mn-ea"/>
                          <a:cs typeface="Times New Roman" pitchFamily="18" charset="0"/>
                        </a:rPr>
                        <a:t>Административные штрафы, установленные главой 14 Кодекса Российской Федерации об административных правонарушениях, за административные правонарушения в области предпринимательской деятельности и деятельности саморегулируемых организаций, налагаемые мировыми судьями, комиссиями по делам несовершеннолетних и защите их прав</a:t>
                      </a:r>
                      <a:endParaRPr lang="ru-RU" sz="650" kern="1200" dirty="0">
                        <a:solidFill>
                          <a:schemeClr val="tx1"/>
                        </a:solidFill>
                        <a:latin typeface="Times New Roman" pitchFamily="18" charset="0"/>
                        <a:ea typeface="+mn-ea"/>
                        <a:cs typeface="Times New Roman" pitchFamily="18" charset="0"/>
                      </a:endParaRPr>
                    </a:p>
                  </a:txBody>
                  <a:tcPr marL="91441" marR="91441" marT="45706" marB="45706"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54,0</a:t>
                      </a:r>
                    </a:p>
                  </a:txBody>
                  <a:tcPr marL="91424" marR="91424"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54,0</a:t>
                      </a:r>
                      <a:endParaRPr lang="ru-RU" sz="800" b="0" dirty="0">
                        <a:solidFill>
                          <a:schemeClr val="tx1"/>
                        </a:solidFill>
                        <a:latin typeface="Times New Roman" pitchFamily="18" charset="0"/>
                        <a:cs typeface="Times New Roman" pitchFamily="18" charset="0"/>
                      </a:endParaRPr>
                    </a:p>
                  </a:txBody>
                  <a:tcPr marL="91424" marR="91424"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100,1</a:t>
                      </a:r>
                      <a:endParaRPr lang="ru-RU" sz="800" b="0" dirty="0">
                        <a:solidFill>
                          <a:schemeClr val="tx1"/>
                        </a:solidFill>
                        <a:latin typeface="Times New Roman" pitchFamily="18" charset="0"/>
                        <a:cs typeface="Times New Roman" pitchFamily="18" charset="0"/>
                      </a:endParaRPr>
                    </a:p>
                  </a:txBody>
                  <a:tcPr marL="91424" marR="91424"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85578069"/>
                  </a:ext>
                </a:extLst>
              </a:tr>
              <a:tr h="404006">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1 16 01 173 01 0000 140</a:t>
                      </a:r>
                    </a:p>
                  </a:txBody>
                  <a:tcPr marL="9525" marR="9525" marT="9524"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lvl="0" algn="l" defTabSz="457200" rtl="0" eaLnBrk="1" fontAlgn="ctr" latinLnBrk="0" hangingPunct="1"/>
                      <a:r>
                        <a:rPr kumimoji="0" lang="ru-RU" sz="650" kern="1200" dirty="0">
                          <a:solidFill>
                            <a:schemeClr val="tx1"/>
                          </a:solidFill>
                          <a:latin typeface="Times New Roman" pitchFamily="18" charset="0"/>
                          <a:ea typeface="+mn-ea"/>
                          <a:cs typeface="Times New Roman" pitchFamily="18" charset="0"/>
                        </a:rPr>
                        <a:t>Административные штрафы, установленные главой 17 Кодекса Российской Федерации об административных правонарушениях, за административные правонарушения, посягающие на институты государственной власти, налагаемые мировыми судьями, комиссиями по делам несовершеннолетних и защите их прав</a:t>
                      </a:r>
                    </a:p>
                  </a:txBody>
                  <a:tcPr marL="21600" marR="9525" marT="9524"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2,5</a:t>
                      </a:r>
                    </a:p>
                  </a:txBody>
                  <a:tcPr marL="91424" marR="91424"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2,6</a:t>
                      </a:r>
                      <a:endParaRPr lang="ru-RU" sz="800" b="0" dirty="0">
                        <a:solidFill>
                          <a:schemeClr val="tx1"/>
                        </a:solidFill>
                        <a:latin typeface="Times New Roman" pitchFamily="18" charset="0"/>
                        <a:cs typeface="Times New Roman" pitchFamily="18" charset="0"/>
                      </a:endParaRPr>
                    </a:p>
                  </a:txBody>
                  <a:tcPr marL="91424" marR="91424"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101,7</a:t>
                      </a:r>
                      <a:endParaRPr lang="ru-RU" sz="800" b="0" dirty="0">
                        <a:solidFill>
                          <a:schemeClr val="tx1"/>
                        </a:solidFill>
                        <a:latin typeface="Times New Roman" pitchFamily="18" charset="0"/>
                        <a:cs typeface="Times New Roman" pitchFamily="18" charset="0"/>
                      </a:endParaRPr>
                    </a:p>
                  </a:txBody>
                  <a:tcPr marL="91424" marR="91424"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118371859"/>
                  </a:ext>
                </a:extLst>
              </a:tr>
              <a:tr h="475422">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1 16 01 193 01 0000 140</a:t>
                      </a:r>
                    </a:p>
                  </a:txBody>
                  <a:tcPr marL="9525" marR="9525" marT="9524"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kumimoji="0" lang="ru-RU" sz="650" kern="1200" dirty="0">
                          <a:solidFill>
                            <a:schemeClr val="tx1"/>
                          </a:solidFill>
                          <a:latin typeface="Times New Roman" pitchFamily="18" charset="0"/>
                          <a:ea typeface="+mn-ea"/>
                          <a:cs typeface="Times New Roman" pitchFamily="18" charset="0"/>
                        </a:rPr>
                        <a:t>Административные штрафы, установленные главой 19 Кодекса Российской Федерации об административных правонарушениях, за административные правонарушения против порядка управления, налагаемые мировыми судьями, комиссиями по делам несовершеннолетних и защите их прав</a:t>
                      </a:r>
                    </a:p>
                  </a:txBody>
                  <a:tcPr marL="9525" marR="9525" marT="9524"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15,5</a:t>
                      </a:r>
                    </a:p>
                  </a:txBody>
                  <a:tcPr marL="91424" marR="91424"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15,2</a:t>
                      </a:r>
                      <a:endParaRPr lang="ru-RU" sz="800" b="0" dirty="0">
                        <a:solidFill>
                          <a:schemeClr val="tx1"/>
                        </a:solidFill>
                        <a:latin typeface="Times New Roman" pitchFamily="18" charset="0"/>
                        <a:cs typeface="Times New Roman" pitchFamily="18" charset="0"/>
                      </a:endParaRPr>
                    </a:p>
                  </a:txBody>
                  <a:tcPr marL="91424" marR="91424"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97,9</a:t>
                      </a:r>
                      <a:endParaRPr lang="ru-RU" sz="800" b="0" dirty="0">
                        <a:solidFill>
                          <a:schemeClr val="tx1"/>
                        </a:solidFill>
                        <a:latin typeface="Times New Roman" pitchFamily="18" charset="0"/>
                        <a:cs typeface="Times New Roman" pitchFamily="18" charset="0"/>
                      </a:endParaRPr>
                    </a:p>
                  </a:txBody>
                  <a:tcPr marL="91424" marR="91424"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676851899"/>
                  </a:ext>
                </a:extLst>
              </a:tr>
              <a:tr h="475422">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1 16 01 203 01 0000 140</a:t>
                      </a:r>
                    </a:p>
                  </a:txBody>
                  <a:tcPr marL="9525" marR="9525"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kumimoji="0" lang="ru-RU" sz="650" kern="1200" dirty="0" smtClean="0">
                          <a:solidFill>
                            <a:schemeClr val="tx1"/>
                          </a:solidFill>
                          <a:latin typeface="Times New Roman" pitchFamily="18" charset="0"/>
                          <a:ea typeface="+mn-ea"/>
                          <a:cs typeface="Times New Roman" pitchFamily="18" charset="0"/>
                        </a:rPr>
                        <a:t>Административные штрафы, установленные главой 20 Кодекса Российской Федерации об административных правонарушениях, за административные правонарушения, посягающие на общественный порядок и общественную безопасность, налагаемые мировыми судьями, комиссиями по делам несовершеннолетних и защите их прав</a:t>
                      </a:r>
                      <a:endParaRPr kumimoji="0" lang="ru-RU" sz="650" kern="1200" dirty="0">
                        <a:solidFill>
                          <a:schemeClr val="tx1"/>
                        </a:solidFill>
                        <a:latin typeface="Times New Roman" pitchFamily="18" charset="0"/>
                        <a:ea typeface="+mn-ea"/>
                        <a:cs typeface="Times New Roman" pitchFamily="18" charset="0"/>
                      </a:endParaRPr>
                    </a:p>
                  </a:txBody>
                  <a:tcPr marL="91424" marR="91424" marT="45724" marB="4572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359,5</a:t>
                      </a:r>
                      <a:endParaRPr lang="ru-RU" sz="800" dirty="0">
                        <a:solidFill>
                          <a:schemeClr val="tx1"/>
                        </a:solidFill>
                        <a:latin typeface="Times New Roman" pitchFamily="18" charset="0"/>
                        <a:cs typeface="Times New Roman" pitchFamily="18" charset="0"/>
                      </a:endParaRP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379,0</a:t>
                      </a: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105,4</a:t>
                      </a: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879422088"/>
                  </a:ext>
                </a:extLst>
              </a:tr>
            </a:tbl>
          </a:graphicData>
        </a:graphic>
      </p:graphicFrame>
    </p:spTree>
    <p:extLst>
      <p:ext uri="{BB962C8B-B14F-4D97-AF65-F5344CB8AC3E}">
        <p14:creationId xmlns:p14="http://schemas.microsoft.com/office/powerpoint/2010/main" val="3728760772"/>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16633"/>
            <a:ext cx="8928992" cy="738664"/>
          </a:xfrm>
          <a:prstGeom prst="rect">
            <a:avLst/>
          </a:prstGeom>
        </p:spPr>
        <p:txBody>
          <a:bodyPr wrap="square">
            <a:spAutoFit/>
          </a:bodyPr>
          <a:lstStyle/>
          <a:p>
            <a:pPr algn="ctr" eaLnBrk="0" hangingPunct="0"/>
            <a:r>
              <a:rPr lang="ru-RU" sz="1400" b="1" dirty="0">
                <a:solidFill>
                  <a:schemeClr val="accent1">
                    <a:lumMod val="50000"/>
                  </a:schemeClr>
                </a:solidFill>
                <a:latin typeface="Times New Roman" panose="02020603050405020304" pitchFamily="18" charset="0"/>
                <a:cs typeface="Times New Roman" panose="02020603050405020304" pitchFamily="18" charset="0"/>
              </a:rPr>
              <a:t>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в сравнении с плановыми назначениями в  2023 году      (тыс. руб.)</a:t>
            </a:r>
          </a:p>
        </p:txBody>
      </p:sp>
      <p:graphicFrame>
        <p:nvGraphicFramePr>
          <p:cNvPr id="3" name="Таблица 2"/>
          <p:cNvGraphicFramePr>
            <a:graphicFrameLocks noGrp="1"/>
          </p:cNvGraphicFramePr>
          <p:nvPr>
            <p:extLst>
              <p:ext uri="{D42A27DB-BD31-4B8C-83A1-F6EECF244321}">
                <p14:modId xmlns:p14="http://schemas.microsoft.com/office/powerpoint/2010/main" val="1394173651"/>
              </p:ext>
            </p:extLst>
          </p:nvPr>
        </p:nvGraphicFramePr>
        <p:xfrm>
          <a:off x="251520" y="855299"/>
          <a:ext cx="8784977" cy="5235271"/>
        </p:xfrm>
        <a:graphic>
          <a:graphicData uri="http://schemas.openxmlformats.org/drawingml/2006/table">
            <a:tbl>
              <a:tblPr firstRow="1" bandRow="1">
                <a:tableStyleId>{F5AB1C69-6EDB-4FF4-983F-18BD219EF322}</a:tableStyleId>
              </a:tblPr>
              <a:tblGrid>
                <a:gridCol w="1591517">
                  <a:extLst>
                    <a:ext uri="{9D8B030D-6E8A-4147-A177-3AD203B41FA5}">
                      <a16:colId xmlns:a16="http://schemas.microsoft.com/office/drawing/2014/main" val="2442714787"/>
                    </a:ext>
                  </a:extLst>
                </a:gridCol>
                <a:gridCol w="4420884">
                  <a:extLst>
                    <a:ext uri="{9D8B030D-6E8A-4147-A177-3AD203B41FA5}">
                      <a16:colId xmlns:a16="http://schemas.microsoft.com/office/drawing/2014/main" val="3925843302"/>
                    </a:ext>
                  </a:extLst>
                </a:gridCol>
                <a:gridCol w="945997">
                  <a:extLst>
                    <a:ext uri="{9D8B030D-6E8A-4147-A177-3AD203B41FA5}">
                      <a16:colId xmlns:a16="http://schemas.microsoft.com/office/drawing/2014/main" val="1303674478"/>
                    </a:ext>
                  </a:extLst>
                </a:gridCol>
                <a:gridCol w="869799">
                  <a:extLst>
                    <a:ext uri="{9D8B030D-6E8A-4147-A177-3AD203B41FA5}">
                      <a16:colId xmlns:a16="http://schemas.microsoft.com/office/drawing/2014/main" val="2545184101"/>
                    </a:ext>
                  </a:extLst>
                </a:gridCol>
                <a:gridCol w="956780">
                  <a:extLst>
                    <a:ext uri="{9D8B030D-6E8A-4147-A177-3AD203B41FA5}">
                      <a16:colId xmlns:a16="http://schemas.microsoft.com/office/drawing/2014/main" val="4196366678"/>
                    </a:ext>
                  </a:extLst>
                </a:gridCol>
              </a:tblGrid>
              <a:tr h="306895">
                <a:tc>
                  <a:txBody>
                    <a:bodyPr/>
                    <a:lstStyle/>
                    <a:p>
                      <a:pPr marL="0" algn="ctr" defTabSz="457200" rtl="0" eaLnBrk="1" latinLnBrk="0" hangingPunct="1"/>
                      <a:r>
                        <a:rPr lang="ru-RU" sz="800" b="1" kern="1200" dirty="0" smtClean="0">
                          <a:solidFill>
                            <a:schemeClr val="tx1"/>
                          </a:solidFill>
                          <a:latin typeface="Times New Roman" panose="02020603050405020304" pitchFamily="18" charset="0"/>
                          <a:ea typeface="+mn-ea"/>
                          <a:cs typeface="Times New Roman" panose="02020603050405020304" pitchFamily="18" charset="0"/>
                        </a:rPr>
                        <a:t>Код бюджетной классификации </a:t>
                      </a:r>
                      <a:endParaRPr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lang="ru-RU" sz="800" b="1" kern="1200" dirty="0" smtClean="0">
                          <a:solidFill>
                            <a:schemeClr val="tx1"/>
                          </a:solidFill>
                          <a:latin typeface="Times New Roman" panose="02020603050405020304" pitchFamily="18" charset="0"/>
                          <a:ea typeface="+mn-ea"/>
                          <a:cs typeface="Times New Roman" panose="02020603050405020304" pitchFamily="18" charset="0"/>
                        </a:rPr>
                        <a:t>Наименование доходов</a:t>
                      </a:r>
                      <a:endParaRPr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lang="ru-RU" sz="800" kern="1200" dirty="0" smtClean="0">
                          <a:solidFill>
                            <a:schemeClr val="tx1"/>
                          </a:solidFill>
                          <a:latin typeface="Times New Roman" panose="02020603050405020304" pitchFamily="18" charset="0"/>
                          <a:ea typeface="+mn-ea"/>
                          <a:cs typeface="Times New Roman" panose="02020603050405020304" pitchFamily="18" charset="0"/>
                        </a:rPr>
                        <a:t>Уточненный план</a:t>
                      </a:r>
                      <a:endParaRPr lang="ru-RU" sz="800"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kumimoji="0" lang="ru-RU" sz="800" b="1" kern="1200" dirty="0" smtClean="0">
                          <a:solidFill>
                            <a:schemeClr val="tx1"/>
                          </a:solidFill>
                          <a:latin typeface="Times New Roman" panose="02020603050405020304" pitchFamily="18" charset="0"/>
                          <a:ea typeface="+mn-ea"/>
                          <a:cs typeface="Times New Roman" panose="02020603050405020304" pitchFamily="18" charset="0"/>
                        </a:rPr>
                        <a:t>Исполнено</a:t>
                      </a:r>
                      <a:endParaRPr kumimoji="0"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kumimoji="0" lang="ru-RU" sz="800" b="1" kern="1200" dirty="0" smtClean="0">
                          <a:solidFill>
                            <a:schemeClr val="tx1"/>
                          </a:solidFill>
                          <a:latin typeface="Times New Roman" panose="02020603050405020304" pitchFamily="18" charset="0"/>
                          <a:ea typeface="+mn-ea"/>
                          <a:cs typeface="Times New Roman" panose="02020603050405020304" pitchFamily="18" charset="0"/>
                        </a:rPr>
                        <a:t>% исполнения</a:t>
                      </a:r>
                      <a:endParaRPr kumimoji="0"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extLst>
                  <a:ext uri="{0D108BD9-81ED-4DB2-BD59-A6C34878D82A}">
                    <a16:rowId xmlns:a16="http://schemas.microsoft.com/office/drawing/2014/main" val="2234772846"/>
                  </a:ext>
                </a:extLst>
              </a:tr>
              <a:tr h="235504">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1 16 02 020 02 0000 140</a:t>
                      </a:r>
                    </a:p>
                  </a:txBody>
                  <a:tcPr marL="9525" marR="9525"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Административные штрафы, установленные законами субъектов Российской Федерации об административных правонарушениях, за нарушение муниципальных правовых актов</a:t>
                      </a:r>
                    </a:p>
                  </a:txBody>
                  <a:tcPr marL="9525" marR="9525"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100,0</a:t>
                      </a:r>
                      <a:endParaRPr lang="ru-RU" sz="800" dirty="0">
                        <a:solidFill>
                          <a:schemeClr val="tx1"/>
                        </a:solidFill>
                        <a:latin typeface="Times New Roman" pitchFamily="18" charset="0"/>
                        <a:cs typeface="Times New Roman" pitchFamily="18" charset="0"/>
                      </a:endParaRP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65,0</a:t>
                      </a:r>
                      <a:endParaRPr lang="ru-RU" sz="800" b="0" dirty="0">
                        <a:solidFill>
                          <a:schemeClr val="tx1"/>
                        </a:solidFill>
                        <a:latin typeface="Times New Roman" pitchFamily="18" charset="0"/>
                        <a:cs typeface="Times New Roman" pitchFamily="18" charset="0"/>
                      </a:endParaRP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65,0</a:t>
                      </a:r>
                      <a:endParaRPr lang="ru-RU" sz="800" b="0" dirty="0">
                        <a:solidFill>
                          <a:schemeClr val="tx1"/>
                        </a:solidFill>
                        <a:latin typeface="Times New Roman" pitchFamily="18" charset="0"/>
                        <a:cs typeface="Times New Roman" pitchFamily="18" charset="0"/>
                      </a:endParaRP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735895326"/>
                  </a:ext>
                </a:extLst>
              </a:tr>
              <a:tr h="300418">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1 16 07 010 04 0000 140</a:t>
                      </a:r>
                    </a:p>
                  </a:txBody>
                  <a:tcPr marL="9525" marR="9525"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Штрафы, неустойки, пени, уплаченные в случае просрочки исполнения поставщиком (подрядчиком, исполнителем) обязательств, предусмотренных муниципальным контрактом, заключенным муниципальным органом, казенным учреждением городского округа</a:t>
                      </a:r>
                    </a:p>
                  </a:txBody>
                  <a:tcPr marL="9525" marR="9525"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3 434,7</a:t>
                      </a:r>
                      <a:endParaRPr lang="ru-RU" sz="800" dirty="0">
                        <a:solidFill>
                          <a:schemeClr val="tx1"/>
                        </a:solidFill>
                        <a:latin typeface="Times New Roman" pitchFamily="18" charset="0"/>
                        <a:cs typeface="Times New Roman" pitchFamily="18" charset="0"/>
                      </a:endParaRP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10 993,9</a:t>
                      </a:r>
                      <a:endParaRPr lang="ru-RU" sz="800" b="0" dirty="0">
                        <a:solidFill>
                          <a:schemeClr val="tx1"/>
                        </a:solidFill>
                        <a:latin typeface="Times New Roman" pitchFamily="18" charset="0"/>
                        <a:cs typeface="Times New Roman" pitchFamily="18" charset="0"/>
                      </a:endParaRP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320,1</a:t>
                      </a:r>
                      <a:endParaRPr lang="ru-RU" sz="800" b="0" dirty="0">
                        <a:solidFill>
                          <a:schemeClr val="tx1"/>
                        </a:solidFill>
                        <a:latin typeface="Times New Roman" pitchFamily="18" charset="0"/>
                        <a:cs typeface="Times New Roman" pitchFamily="18" charset="0"/>
                      </a:endParaRP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776072451"/>
                  </a:ext>
                </a:extLst>
              </a:tr>
              <a:tr h="365996">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1 16 07 090 04 0000 140</a:t>
                      </a:r>
                    </a:p>
                  </a:txBody>
                  <a:tcPr marL="91424" marR="91424" marT="45724" marB="4572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kern="1200" dirty="0" smtClean="0">
                          <a:solidFill>
                            <a:schemeClr val="tx1"/>
                          </a:solidFill>
                          <a:latin typeface="Times New Roman" pitchFamily="18" charset="0"/>
                          <a:ea typeface="+mn-ea"/>
                          <a:cs typeface="Times New Roman" pitchFamily="18" charset="0"/>
                        </a:rPr>
                        <a:t>Иные штрафы, неустойки, пени, уплаченные в соответствии с законом или договором в случае неисполнения или ненадлежащего исполнения обязательств перед муниципальным органом (муниципальным казенным учреждением) городского округа</a:t>
                      </a:r>
                      <a:endParaRPr lang="ru-RU" sz="650" kern="1200" dirty="0">
                        <a:solidFill>
                          <a:schemeClr val="tx1"/>
                        </a:solidFill>
                        <a:latin typeface="Times New Roman" pitchFamily="18" charset="0"/>
                        <a:ea typeface="+mn-ea"/>
                        <a:cs typeface="Times New Roman" pitchFamily="18" charset="0"/>
                      </a:endParaRPr>
                    </a:p>
                  </a:txBody>
                  <a:tcPr marL="91424" marR="91424" marT="45724" marB="4572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280,0</a:t>
                      </a: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273,5</a:t>
                      </a: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97,7</a:t>
                      </a:r>
                      <a:endParaRPr lang="ru-RU" sz="800" b="0" dirty="0">
                        <a:solidFill>
                          <a:schemeClr val="tx1"/>
                        </a:solidFill>
                        <a:latin typeface="Times New Roman" pitchFamily="18" charset="0"/>
                        <a:cs typeface="Times New Roman" pitchFamily="18" charset="0"/>
                      </a:endParaRP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605305011"/>
                  </a:ext>
                </a:extLst>
              </a:tr>
              <a:tr h="343516">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1 16 10 032 04 0000 140</a:t>
                      </a:r>
                    </a:p>
                  </a:txBody>
                  <a:tcPr marL="9525" marR="9525"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Прочее возмещение ущерба, причиненного муниципальному имуществу городского округа (за исключением имущества, закрепленного за муниципальными бюджетными (автономными) учреждениями, унитарными предприятиями)</a:t>
                      </a:r>
                    </a:p>
                  </a:txBody>
                  <a:tcPr marL="9525" marR="9525"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4 997,3</a:t>
                      </a:r>
                      <a:endParaRPr lang="ru-RU" sz="800" b="0" dirty="0">
                        <a:solidFill>
                          <a:schemeClr val="tx1"/>
                        </a:solidFill>
                        <a:latin typeface="Times New Roman" pitchFamily="18" charset="0"/>
                        <a:cs typeface="Times New Roman" pitchFamily="18" charset="0"/>
                      </a:endParaRP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5 004,8</a:t>
                      </a: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100,2</a:t>
                      </a: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242635925"/>
                  </a:ext>
                </a:extLst>
              </a:tr>
              <a:tr h="593209">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1 16 10 061 04 0000 140</a:t>
                      </a:r>
                    </a:p>
                  </a:txBody>
                  <a:tcPr marL="9525" marR="9525"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Платежи в целях возмещения убытков, причиненных уклонением от заключения с муниципальным органом городского округа (муниципальным казенным учреждением) муниципального контракта, а также иные денежные средства, подлежащие зачислению в бюджет городского округа за нарушение законодательства Российской Федерации о контрактной системе в сфере закупок товаров, работ, услуг для обеспечения государственных и муниципальных нужд (за исключением муниципального контракта, финансируемого за счет средств муниципального дорожного фонда)</a:t>
                      </a:r>
                    </a:p>
                  </a:txBody>
                  <a:tcPr marL="9525" marR="9525"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36,4</a:t>
                      </a:r>
                      <a:endParaRPr lang="ru-RU" sz="800" b="0" dirty="0">
                        <a:solidFill>
                          <a:schemeClr val="tx1"/>
                        </a:solidFill>
                        <a:latin typeface="Times New Roman" pitchFamily="18" charset="0"/>
                        <a:cs typeface="Times New Roman" pitchFamily="18" charset="0"/>
                      </a:endParaRP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36,4</a:t>
                      </a:r>
                      <a:endParaRPr lang="ru-RU" sz="800" b="0" dirty="0">
                        <a:solidFill>
                          <a:schemeClr val="tx1"/>
                        </a:solidFill>
                        <a:latin typeface="Times New Roman" pitchFamily="18" charset="0"/>
                        <a:cs typeface="Times New Roman" pitchFamily="18" charset="0"/>
                      </a:endParaRP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100,0</a:t>
                      </a:r>
                      <a:endParaRPr lang="ru-RU" sz="800" b="0" dirty="0">
                        <a:solidFill>
                          <a:schemeClr val="tx1"/>
                        </a:solidFill>
                        <a:latin typeface="Times New Roman" pitchFamily="18" charset="0"/>
                        <a:cs typeface="Times New Roman" pitchFamily="18" charset="0"/>
                      </a:endParaRP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389909339"/>
                  </a:ext>
                </a:extLst>
              </a:tr>
              <a:tr h="566714">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1 16 11 050 01 0000 140</a:t>
                      </a:r>
                    </a:p>
                  </a:txBody>
                  <a:tcPr marL="9525" marR="9525"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Платежи по искам о возмещении вреда, причиненного окружающей среде, а также платежи, уплачиваемые при добровольном возмещении вреда, причиненного окружающей среде (за исключением вреда, причиненного окружающей среде на особо охраняемых природных территориях, а также вреда, причиненного водным объектам), подлежащие зачислению в бюджет муниципального образования</a:t>
                      </a:r>
                    </a:p>
                  </a:txBody>
                  <a:tcPr marL="9525" marR="9525"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210,0</a:t>
                      </a: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210,0</a:t>
                      </a:r>
                      <a:endParaRPr lang="ru-RU" sz="800" b="0" dirty="0">
                        <a:solidFill>
                          <a:schemeClr val="tx1"/>
                        </a:solidFill>
                        <a:latin typeface="Times New Roman" pitchFamily="18" charset="0"/>
                        <a:cs typeface="Times New Roman" pitchFamily="18" charset="0"/>
                      </a:endParaRP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100,0</a:t>
                      </a:r>
                      <a:endParaRPr lang="ru-RU" sz="800" b="0" dirty="0">
                        <a:solidFill>
                          <a:schemeClr val="tx1"/>
                        </a:solidFill>
                        <a:latin typeface="Times New Roman" pitchFamily="18" charset="0"/>
                        <a:cs typeface="Times New Roman" pitchFamily="18" charset="0"/>
                      </a:endParaRP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755298267"/>
                  </a:ext>
                </a:extLst>
              </a:tr>
              <a:tr h="56119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1 16 18 000 02 0000 140</a:t>
                      </a:r>
                    </a:p>
                  </a:txBody>
                  <a:tcPr marL="91424" marR="91424" marT="45724" marB="4572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kern="1200" dirty="0" smtClean="0">
                          <a:solidFill>
                            <a:schemeClr val="tx1"/>
                          </a:solidFill>
                          <a:latin typeface="Times New Roman" pitchFamily="18" charset="0"/>
                          <a:ea typeface="+mn-ea"/>
                          <a:cs typeface="Times New Roman" pitchFamily="18" charset="0"/>
                        </a:rPr>
                        <a:t>Доходы от сумм пеней, предусмотренных законодательством Российской Федерации о налогах и сборах, подлежащие зачислению в бюджеты субъектов Российской Федерации по нормативу, установленному Бюджетным кодексом Российской Федерации, распределяемые Федеральным казначейством между бюджетами субъектов Российской Федерации в соответствии с федеральным законом о федеральном бюджете</a:t>
                      </a:r>
                      <a:endParaRPr lang="ru-RU" sz="650" kern="1200" dirty="0">
                        <a:solidFill>
                          <a:schemeClr val="tx1"/>
                        </a:solidFill>
                        <a:latin typeface="Times New Roman" pitchFamily="18" charset="0"/>
                        <a:ea typeface="+mn-ea"/>
                        <a:cs typeface="Times New Roman" pitchFamily="18" charset="0"/>
                      </a:endParaRPr>
                    </a:p>
                  </a:txBody>
                  <a:tcPr marL="91424" marR="91424" marT="45724" marB="4572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20 554,5</a:t>
                      </a: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21 838,2</a:t>
                      </a:r>
                      <a:endParaRPr lang="ru-RU" sz="800" dirty="0">
                        <a:solidFill>
                          <a:schemeClr val="tx1"/>
                        </a:solidFill>
                        <a:latin typeface="Times New Roman" pitchFamily="18" charset="0"/>
                        <a:cs typeface="Times New Roman" pitchFamily="18" charset="0"/>
                      </a:endParaRP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106,2</a:t>
                      </a:r>
                      <a:endParaRPr lang="ru-RU" sz="800" dirty="0">
                        <a:solidFill>
                          <a:schemeClr val="tx1"/>
                        </a:solidFill>
                        <a:latin typeface="Times New Roman" pitchFamily="18" charset="0"/>
                        <a:cs typeface="Times New Roman" pitchFamily="18" charset="0"/>
                      </a:endParaRP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163443600"/>
                  </a:ext>
                </a:extLst>
              </a:tr>
              <a:tr h="227759">
                <a:tc>
                  <a:txBody>
                    <a:bodyPr/>
                    <a:lstStyle/>
                    <a:p>
                      <a:pPr marL="0" algn="ctr" defTabSz="457200" rtl="0" eaLnBrk="1" fontAlgn="ctr" latinLnBrk="0" hangingPunct="1"/>
                      <a:r>
                        <a:rPr lang="ru-RU" sz="800" b="1" kern="1200" dirty="0">
                          <a:solidFill>
                            <a:schemeClr val="tx1"/>
                          </a:solidFill>
                          <a:latin typeface="Times New Roman" pitchFamily="18" charset="0"/>
                          <a:ea typeface="+mn-ea"/>
                          <a:cs typeface="Times New Roman" pitchFamily="18" charset="0"/>
                        </a:rPr>
                        <a:t>1 17 00 000 00 0000 000</a:t>
                      </a:r>
                    </a:p>
                  </a:txBody>
                  <a:tcPr marL="9525" marR="9525"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800" b="1" kern="1200" dirty="0">
                          <a:solidFill>
                            <a:schemeClr val="tx1"/>
                          </a:solidFill>
                          <a:latin typeface="Times New Roman" pitchFamily="18" charset="0"/>
                          <a:ea typeface="+mn-ea"/>
                          <a:cs typeface="Times New Roman" pitchFamily="18" charset="0"/>
                        </a:rPr>
                        <a:t>ПРОЧИЕ НЕНАЛОГОВЫЕ ДОХОДЫ</a:t>
                      </a:r>
                    </a:p>
                  </a:txBody>
                  <a:tcPr marL="9525" marR="9525"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14,8</a:t>
                      </a: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14,8</a:t>
                      </a: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100,0</a:t>
                      </a:r>
                    </a:p>
                  </a:txBody>
                  <a:tcPr marL="91424" marR="91424" marT="45724" marB="45724"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954466454"/>
                  </a:ext>
                </a:extLst>
              </a:tr>
              <a:tr h="353624">
                <a:tc>
                  <a:txBody>
                    <a:bodyPr/>
                    <a:lstStyle/>
                    <a:p>
                      <a:pPr marL="0" algn="ctr" defTabSz="457200" rtl="0" eaLnBrk="1" fontAlgn="ctr" latinLnBrk="0" hangingPunct="1"/>
                      <a:r>
                        <a:rPr lang="ru-RU" sz="800" b="1" kern="1200" dirty="0">
                          <a:solidFill>
                            <a:schemeClr val="tx1"/>
                          </a:solidFill>
                          <a:latin typeface="Times New Roman" pitchFamily="18" charset="0"/>
                          <a:ea typeface="+mn-ea"/>
                          <a:cs typeface="Times New Roman" pitchFamily="18" charset="0"/>
                        </a:rPr>
                        <a:t>1 17 05 000 00 0000 180</a:t>
                      </a: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800" b="1" kern="1200" dirty="0" smtClean="0">
                          <a:solidFill>
                            <a:schemeClr val="tx1"/>
                          </a:solidFill>
                          <a:latin typeface="Times New Roman" pitchFamily="18" charset="0"/>
                          <a:ea typeface="+mn-ea"/>
                          <a:cs typeface="Times New Roman" pitchFamily="18" charset="0"/>
                        </a:rPr>
                        <a:t>    Прочие </a:t>
                      </a:r>
                      <a:r>
                        <a:rPr lang="ru-RU" sz="800" b="1" kern="1200" dirty="0">
                          <a:solidFill>
                            <a:schemeClr val="tx1"/>
                          </a:solidFill>
                          <a:latin typeface="Times New Roman" pitchFamily="18" charset="0"/>
                          <a:ea typeface="+mn-ea"/>
                          <a:cs typeface="Times New Roman" pitchFamily="18" charset="0"/>
                        </a:rPr>
                        <a:t>неналоговые доходы</a:t>
                      </a: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14,8</a:t>
                      </a:r>
                    </a:p>
                  </a:txBody>
                  <a:tcPr marL="91420" marR="91420" marT="45721" marB="4572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14,8</a:t>
                      </a:r>
                    </a:p>
                  </a:txBody>
                  <a:tcPr marL="91420" marR="91420" marT="45721" marB="4572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100,0</a:t>
                      </a:r>
                    </a:p>
                  </a:txBody>
                  <a:tcPr marL="91420" marR="91420" marT="45721" marB="4572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511588435"/>
                  </a:ext>
                </a:extLst>
              </a:tr>
              <a:tr h="262254">
                <a:tc>
                  <a:txBody>
                    <a:bodyPr/>
                    <a:lstStyle/>
                    <a:p>
                      <a:pPr marL="0" algn="ctr" defTabSz="457200" rtl="0" eaLnBrk="1" fontAlgn="ctr" latinLnBrk="0" hangingPunct="1"/>
                      <a:r>
                        <a:rPr lang="ru-RU" sz="800" b="0" kern="1200" dirty="0">
                          <a:solidFill>
                            <a:schemeClr val="tx1"/>
                          </a:solidFill>
                          <a:latin typeface="Times New Roman" pitchFamily="18" charset="0"/>
                          <a:ea typeface="+mn-ea"/>
                          <a:cs typeface="Times New Roman" pitchFamily="18" charset="0"/>
                        </a:rPr>
                        <a:t>1 17 05 040 04 </a:t>
                      </a:r>
                      <a:r>
                        <a:rPr lang="ru-RU" sz="800" b="0" kern="1200" dirty="0" smtClean="0">
                          <a:solidFill>
                            <a:schemeClr val="tx1"/>
                          </a:solidFill>
                          <a:latin typeface="Times New Roman" pitchFamily="18" charset="0"/>
                          <a:ea typeface="+mn-ea"/>
                          <a:cs typeface="Times New Roman" pitchFamily="18" charset="0"/>
                        </a:rPr>
                        <a:t>0000 </a:t>
                      </a:r>
                      <a:r>
                        <a:rPr lang="ru-RU" sz="800" b="0" kern="1200" dirty="0">
                          <a:solidFill>
                            <a:schemeClr val="tx1"/>
                          </a:solidFill>
                          <a:latin typeface="Times New Roman" pitchFamily="18" charset="0"/>
                          <a:ea typeface="+mn-ea"/>
                          <a:cs typeface="Times New Roman" pitchFamily="18" charset="0"/>
                        </a:rPr>
                        <a:t>180</a:t>
                      </a: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b="0" kern="1200" dirty="0" smtClean="0">
                          <a:solidFill>
                            <a:schemeClr val="tx1"/>
                          </a:solidFill>
                          <a:latin typeface="Times New Roman" pitchFamily="18" charset="0"/>
                          <a:ea typeface="+mn-ea"/>
                          <a:cs typeface="Times New Roman" pitchFamily="18" charset="0"/>
                        </a:rPr>
                        <a:t>Прочие неналоговые доходы бюджетов городских округов</a:t>
                      </a:r>
                      <a:endParaRPr lang="ru-RU" sz="650" b="0" kern="1200" dirty="0">
                        <a:solidFill>
                          <a:schemeClr val="tx1"/>
                        </a:solidFill>
                        <a:latin typeface="Times New Roman" pitchFamily="18" charset="0"/>
                        <a:ea typeface="+mn-ea"/>
                        <a:cs typeface="Times New Roman" pitchFamily="18" charset="0"/>
                      </a:endParaRPr>
                    </a:p>
                  </a:txBody>
                  <a:tcPr marL="91437" marR="91437" marT="45724" marB="4572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14,8</a:t>
                      </a: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14,8</a:t>
                      </a: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100,0</a:t>
                      </a: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416402316"/>
                  </a:ext>
                </a:extLst>
              </a:tr>
              <a:tr h="353624">
                <a:tc>
                  <a:txBody>
                    <a:bodyPr/>
                    <a:lstStyle/>
                    <a:p>
                      <a:pPr marL="0" algn="ctr" defTabSz="457200" rtl="0" eaLnBrk="1" latinLnBrk="0" hangingPunct="1"/>
                      <a:r>
                        <a:rPr lang="ru-RU" sz="800" b="1" kern="1200" dirty="0" smtClean="0">
                          <a:solidFill>
                            <a:schemeClr val="tx1"/>
                          </a:solidFill>
                          <a:latin typeface="Times New Roman" pitchFamily="18" charset="0"/>
                          <a:ea typeface="+mn-ea"/>
                          <a:cs typeface="Times New Roman" pitchFamily="18" charset="0"/>
                        </a:rPr>
                        <a:t>2 00 00 000 00 0000 000</a:t>
                      </a:r>
                      <a:endParaRPr lang="ru-RU" sz="800" b="1" kern="1200" dirty="0">
                        <a:solidFill>
                          <a:schemeClr val="tx1"/>
                        </a:solidFill>
                        <a:latin typeface="Times New Roman" pitchFamily="18" charset="0"/>
                        <a:ea typeface="+mn-ea"/>
                        <a:cs typeface="Times New Roman" pitchFamily="18" charset="0"/>
                      </a:endParaRPr>
                    </a:p>
                  </a:txBody>
                  <a:tcPr marL="91437" marR="91437" marT="45724" marB="4572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БЕЗВОЗМЕЗДНЫЕ ПОСТУПЛЕНИЯ</a:t>
                      </a:r>
                      <a:endParaRPr lang="ru-RU" sz="800" b="1" kern="1200" dirty="0">
                        <a:solidFill>
                          <a:schemeClr val="tx1"/>
                        </a:solidFill>
                        <a:latin typeface="Times New Roman" pitchFamily="18" charset="0"/>
                        <a:ea typeface="+mn-ea"/>
                        <a:cs typeface="Times New Roman" pitchFamily="18" charset="0"/>
                      </a:endParaRPr>
                    </a:p>
                  </a:txBody>
                  <a:tcPr marL="91437" marR="91437" marT="45724" marB="4572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1 267 520,9</a:t>
                      </a: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1 248 904,7</a:t>
                      </a:r>
                      <a:endParaRPr lang="ru-RU" sz="800" b="1"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98,5</a:t>
                      </a:r>
                      <a:endParaRPr lang="ru-RU" sz="800" b="1"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639882596"/>
                  </a:ext>
                </a:extLst>
              </a:tr>
              <a:tr h="353624">
                <a:tc>
                  <a:txBody>
                    <a:bodyPr/>
                    <a:lstStyle/>
                    <a:p>
                      <a:pPr marL="0" algn="ctr" defTabSz="457200" rtl="0" eaLnBrk="1" latinLnBrk="0" hangingPunct="1"/>
                      <a:r>
                        <a:rPr lang="ru-RU" sz="800" b="1" kern="1200" dirty="0" smtClean="0">
                          <a:solidFill>
                            <a:schemeClr val="tx1"/>
                          </a:solidFill>
                          <a:latin typeface="Times New Roman" pitchFamily="18" charset="0"/>
                          <a:ea typeface="+mn-ea"/>
                          <a:cs typeface="Times New Roman" pitchFamily="18" charset="0"/>
                        </a:rPr>
                        <a:t>2 02 00 000 00 0000 000</a:t>
                      </a:r>
                      <a:endParaRPr lang="ru-RU" sz="800" b="1" kern="1200" dirty="0">
                        <a:solidFill>
                          <a:schemeClr val="tx1"/>
                        </a:solidFill>
                        <a:latin typeface="Times New Roman" pitchFamily="18" charset="0"/>
                        <a:ea typeface="+mn-ea"/>
                        <a:cs typeface="Times New Roman" pitchFamily="18" charset="0"/>
                      </a:endParaRPr>
                    </a:p>
                  </a:txBody>
                  <a:tcPr marL="91437" marR="91437" marT="45724" marB="4572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БЕЗВОЗМЕЗДНЫЕ ПОСТУПЛЕНИЯ ОТ ДРУГИХ БЮДЖЕТОВ БЮДЖЕТНОЙ СИСТЕМЫ РОССИЙСКОЙ ФЕДЕРАЦИИ</a:t>
                      </a:r>
                      <a:endParaRPr lang="ru-RU" sz="800" b="1" kern="1200" dirty="0">
                        <a:solidFill>
                          <a:schemeClr val="tx1"/>
                        </a:solidFill>
                        <a:latin typeface="Times New Roman" pitchFamily="18" charset="0"/>
                        <a:ea typeface="+mn-ea"/>
                        <a:cs typeface="Times New Roman" pitchFamily="18" charset="0"/>
                      </a:endParaRPr>
                    </a:p>
                  </a:txBody>
                  <a:tcPr marL="91437" marR="91437" marT="45724" marB="4572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1 269 649,7</a:t>
                      </a: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1 251 051,2</a:t>
                      </a:r>
                      <a:endParaRPr lang="ru-RU" sz="800" b="1"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98,5</a:t>
                      </a:r>
                      <a:endParaRPr lang="ru-RU" sz="800" b="1"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920642541"/>
                  </a:ext>
                </a:extLst>
              </a:tr>
              <a:tr h="353624">
                <a:tc>
                  <a:txBody>
                    <a:bodyPr/>
                    <a:lstStyle/>
                    <a:p>
                      <a:pPr marL="0" algn="ctr" defTabSz="457200" rtl="0" eaLnBrk="1" latinLnBrk="0" hangingPunct="1"/>
                      <a:r>
                        <a:rPr lang="ru-RU" sz="800" b="1" kern="1200" dirty="0" smtClean="0">
                          <a:solidFill>
                            <a:schemeClr val="tx1"/>
                          </a:solidFill>
                          <a:latin typeface="Times New Roman" pitchFamily="18" charset="0"/>
                          <a:ea typeface="+mn-ea"/>
                          <a:cs typeface="Times New Roman" pitchFamily="18" charset="0"/>
                        </a:rPr>
                        <a:t>2 02 10 000 00 0000 150</a:t>
                      </a:r>
                      <a:endParaRPr lang="ru-RU" sz="800" b="1" kern="1200" dirty="0">
                        <a:solidFill>
                          <a:schemeClr val="tx1"/>
                        </a:solidFill>
                        <a:latin typeface="Times New Roman" pitchFamily="18" charset="0"/>
                        <a:ea typeface="+mn-ea"/>
                        <a:cs typeface="Times New Roman" pitchFamily="18" charset="0"/>
                      </a:endParaRPr>
                    </a:p>
                  </a:txBody>
                  <a:tcPr marL="91437" marR="91437" marT="45724" marB="4572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Дотации бюджетам бюджетной системы Российской Федерации</a:t>
                      </a:r>
                      <a:endParaRPr lang="ru-RU" sz="800" b="1" kern="1200" dirty="0">
                        <a:solidFill>
                          <a:schemeClr val="tx1"/>
                        </a:solidFill>
                        <a:latin typeface="Times New Roman" pitchFamily="18" charset="0"/>
                        <a:ea typeface="+mn-ea"/>
                        <a:cs typeface="Times New Roman" pitchFamily="18" charset="0"/>
                      </a:endParaRPr>
                    </a:p>
                  </a:txBody>
                  <a:tcPr marL="91437" marR="91437" marT="45724" marB="4572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463 525,0</a:t>
                      </a: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463 525,0</a:t>
                      </a:r>
                      <a:endParaRPr lang="ru-RU" sz="800" b="1"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100,0</a:t>
                      </a:r>
                      <a:endParaRPr lang="ru-RU" sz="800" b="1"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82394947"/>
                  </a:ext>
                </a:extLst>
              </a:tr>
            </a:tbl>
          </a:graphicData>
        </a:graphic>
      </p:graphicFrame>
    </p:spTree>
    <p:extLst>
      <p:ext uri="{BB962C8B-B14F-4D97-AF65-F5344CB8AC3E}">
        <p14:creationId xmlns:p14="http://schemas.microsoft.com/office/powerpoint/2010/main" val="1205111295"/>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16633"/>
            <a:ext cx="8928992" cy="738664"/>
          </a:xfrm>
          <a:prstGeom prst="rect">
            <a:avLst/>
          </a:prstGeom>
        </p:spPr>
        <p:txBody>
          <a:bodyPr wrap="square">
            <a:spAutoFit/>
          </a:bodyPr>
          <a:lstStyle/>
          <a:p>
            <a:pPr algn="ctr" eaLnBrk="0" hangingPunct="0"/>
            <a:r>
              <a:rPr lang="ru-RU" sz="1400" b="1" dirty="0">
                <a:solidFill>
                  <a:schemeClr val="accent1">
                    <a:lumMod val="50000"/>
                  </a:schemeClr>
                </a:solidFill>
                <a:latin typeface="Times New Roman" panose="02020603050405020304" pitchFamily="18" charset="0"/>
                <a:cs typeface="Times New Roman" panose="02020603050405020304" pitchFamily="18" charset="0"/>
              </a:rPr>
              <a:t>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в сравнении с плановыми назначениями в  2023 году      (тыс. руб.)</a:t>
            </a:r>
          </a:p>
        </p:txBody>
      </p:sp>
      <p:graphicFrame>
        <p:nvGraphicFramePr>
          <p:cNvPr id="3" name="Таблица 2"/>
          <p:cNvGraphicFramePr>
            <a:graphicFrameLocks noGrp="1"/>
          </p:cNvGraphicFramePr>
          <p:nvPr>
            <p:extLst>
              <p:ext uri="{D42A27DB-BD31-4B8C-83A1-F6EECF244321}">
                <p14:modId xmlns:p14="http://schemas.microsoft.com/office/powerpoint/2010/main" val="516794836"/>
              </p:ext>
            </p:extLst>
          </p:nvPr>
        </p:nvGraphicFramePr>
        <p:xfrm>
          <a:off x="107503" y="855299"/>
          <a:ext cx="8856985" cy="5195271"/>
        </p:xfrm>
        <a:graphic>
          <a:graphicData uri="http://schemas.openxmlformats.org/drawingml/2006/table">
            <a:tbl>
              <a:tblPr firstRow="1" bandRow="1">
                <a:tableStyleId>{F5AB1C69-6EDB-4FF4-983F-18BD219EF322}</a:tableStyleId>
              </a:tblPr>
              <a:tblGrid>
                <a:gridCol w="1578743">
                  <a:extLst>
                    <a:ext uri="{9D8B030D-6E8A-4147-A177-3AD203B41FA5}">
                      <a16:colId xmlns:a16="http://schemas.microsoft.com/office/drawing/2014/main" val="2677688766"/>
                    </a:ext>
                  </a:extLst>
                </a:gridCol>
                <a:gridCol w="4482462">
                  <a:extLst>
                    <a:ext uri="{9D8B030D-6E8A-4147-A177-3AD203B41FA5}">
                      <a16:colId xmlns:a16="http://schemas.microsoft.com/office/drawing/2014/main" val="1808464751"/>
                    </a:ext>
                  </a:extLst>
                </a:gridCol>
                <a:gridCol w="953914">
                  <a:extLst>
                    <a:ext uri="{9D8B030D-6E8A-4147-A177-3AD203B41FA5}">
                      <a16:colId xmlns:a16="http://schemas.microsoft.com/office/drawing/2014/main" val="3549488826"/>
                    </a:ext>
                  </a:extLst>
                </a:gridCol>
                <a:gridCol w="877079">
                  <a:extLst>
                    <a:ext uri="{9D8B030D-6E8A-4147-A177-3AD203B41FA5}">
                      <a16:colId xmlns:a16="http://schemas.microsoft.com/office/drawing/2014/main" val="3522607572"/>
                    </a:ext>
                  </a:extLst>
                </a:gridCol>
                <a:gridCol w="964787">
                  <a:extLst>
                    <a:ext uri="{9D8B030D-6E8A-4147-A177-3AD203B41FA5}">
                      <a16:colId xmlns:a16="http://schemas.microsoft.com/office/drawing/2014/main" val="3849527969"/>
                    </a:ext>
                  </a:extLst>
                </a:gridCol>
              </a:tblGrid>
              <a:tr h="309892">
                <a:tc>
                  <a:txBody>
                    <a:bodyPr/>
                    <a:lstStyle/>
                    <a:p>
                      <a:pPr marL="0" algn="ctr" defTabSz="457200" rtl="0" eaLnBrk="1" latinLnBrk="0" hangingPunct="1"/>
                      <a:r>
                        <a:rPr lang="ru-RU" sz="800" b="1" kern="1200" dirty="0" smtClean="0">
                          <a:solidFill>
                            <a:schemeClr val="tx1"/>
                          </a:solidFill>
                          <a:latin typeface="Times New Roman" panose="02020603050405020304" pitchFamily="18" charset="0"/>
                          <a:ea typeface="+mn-ea"/>
                          <a:cs typeface="Times New Roman" panose="02020603050405020304" pitchFamily="18" charset="0"/>
                        </a:rPr>
                        <a:t>Код бюджетной классификации </a:t>
                      </a:r>
                      <a:endParaRPr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lang="ru-RU" sz="800" b="1" kern="1200" dirty="0" smtClean="0">
                          <a:solidFill>
                            <a:schemeClr val="tx1"/>
                          </a:solidFill>
                          <a:latin typeface="Times New Roman" panose="02020603050405020304" pitchFamily="18" charset="0"/>
                          <a:ea typeface="+mn-ea"/>
                          <a:cs typeface="Times New Roman" panose="02020603050405020304" pitchFamily="18" charset="0"/>
                        </a:rPr>
                        <a:t>Наименование доходов</a:t>
                      </a:r>
                      <a:endParaRPr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lang="ru-RU" sz="800" kern="1200" dirty="0" smtClean="0">
                          <a:solidFill>
                            <a:schemeClr val="tx1"/>
                          </a:solidFill>
                          <a:latin typeface="Times New Roman" panose="02020603050405020304" pitchFamily="18" charset="0"/>
                          <a:ea typeface="+mn-ea"/>
                          <a:cs typeface="Times New Roman" panose="02020603050405020304" pitchFamily="18" charset="0"/>
                        </a:rPr>
                        <a:t>Уточненный план</a:t>
                      </a:r>
                      <a:endParaRPr lang="ru-RU" sz="800"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kumimoji="0" lang="ru-RU" sz="800" b="1" kern="1200" dirty="0" smtClean="0">
                          <a:solidFill>
                            <a:schemeClr val="tx1"/>
                          </a:solidFill>
                          <a:latin typeface="Times New Roman" panose="02020603050405020304" pitchFamily="18" charset="0"/>
                          <a:ea typeface="+mn-ea"/>
                          <a:cs typeface="Times New Roman" panose="02020603050405020304" pitchFamily="18" charset="0"/>
                        </a:rPr>
                        <a:t>Исполнено</a:t>
                      </a:r>
                      <a:endParaRPr kumimoji="0"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kumimoji="0" lang="ru-RU" sz="800" b="1" kern="1200" dirty="0" smtClean="0">
                          <a:solidFill>
                            <a:schemeClr val="tx1"/>
                          </a:solidFill>
                          <a:latin typeface="Times New Roman" panose="02020603050405020304" pitchFamily="18" charset="0"/>
                          <a:ea typeface="+mn-ea"/>
                          <a:cs typeface="Times New Roman" panose="02020603050405020304" pitchFamily="18" charset="0"/>
                        </a:rPr>
                        <a:t>% исполнения</a:t>
                      </a:r>
                      <a:endParaRPr kumimoji="0"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extLst>
                  <a:ext uri="{0D108BD9-81ED-4DB2-BD59-A6C34878D82A}">
                    <a16:rowId xmlns:a16="http://schemas.microsoft.com/office/drawing/2014/main" val="2787279949"/>
                  </a:ext>
                </a:extLst>
              </a:tr>
              <a:tr h="198660">
                <a:tc>
                  <a:txBody>
                    <a:bodyPr/>
                    <a:lstStyle/>
                    <a:p>
                      <a:pPr marL="0" algn="ctr" defTabSz="457200" rtl="0" eaLnBrk="1" fontAlgn="ctr" latinLnBrk="0" hangingPunct="1"/>
                      <a:r>
                        <a:rPr lang="ru-RU" sz="800" kern="1200" dirty="0" smtClean="0">
                          <a:solidFill>
                            <a:schemeClr val="tx1"/>
                          </a:solidFill>
                          <a:latin typeface="Times New Roman" pitchFamily="18" charset="0"/>
                          <a:ea typeface="+mn-ea"/>
                          <a:cs typeface="Times New Roman" pitchFamily="18" charset="0"/>
                        </a:rPr>
                        <a:t>   2 </a:t>
                      </a:r>
                      <a:r>
                        <a:rPr lang="ru-RU" sz="800" kern="1200" dirty="0">
                          <a:solidFill>
                            <a:schemeClr val="tx1"/>
                          </a:solidFill>
                          <a:latin typeface="Times New Roman" pitchFamily="18" charset="0"/>
                          <a:ea typeface="+mn-ea"/>
                          <a:cs typeface="Times New Roman" pitchFamily="18" charset="0"/>
                        </a:rPr>
                        <a:t>02 15 001 04 0000 150</a:t>
                      </a: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b="0" kern="1200" dirty="0" smtClean="0">
                          <a:solidFill>
                            <a:schemeClr val="tx1"/>
                          </a:solidFill>
                          <a:latin typeface="Times New Roman" pitchFamily="18" charset="0"/>
                          <a:ea typeface="+mn-ea"/>
                          <a:cs typeface="Times New Roman" pitchFamily="18" charset="0"/>
                        </a:rPr>
                        <a:t>Дотации </a:t>
                      </a:r>
                      <a:r>
                        <a:rPr lang="ru-RU" sz="650" b="0" kern="1200" dirty="0">
                          <a:solidFill>
                            <a:schemeClr val="tx1"/>
                          </a:solidFill>
                          <a:latin typeface="Times New Roman" pitchFamily="18" charset="0"/>
                          <a:ea typeface="+mn-ea"/>
                          <a:cs typeface="Times New Roman" pitchFamily="18" charset="0"/>
                        </a:rPr>
                        <a:t>бюджетам городских округов на выравнивание бюджетной </a:t>
                      </a:r>
                      <a:r>
                        <a:rPr lang="ru-RU" sz="650" b="0" kern="1200" dirty="0" smtClean="0">
                          <a:solidFill>
                            <a:schemeClr val="tx1"/>
                          </a:solidFill>
                          <a:latin typeface="Times New Roman" pitchFamily="18" charset="0"/>
                          <a:ea typeface="+mn-ea"/>
                          <a:cs typeface="Times New Roman" pitchFamily="18" charset="0"/>
                        </a:rPr>
                        <a:t>  обеспеченности </a:t>
                      </a:r>
                      <a:r>
                        <a:rPr lang="ru-RU" sz="650" b="0" kern="1200" dirty="0">
                          <a:solidFill>
                            <a:schemeClr val="tx1"/>
                          </a:solidFill>
                          <a:latin typeface="Times New Roman" pitchFamily="18" charset="0"/>
                          <a:ea typeface="+mn-ea"/>
                          <a:cs typeface="Times New Roman" pitchFamily="18" charset="0"/>
                        </a:rPr>
                        <a:t>из бюджета субъекта Российской Федерации</a:t>
                      </a: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450 611,0</a:t>
                      </a:r>
                      <a:endParaRPr lang="ru-RU" sz="800" b="0"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450 611,0</a:t>
                      </a:r>
                      <a:endParaRPr lang="ru-RU" sz="800" b="0"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100,0</a:t>
                      </a:r>
                      <a:endParaRPr lang="ru-RU" sz="800" b="0"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713040779"/>
                  </a:ext>
                </a:extLst>
              </a:tr>
              <a:tr h="198660">
                <a:tc>
                  <a:txBody>
                    <a:bodyPr/>
                    <a:lstStyle/>
                    <a:p>
                      <a:pPr marL="0" algn="ctr" defTabSz="457200" rtl="0" eaLnBrk="1" fontAlgn="ctr" latinLnBrk="0" hangingPunct="1"/>
                      <a:r>
                        <a:rPr lang="ru-RU" sz="800" kern="1200" dirty="0" smtClean="0">
                          <a:solidFill>
                            <a:schemeClr val="tx1"/>
                          </a:solidFill>
                          <a:latin typeface="Times New Roman" pitchFamily="18" charset="0"/>
                          <a:ea typeface="+mn-ea"/>
                          <a:cs typeface="Times New Roman" pitchFamily="18" charset="0"/>
                        </a:rPr>
                        <a:t>2 02 19 999 04 0000 150</a:t>
                      </a:r>
                      <a:endParaRPr lang="ru-RU" sz="800" kern="1200" dirty="0">
                        <a:solidFill>
                          <a:schemeClr val="tx1"/>
                        </a:solidFill>
                        <a:latin typeface="Times New Roman" pitchFamily="18" charset="0"/>
                        <a:ea typeface="+mn-ea"/>
                        <a:cs typeface="Times New Roman" pitchFamily="18" charset="0"/>
                      </a:endParaRP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b="0" kern="1200" dirty="0" smtClean="0">
                          <a:solidFill>
                            <a:schemeClr val="tx1"/>
                          </a:solidFill>
                          <a:latin typeface="Times New Roman" pitchFamily="18" charset="0"/>
                          <a:ea typeface="+mn-ea"/>
                          <a:cs typeface="Times New Roman" pitchFamily="18" charset="0"/>
                        </a:rPr>
                        <a:t>Прочие дотации бюджетам городских округов</a:t>
                      </a:r>
                      <a:endParaRPr lang="ru-RU" sz="650" b="0" kern="1200" dirty="0">
                        <a:solidFill>
                          <a:schemeClr val="tx1"/>
                        </a:solidFill>
                        <a:latin typeface="Times New Roman" pitchFamily="18" charset="0"/>
                        <a:ea typeface="+mn-ea"/>
                        <a:cs typeface="Times New Roman" pitchFamily="18" charset="0"/>
                      </a:endParaRP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12 914,0</a:t>
                      </a:r>
                      <a:endParaRPr lang="ru-RU" sz="800" b="0"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12 914,0</a:t>
                      </a:r>
                      <a:endParaRPr lang="ru-RU" sz="800" b="0"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100,0</a:t>
                      </a:r>
                      <a:endParaRPr lang="ru-RU" sz="800" b="0"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900168202"/>
                  </a:ext>
                </a:extLst>
              </a:tr>
              <a:tr h="194913">
                <a:tc>
                  <a:txBody>
                    <a:bodyPr/>
                    <a:lstStyle/>
                    <a:p>
                      <a:pPr marL="0" algn="ctr" defTabSz="457200" rtl="0" eaLnBrk="1" latinLnBrk="0" hangingPunct="1"/>
                      <a:r>
                        <a:rPr lang="ru-RU" sz="800" b="1" kern="1200" dirty="0" smtClean="0">
                          <a:solidFill>
                            <a:schemeClr val="tx1"/>
                          </a:solidFill>
                          <a:latin typeface="Times New Roman" pitchFamily="18" charset="0"/>
                          <a:ea typeface="+mn-ea"/>
                          <a:cs typeface="Times New Roman" pitchFamily="18" charset="0"/>
                        </a:rPr>
                        <a:t>2 02 20 000 00 0000 150</a:t>
                      </a:r>
                      <a:endParaRPr lang="ru-RU" sz="800" b="1" kern="1200" dirty="0">
                        <a:solidFill>
                          <a:schemeClr val="tx1"/>
                        </a:solidFill>
                        <a:latin typeface="Times New Roman" pitchFamily="18" charset="0"/>
                        <a:ea typeface="+mn-ea"/>
                        <a:cs typeface="Times New Roman" pitchFamily="18" charset="0"/>
                      </a:endParaRPr>
                    </a:p>
                  </a:txBody>
                  <a:tcPr marL="91437" marR="91437" marT="45724" marB="4572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Субсидии бюджетам бюджетной системы Российской Федерации (межбюджетные субсидии)</a:t>
                      </a:r>
                      <a:endParaRPr lang="ru-RU" sz="800" b="1" kern="1200" dirty="0">
                        <a:solidFill>
                          <a:schemeClr val="tx1"/>
                        </a:solidFill>
                        <a:latin typeface="Times New Roman" pitchFamily="18" charset="0"/>
                        <a:ea typeface="+mn-ea"/>
                        <a:cs typeface="Times New Roman" pitchFamily="18" charset="0"/>
                      </a:endParaRPr>
                    </a:p>
                  </a:txBody>
                  <a:tcPr marL="91437" marR="91437" marT="45724" marB="45724"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499 034,4</a:t>
                      </a:r>
                      <a:endParaRPr lang="ru-RU" sz="800" b="1"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482 855,3</a:t>
                      </a:r>
                      <a:endParaRPr lang="ru-RU" sz="800" b="1"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96,8</a:t>
                      </a:r>
                      <a:endParaRPr lang="ru-RU" sz="800" b="1"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675023286"/>
                  </a:ext>
                </a:extLst>
              </a:tr>
              <a:tr h="389850">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2 02 20 216 04 0000 150</a:t>
                      </a: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Субсидии бюджетам городских округов на осуществление дорожной деятельности в отношении автомобильных дорог общего пользования, а также капитального ремонта и ремонта дворовых территорий многоквартирных домов, проездов к дворовым территориям многоквартирных домов населенных пунктов</a:t>
                      </a: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ru-RU" sz="800" kern="1200" dirty="0" smtClean="0">
                          <a:solidFill>
                            <a:schemeClr val="tx1"/>
                          </a:solidFill>
                          <a:latin typeface="Times New Roman" pitchFamily="18" charset="0"/>
                          <a:ea typeface="+mn-ea"/>
                          <a:cs typeface="Times New Roman" pitchFamily="18" charset="0"/>
                        </a:rPr>
                        <a:t>34 906,0</a:t>
                      </a:r>
                      <a:endParaRPr lang="ru-RU" sz="800" kern="1200" dirty="0">
                        <a:solidFill>
                          <a:schemeClr val="tx1"/>
                        </a:solidFill>
                        <a:latin typeface="Times New Roman" pitchFamily="18" charset="0"/>
                        <a:ea typeface="+mn-ea"/>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34 392,8</a:t>
                      </a:r>
                      <a:endParaRPr lang="ru-RU" sz="800"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98,5</a:t>
                      </a:r>
                      <a:endParaRPr lang="ru-RU" sz="800"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208109078"/>
                  </a:ext>
                </a:extLst>
              </a:tr>
              <a:tr h="389850">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2 02 25 172 04 0000 150</a:t>
                      </a: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smtClean="0">
                          <a:solidFill>
                            <a:schemeClr val="tx1"/>
                          </a:solidFill>
                          <a:latin typeface="Times New Roman" pitchFamily="18" charset="0"/>
                          <a:ea typeface="+mn-ea"/>
                          <a:cs typeface="Times New Roman" pitchFamily="18" charset="0"/>
                        </a:rPr>
                        <a:t>Субсидии бюджетам городских округов на оснащение (обновление материально-технической базы) оборудованием, средствами обучения и воспитания общеобразовательных организаций, в том числе осуществляющих образовательную деятельность по адаптированным основным общеобразовательным программам</a:t>
                      </a:r>
                      <a:endParaRPr lang="ru-RU" sz="650" kern="1200" dirty="0">
                        <a:solidFill>
                          <a:schemeClr val="tx1"/>
                        </a:solidFill>
                        <a:latin typeface="Times New Roman" pitchFamily="18" charset="0"/>
                        <a:ea typeface="+mn-ea"/>
                        <a:cs typeface="Times New Roman" pitchFamily="18" charset="0"/>
                      </a:endParaRP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rtl="0" eaLnBrk="1" fontAlgn="ctr" latinLnBrk="0" hangingPunct="1"/>
                      <a:r>
                        <a:rPr kumimoji="0" lang="ru-RU" sz="800" kern="1200" dirty="0" smtClean="0">
                          <a:solidFill>
                            <a:schemeClr val="tx1"/>
                          </a:solidFill>
                          <a:latin typeface="Times New Roman" pitchFamily="18" charset="0"/>
                          <a:ea typeface="+mn-ea"/>
                          <a:cs typeface="Times New Roman" pitchFamily="18" charset="0"/>
                        </a:rPr>
                        <a:t>2 015,3</a:t>
                      </a:r>
                      <a:endParaRPr kumimoji="0" lang="ru-RU" sz="800" kern="1200" dirty="0">
                        <a:solidFill>
                          <a:schemeClr val="tx1"/>
                        </a:solidFill>
                        <a:latin typeface="Times New Roman" pitchFamily="18" charset="0"/>
                        <a:ea typeface="+mn-ea"/>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2 013,5</a:t>
                      </a:r>
                      <a:endParaRPr lang="ru-RU" sz="800" b="0"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99,9</a:t>
                      </a:r>
                      <a:endParaRPr lang="ru-RU" sz="800" b="0"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784855217"/>
                  </a:ext>
                </a:extLst>
              </a:tr>
              <a:tr h="294255">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2 02 25 299 04 0000 150</a:t>
                      </a: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smtClean="0">
                          <a:solidFill>
                            <a:schemeClr val="tx1"/>
                          </a:solidFill>
                          <a:latin typeface="Times New Roman" pitchFamily="18" charset="0"/>
                          <a:ea typeface="+mn-ea"/>
                          <a:cs typeface="Times New Roman" pitchFamily="18" charset="0"/>
                        </a:rPr>
                        <a:t>Субсидии бюджетам городских округов на </a:t>
                      </a:r>
                      <a:r>
                        <a:rPr lang="ru-RU" sz="650" kern="1200" dirty="0" err="1" smtClean="0">
                          <a:solidFill>
                            <a:schemeClr val="tx1"/>
                          </a:solidFill>
                          <a:latin typeface="Times New Roman" pitchFamily="18" charset="0"/>
                          <a:ea typeface="+mn-ea"/>
                          <a:cs typeface="Times New Roman" pitchFamily="18" charset="0"/>
                        </a:rPr>
                        <a:t>софинансирование</a:t>
                      </a:r>
                      <a:r>
                        <a:rPr lang="ru-RU" sz="650" kern="1200" dirty="0" smtClean="0">
                          <a:solidFill>
                            <a:schemeClr val="tx1"/>
                          </a:solidFill>
                          <a:latin typeface="Times New Roman" pitchFamily="18" charset="0"/>
                          <a:ea typeface="+mn-ea"/>
                          <a:cs typeface="Times New Roman" pitchFamily="18" charset="0"/>
                        </a:rPr>
                        <a:t> расходных обязательств субъектов Российской Федерации, связанных с реализацией федеральной целевой программы "Увековечение памяти погибших при защите Отечества на 2019 - 2024 годы"</a:t>
                      </a:r>
                      <a:endParaRPr lang="ru-RU" sz="650" kern="1200" dirty="0">
                        <a:solidFill>
                          <a:schemeClr val="tx1"/>
                        </a:solidFill>
                        <a:latin typeface="Times New Roman" pitchFamily="18" charset="0"/>
                        <a:ea typeface="+mn-ea"/>
                        <a:cs typeface="Times New Roman" pitchFamily="18" charset="0"/>
                      </a:endParaRP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rtl="0" eaLnBrk="1" fontAlgn="ctr" latinLnBrk="0" hangingPunct="1"/>
                      <a:r>
                        <a:rPr kumimoji="0" lang="ru-RU" sz="800" kern="1200" dirty="0" smtClean="0">
                          <a:solidFill>
                            <a:schemeClr val="tx1"/>
                          </a:solidFill>
                          <a:latin typeface="Times New Roman" pitchFamily="18" charset="0"/>
                          <a:ea typeface="+mn-ea"/>
                          <a:cs typeface="Times New Roman" pitchFamily="18" charset="0"/>
                        </a:rPr>
                        <a:t>51,4</a:t>
                      </a:r>
                      <a:endParaRPr kumimoji="0" lang="ru-RU" sz="800" kern="1200" dirty="0">
                        <a:solidFill>
                          <a:schemeClr val="tx1"/>
                        </a:solidFill>
                        <a:latin typeface="Times New Roman" pitchFamily="18" charset="0"/>
                        <a:ea typeface="+mn-ea"/>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51,4</a:t>
                      </a:r>
                      <a:endParaRPr lang="ru-RU" sz="800" b="0"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100,0</a:t>
                      </a:r>
                      <a:endParaRPr lang="ru-RU" sz="800" b="0"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496218576"/>
                  </a:ext>
                </a:extLst>
              </a:tr>
              <a:tr h="389821">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2 02 25 304 04 0000 150</a:t>
                      </a: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Субсидии бюджетам городских округов на организацию бесплатного горячего питания обучающихся, получающих начальное общее образование в государственных и муниципальных образовательных организациях</a:t>
                      </a: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rtl="0" eaLnBrk="1" fontAlgn="ctr" latinLnBrk="0" hangingPunct="1"/>
                      <a:r>
                        <a:rPr kumimoji="0" lang="ru-RU" sz="800" kern="1200" dirty="0" smtClean="0">
                          <a:solidFill>
                            <a:schemeClr val="tx1"/>
                          </a:solidFill>
                          <a:latin typeface="Times New Roman" pitchFamily="18" charset="0"/>
                          <a:ea typeface="+mn-ea"/>
                          <a:cs typeface="Times New Roman" pitchFamily="18" charset="0"/>
                        </a:rPr>
                        <a:t>7 150,1</a:t>
                      </a:r>
                      <a:endParaRPr kumimoji="0" lang="ru-RU" sz="800" kern="1200" dirty="0">
                        <a:solidFill>
                          <a:schemeClr val="tx1"/>
                        </a:solidFill>
                        <a:latin typeface="Times New Roman" pitchFamily="18" charset="0"/>
                        <a:ea typeface="+mn-ea"/>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6 816,6</a:t>
                      </a:r>
                      <a:endParaRPr lang="ru-RU" sz="800" b="0"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95,3</a:t>
                      </a:r>
                      <a:endParaRPr lang="ru-RU" sz="800" b="0"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221019259"/>
                  </a:ext>
                </a:extLst>
              </a:tr>
              <a:tr h="316620">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2 02 25 497 04 0000 150</a:t>
                      </a: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Субсидии бюджетам городских округов на реализацию мероприятий по обеспечению жильем молодых семей</a:t>
                      </a: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rtl="0" eaLnBrk="1" fontAlgn="ctr" latinLnBrk="0" hangingPunct="1"/>
                      <a:r>
                        <a:rPr kumimoji="0" lang="ru-RU" sz="800" kern="1200" dirty="0" smtClean="0">
                          <a:solidFill>
                            <a:schemeClr val="tx1"/>
                          </a:solidFill>
                          <a:latin typeface="Times New Roman" pitchFamily="18" charset="0"/>
                          <a:ea typeface="+mn-ea"/>
                          <a:cs typeface="Times New Roman" pitchFamily="18" charset="0"/>
                        </a:rPr>
                        <a:t>7 883,0</a:t>
                      </a:r>
                      <a:endParaRPr kumimoji="0" lang="ru-RU" sz="800" kern="1200" dirty="0">
                        <a:solidFill>
                          <a:schemeClr val="tx1"/>
                        </a:solidFill>
                        <a:latin typeface="Times New Roman" pitchFamily="18" charset="0"/>
                        <a:ea typeface="+mn-ea"/>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7 883,0</a:t>
                      </a:r>
                      <a:endParaRPr lang="ru-RU" sz="800" b="0"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100,0</a:t>
                      </a:r>
                      <a:endParaRPr lang="ru-RU" sz="800" b="0"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242971156"/>
                  </a:ext>
                </a:extLst>
              </a:tr>
              <a:tr h="389821">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2 02 25 519 04 0000 150</a:t>
                      </a: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Субсидии бюджетам городских округов на поддержку отрасли культуры</a:t>
                      </a: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rtl="0" eaLnBrk="1" fontAlgn="ctr" latinLnBrk="0" hangingPunct="1"/>
                      <a:r>
                        <a:rPr kumimoji="0" lang="ru-RU" sz="800" kern="1200" dirty="0" smtClean="0">
                          <a:solidFill>
                            <a:schemeClr val="tx1"/>
                          </a:solidFill>
                          <a:latin typeface="Times New Roman" pitchFamily="18" charset="0"/>
                          <a:ea typeface="+mn-ea"/>
                          <a:cs typeface="Times New Roman" pitchFamily="18" charset="0"/>
                        </a:rPr>
                        <a:t>84,3</a:t>
                      </a:r>
                      <a:endParaRPr kumimoji="0" lang="ru-RU" sz="800" kern="1200" dirty="0">
                        <a:solidFill>
                          <a:schemeClr val="tx1"/>
                        </a:solidFill>
                        <a:latin typeface="Times New Roman" pitchFamily="18" charset="0"/>
                        <a:ea typeface="+mn-ea"/>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84,3</a:t>
                      </a:r>
                      <a:endParaRPr lang="ru-RU" sz="800"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100,0</a:t>
                      </a:r>
                      <a:endParaRPr lang="ru-RU" sz="800"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559266457"/>
                  </a:ext>
                </a:extLst>
              </a:tr>
              <a:tr h="344104">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2 02 25 555 04 </a:t>
                      </a:r>
                      <a:r>
                        <a:rPr lang="ru-RU" sz="800" kern="1200" dirty="0" smtClean="0">
                          <a:solidFill>
                            <a:schemeClr val="tx1"/>
                          </a:solidFill>
                          <a:latin typeface="Times New Roman" pitchFamily="18" charset="0"/>
                          <a:ea typeface="+mn-ea"/>
                          <a:cs typeface="Times New Roman" pitchFamily="18" charset="0"/>
                        </a:rPr>
                        <a:t>0001 </a:t>
                      </a:r>
                      <a:r>
                        <a:rPr lang="ru-RU" sz="800" kern="1200" dirty="0">
                          <a:solidFill>
                            <a:schemeClr val="tx1"/>
                          </a:solidFill>
                          <a:latin typeface="Times New Roman" pitchFamily="18" charset="0"/>
                          <a:ea typeface="+mn-ea"/>
                          <a:cs typeface="Times New Roman" pitchFamily="18" charset="0"/>
                        </a:rPr>
                        <a:t>150</a:t>
                      </a: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smtClean="0">
                          <a:solidFill>
                            <a:schemeClr val="tx1"/>
                          </a:solidFill>
                          <a:latin typeface="Times New Roman" pitchFamily="18" charset="0"/>
                          <a:ea typeface="+mn-ea"/>
                          <a:cs typeface="Times New Roman" pitchFamily="18" charset="0"/>
                        </a:rPr>
                        <a:t>Субсидии бюджетам городских округов на реализацию программ формирования современной городской среды (Ремонт дворовых территорий)</a:t>
                      </a:r>
                      <a:endParaRPr lang="ru-RU" sz="650" kern="1200" dirty="0">
                        <a:solidFill>
                          <a:schemeClr val="tx1"/>
                        </a:solidFill>
                        <a:latin typeface="Times New Roman" pitchFamily="18" charset="0"/>
                        <a:ea typeface="+mn-ea"/>
                        <a:cs typeface="Times New Roman" pitchFamily="18" charset="0"/>
                      </a:endParaRP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rtl="0" eaLnBrk="1" fontAlgn="ctr" latinLnBrk="0" hangingPunct="1"/>
                      <a:r>
                        <a:rPr kumimoji="0" lang="ru-RU" sz="800" kern="1200" dirty="0" smtClean="0">
                          <a:solidFill>
                            <a:schemeClr val="tx1"/>
                          </a:solidFill>
                          <a:latin typeface="Times New Roman" pitchFamily="18" charset="0"/>
                          <a:ea typeface="+mn-ea"/>
                          <a:cs typeface="Times New Roman" pitchFamily="18" charset="0"/>
                        </a:rPr>
                        <a:t>2 699,2</a:t>
                      </a:r>
                      <a:endParaRPr kumimoji="0" lang="ru-RU" sz="800" kern="1200" dirty="0">
                        <a:solidFill>
                          <a:schemeClr val="tx1"/>
                        </a:solidFill>
                        <a:latin typeface="Times New Roman" pitchFamily="18" charset="0"/>
                        <a:ea typeface="+mn-ea"/>
                        <a:cs typeface="Times New Roman" pitchFamily="18" charset="0"/>
                      </a:endParaRPr>
                    </a:p>
                  </a:txBody>
                  <a:tcPr marL="91420" marR="91420" marT="45721" marB="4572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2 699,2</a:t>
                      </a:r>
                    </a:p>
                  </a:txBody>
                  <a:tcPr marL="91420" marR="91420" marT="45721" marB="4572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100,0</a:t>
                      </a:r>
                    </a:p>
                  </a:txBody>
                  <a:tcPr marL="91420" marR="91420" marT="45721" marB="4572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769471972"/>
                  </a:ext>
                </a:extLst>
              </a:tr>
              <a:tr h="234182">
                <a:tc>
                  <a:txBody>
                    <a:bodyPr/>
                    <a:lstStyle/>
                    <a:p>
                      <a:pPr algn="ctr" fontAlgn="ctr"/>
                      <a:r>
                        <a:rPr lang="ru-RU" sz="800" kern="1200" dirty="0">
                          <a:solidFill>
                            <a:schemeClr val="tx1"/>
                          </a:solidFill>
                          <a:latin typeface="Times New Roman" pitchFamily="18" charset="0"/>
                          <a:ea typeface="+mn-ea"/>
                          <a:cs typeface="Times New Roman" pitchFamily="18" charset="0"/>
                        </a:rPr>
                        <a:t>2 02 25 555 04 0004 150</a:t>
                      </a: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smtClean="0">
                          <a:solidFill>
                            <a:schemeClr val="tx1"/>
                          </a:solidFill>
                          <a:latin typeface="Times New Roman" pitchFamily="18" charset="0"/>
                          <a:ea typeface="+mn-ea"/>
                          <a:cs typeface="Times New Roman" pitchFamily="18" charset="0"/>
                        </a:rPr>
                        <a:t>Субсидии бюджетам городских округов на создание и ремонт пешеходных коммуникаций</a:t>
                      </a:r>
                      <a:endParaRPr lang="ru-RU" sz="650" kern="1200" dirty="0">
                        <a:solidFill>
                          <a:schemeClr val="tx1"/>
                        </a:solidFill>
                        <a:latin typeface="Times New Roman" pitchFamily="18" charset="0"/>
                        <a:ea typeface="+mn-ea"/>
                        <a:cs typeface="Times New Roman" pitchFamily="18" charset="0"/>
                      </a:endParaRPr>
                    </a:p>
                  </a:txBody>
                  <a:tcPr marL="9524" marR="9524" marT="9527"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rtl="0" eaLnBrk="1" fontAlgn="ctr" latinLnBrk="0" hangingPunct="1"/>
                      <a:r>
                        <a:rPr kumimoji="0" lang="ru-RU" sz="800" kern="1200" dirty="0" smtClean="0">
                          <a:solidFill>
                            <a:schemeClr val="tx1"/>
                          </a:solidFill>
                          <a:latin typeface="Times New Roman" pitchFamily="18" charset="0"/>
                          <a:ea typeface="+mn-ea"/>
                          <a:cs typeface="Times New Roman" pitchFamily="18" charset="0"/>
                        </a:rPr>
                        <a:t>1 215,9</a:t>
                      </a:r>
                    </a:p>
                  </a:txBody>
                  <a:tcPr marL="91420" marR="91420" marT="45721" marB="4572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1 215,9</a:t>
                      </a:r>
                      <a:endParaRPr lang="ru-RU" sz="800" b="0" dirty="0">
                        <a:solidFill>
                          <a:schemeClr val="tx1"/>
                        </a:solidFill>
                        <a:latin typeface="Times New Roman" pitchFamily="18" charset="0"/>
                        <a:cs typeface="Times New Roman" pitchFamily="18" charset="0"/>
                      </a:endParaRPr>
                    </a:p>
                  </a:txBody>
                  <a:tcPr marL="91420" marR="91420" marT="45721" marB="4572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100,0</a:t>
                      </a:r>
                      <a:endParaRPr lang="ru-RU" sz="800" b="0" dirty="0">
                        <a:solidFill>
                          <a:schemeClr val="tx1"/>
                        </a:solidFill>
                        <a:latin typeface="Times New Roman" pitchFamily="18" charset="0"/>
                        <a:cs typeface="Times New Roman" pitchFamily="18" charset="0"/>
                      </a:endParaRPr>
                    </a:p>
                  </a:txBody>
                  <a:tcPr marL="91420" marR="91420" marT="45721" marB="4572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143100647"/>
                  </a:ext>
                </a:extLst>
              </a:tr>
              <a:tr h="194913">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2 02 25 576 04 0000 150</a:t>
                      </a:r>
                    </a:p>
                  </a:txBody>
                  <a:tcPr marL="9526" marR="9526"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Субсидии бюджетам городских округов на обеспечение комплексного развития сельских территорий</a:t>
                      </a:r>
                    </a:p>
                  </a:txBody>
                  <a:tcPr marL="9526" marR="9526"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rtl="0" eaLnBrk="1" fontAlgn="ctr" latinLnBrk="0" hangingPunct="1"/>
                      <a:r>
                        <a:rPr kumimoji="0" lang="ru-RU" sz="800" kern="1200" dirty="0" smtClean="0">
                          <a:solidFill>
                            <a:schemeClr val="tx1"/>
                          </a:solidFill>
                          <a:latin typeface="Times New Roman" pitchFamily="18" charset="0"/>
                          <a:ea typeface="+mn-ea"/>
                          <a:cs typeface="Times New Roman" pitchFamily="18" charset="0"/>
                        </a:rPr>
                        <a:t>3 415,3</a:t>
                      </a:r>
                    </a:p>
                  </a:txBody>
                  <a:tcPr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3 378,7</a:t>
                      </a:r>
                      <a:endParaRPr lang="ru-RU" sz="800"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98,9</a:t>
                      </a:r>
                      <a:endParaRPr lang="ru-RU" sz="800" dirty="0">
                        <a:solidFill>
                          <a:schemeClr val="tx1"/>
                        </a:solidFill>
                        <a:latin typeface="Times New Roman" pitchFamily="18" charset="0"/>
                        <a:cs typeface="Times New Roman" pitchFamily="18" charset="0"/>
                      </a:endParaRPr>
                    </a:p>
                  </a:txBody>
                  <a:tcPr marL="91420" marR="91420" marT="45725" marB="457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401017133"/>
                  </a:ext>
                </a:extLst>
              </a:tr>
              <a:tr h="234182">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2 02 25 750 04 0000 150</a:t>
                      </a:r>
                    </a:p>
                  </a:txBody>
                  <a:tcPr marL="9526" marR="9526"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Субсидии бюджетам городских округов на реализацию мероприятий по модернизации школьных систем образования</a:t>
                      </a:r>
                    </a:p>
                  </a:txBody>
                  <a:tcPr marL="9526" marR="9526"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rtl="0" eaLnBrk="1" fontAlgn="ctr" latinLnBrk="0" hangingPunct="1"/>
                      <a:r>
                        <a:rPr kumimoji="0" lang="ru-RU" sz="800" kern="1200" dirty="0" smtClean="0">
                          <a:solidFill>
                            <a:schemeClr val="tx1"/>
                          </a:solidFill>
                          <a:latin typeface="Times New Roman" pitchFamily="18" charset="0"/>
                          <a:ea typeface="+mn-ea"/>
                          <a:cs typeface="Times New Roman" pitchFamily="18" charset="0"/>
                        </a:rPr>
                        <a:t>75 007,1</a:t>
                      </a:r>
                    </a:p>
                  </a:txBody>
                  <a:tcPr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75 007,1</a:t>
                      </a:r>
                    </a:p>
                  </a:txBody>
                  <a:tcPr marL="91420" marR="91420" marT="45721" marB="4572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100,0</a:t>
                      </a:r>
                    </a:p>
                  </a:txBody>
                  <a:tcPr marL="91420" marR="91420" marT="45721" marB="4572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739794425"/>
                  </a:ext>
                </a:extLst>
              </a:tr>
              <a:tr h="354972">
                <a:tc>
                  <a:txBody>
                    <a:bodyPr/>
                    <a:lstStyle/>
                    <a:p>
                      <a:pPr marL="0" algn="ctr" defTabSz="457200" rtl="0" eaLnBrk="1" fontAlgn="ctr" latinLnBrk="0" hangingPunct="1"/>
                      <a:r>
                        <a:rPr lang="ru-RU" sz="800" kern="1200" dirty="0" smtClean="0">
                          <a:solidFill>
                            <a:schemeClr val="tx1"/>
                          </a:solidFill>
                          <a:latin typeface="Times New Roman" pitchFamily="18" charset="0"/>
                          <a:ea typeface="+mn-ea"/>
                          <a:cs typeface="Times New Roman" pitchFamily="18" charset="0"/>
                        </a:rPr>
                        <a:t>2 02 25 786 04 0000 150</a:t>
                      </a:r>
                      <a:endParaRPr lang="ru-RU" sz="800" kern="1200" dirty="0">
                        <a:solidFill>
                          <a:schemeClr val="tx1"/>
                        </a:solidFill>
                        <a:latin typeface="Times New Roman" pitchFamily="18" charset="0"/>
                        <a:ea typeface="+mn-ea"/>
                        <a:cs typeface="Times New Roman" pitchFamily="18" charset="0"/>
                      </a:endParaRPr>
                    </a:p>
                  </a:txBody>
                  <a:tcPr marL="9526" marR="9526"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kern="1200" dirty="0" smtClean="0">
                          <a:solidFill>
                            <a:schemeClr val="tx1"/>
                          </a:solidFill>
                          <a:latin typeface="Times New Roman" pitchFamily="18" charset="0"/>
                          <a:ea typeface="+mn-ea"/>
                          <a:cs typeface="Times New Roman" pitchFamily="18" charset="0"/>
                        </a:rPr>
                        <a:t>Субсидии бюджетам городских округов на обеспечение оснащения государственных и муниципальных общеобразовательных организаций, в том числе структурных подразделений указанных организаций, государственными символами Российской Федерации</a:t>
                      </a:r>
                      <a:endParaRPr lang="ru-RU" sz="650" kern="1200" dirty="0">
                        <a:solidFill>
                          <a:schemeClr val="tx1"/>
                        </a:solidFill>
                        <a:latin typeface="Times New Roman" pitchFamily="18" charset="0"/>
                        <a:ea typeface="+mn-ea"/>
                        <a:cs typeface="Times New Roman" pitchFamily="18" charset="0"/>
                      </a:endParaRPr>
                    </a:p>
                  </a:txBody>
                  <a:tcPr marT="45703" marB="4570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ru-RU" sz="800" i="0" dirty="0" smtClean="0">
                          <a:solidFill>
                            <a:schemeClr val="tx1"/>
                          </a:solidFill>
                          <a:latin typeface="Times New Roman" pitchFamily="18" charset="0"/>
                          <a:cs typeface="Times New Roman" pitchFamily="18" charset="0"/>
                        </a:rPr>
                        <a:t>54,6</a:t>
                      </a:r>
                    </a:p>
                  </a:txBody>
                  <a:tcPr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54,5</a:t>
                      </a:r>
                      <a:endParaRPr lang="ru-RU" sz="800" b="0" dirty="0">
                        <a:solidFill>
                          <a:schemeClr val="tx1"/>
                        </a:solidFill>
                        <a:latin typeface="Times New Roman" pitchFamily="18" charset="0"/>
                        <a:cs typeface="Times New Roman" pitchFamily="18" charset="0"/>
                      </a:endParaRPr>
                    </a:p>
                  </a:txBody>
                  <a:tcPr marL="91420" marR="91420" marT="45721" marB="4572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99,9</a:t>
                      </a:r>
                      <a:endParaRPr lang="ru-RU" sz="800" b="0" dirty="0">
                        <a:solidFill>
                          <a:schemeClr val="tx1"/>
                        </a:solidFill>
                        <a:latin typeface="Times New Roman" pitchFamily="18" charset="0"/>
                        <a:cs typeface="Times New Roman" pitchFamily="18" charset="0"/>
                      </a:endParaRPr>
                    </a:p>
                  </a:txBody>
                  <a:tcPr marL="91420" marR="91420" marT="45721" marB="4572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158488240"/>
                  </a:ext>
                </a:extLst>
              </a:tr>
              <a:tr h="234182">
                <a:tc>
                  <a:txBody>
                    <a:bodyPr/>
                    <a:lstStyle/>
                    <a:p>
                      <a:pPr marL="0" algn="ctr" defTabSz="457200" rtl="0" eaLnBrk="1" fontAlgn="ctr" latinLnBrk="0" hangingPunct="1"/>
                      <a:r>
                        <a:rPr lang="ru-RU" sz="800" i="1" kern="1200" dirty="0">
                          <a:solidFill>
                            <a:schemeClr val="tx1"/>
                          </a:solidFill>
                          <a:latin typeface="Times New Roman" pitchFamily="18" charset="0"/>
                          <a:ea typeface="+mn-ea"/>
                          <a:cs typeface="Times New Roman" pitchFamily="18" charset="0"/>
                        </a:rPr>
                        <a:t>2 02 29 999 00 0000 150</a:t>
                      </a:r>
                    </a:p>
                  </a:txBody>
                  <a:tcPr marL="9526" marR="9526"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i="1" kern="1200" dirty="0" smtClean="0">
                          <a:solidFill>
                            <a:schemeClr val="tx1"/>
                          </a:solidFill>
                          <a:latin typeface="Times New Roman" pitchFamily="18" charset="0"/>
                          <a:ea typeface="+mn-ea"/>
                          <a:cs typeface="Times New Roman" pitchFamily="18" charset="0"/>
                        </a:rPr>
                        <a:t>Прочие субсидии</a:t>
                      </a:r>
                      <a:endParaRPr lang="ru-RU" sz="650" i="1" kern="1200" dirty="0">
                        <a:solidFill>
                          <a:schemeClr val="tx1"/>
                        </a:solidFill>
                        <a:latin typeface="Times New Roman" pitchFamily="18" charset="0"/>
                        <a:ea typeface="+mn-ea"/>
                        <a:cs typeface="Times New Roman" pitchFamily="18" charset="0"/>
                      </a:endParaRPr>
                    </a:p>
                  </a:txBody>
                  <a:tcPr marT="45703" marB="45703"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ru-RU" sz="800" i="1" dirty="0" smtClean="0">
                          <a:solidFill>
                            <a:schemeClr val="tx1"/>
                          </a:solidFill>
                          <a:latin typeface="Times New Roman" pitchFamily="18" charset="0"/>
                          <a:cs typeface="Times New Roman" pitchFamily="18" charset="0"/>
                        </a:rPr>
                        <a:t>364 552,2</a:t>
                      </a:r>
                    </a:p>
                  </a:txBody>
                  <a:tcPr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i="1" dirty="0" smtClean="0">
                          <a:solidFill>
                            <a:schemeClr val="tx1"/>
                          </a:solidFill>
                          <a:latin typeface="Times New Roman" pitchFamily="18" charset="0"/>
                          <a:cs typeface="Times New Roman" pitchFamily="18" charset="0"/>
                        </a:rPr>
                        <a:t>349 258,3</a:t>
                      </a:r>
                      <a:endParaRPr lang="ru-RU" sz="800" b="0" i="1" dirty="0">
                        <a:solidFill>
                          <a:schemeClr val="tx1"/>
                        </a:solidFill>
                        <a:latin typeface="Times New Roman" pitchFamily="18" charset="0"/>
                        <a:cs typeface="Times New Roman" pitchFamily="18" charset="0"/>
                      </a:endParaRPr>
                    </a:p>
                  </a:txBody>
                  <a:tcPr marL="91420" marR="91420" marT="45721" marB="4572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i="1" dirty="0" smtClean="0">
                          <a:solidFill>
                            <a:schemeClr val="tx1"/>
                          </a:solidFill>
                          <a:latin typeface="Times New Roman" pitchFamily="18" charset="0"/>
                          <a:cs typeface="Times New Roman" pitchFamily="18" charset="0"/>
                        </a:rPr>
                        <a:t>95,8</a:t>
                      </a:r>
                      <a:endParaRPr lang="ru-RU" sz="800" b="0" i="1" dirty="0">
                        <a:solidFill>
                          <a:schemeClr val="tx1"/>
                        </a:solidFill>
                        <a:latin typeface="Times New Roman" pitchFamily="18" charset="0"/>
                        <a:cs typeface="Times New Roman" pitchFamily="18" charset="0"/>
                      </a:endParaRPr>
                    </a:p>
                  </a:txBody>
                  <a:tcPr marL="91420" marR="91420" marT="45721" marB="4572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619804489"/>
                  </a:ext>
                </a:extLst>
              </a:tr>
              <a:tr h="23418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800" b="0" i="0" u="none" strike="noStrike" dirty="0" smtClean="0">
                          <a:solidFill>
                            <a:srgbClr val="000000"/>
                          </a:solidFill>
                          <a:effectLst/>
                          <a:latin typeface="Times New Roman" panose="02020603050405020304" pitchFamily="18" charset="0"/>
                          <a:cs typeface="Times New Roman" panose="02020603050405020304" pitchFamily="18" charset="0"/>
                        </a:rPr>
                        <a:t>2 02 29 999 04 0001 150</a:t>
                      </a:r>
                    </a:p>
                  </a:txBody>
                  <a:tcPr marL="91457" marR="91457" marT="45706" marB="45706"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kern="1200" dirty="0" smtClean="0">
                          <a:solidFill>
                            <a:schemeClr val="tx1"/>
                          </a:solidFill>
                          <a:latin typeface="Times New Roman" pitchFamily="18" charset="0"/>
                          <a:ea typeface="+mn-ea"/>
                          <a:cs typeface="Times New Roman" pitchFamily="18" charset="0"/>
                        </a:rPr>
                        <a:t>Субсидии бюджетам городских округов на организацию питания обучающихся, получающих основное и среднее общее образование, и отдельных категорий обучающихся, получающих начальное общее образование, в муниципальных общеобразовательных организациях в Московской области</a:t>
                      </a:r>
                      <a:endParaRPr lang="ru-RU" sz="650" kern="1200" dirty="0">
                        <a:solidFill>
                          <a:schemeClr val="tx1"/>
                        </a:solidFill>
                        <a:latin typeface="Times New Roman" pitchFamily="18" charset="0"/>
                        <a:ea typeface="+mn-ea"/>
                        <a:cs typeface="Times New Roman" pitchFamily="18" charset="0"/>
                      </a:endParaRPr>
                    </a:p>
                  </a:txBody>
                  <a:tcPr marL="91457" marR="91457" marT="45706" marB="45706"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5 815,0</a:t>
                      </a:r>
                      <a:endParaRPr lang="ru-RU" sz="800" b="0" dirty="0">
                        <a:solidFill>
                          <a:schemeClr val="tx1"/>
                        </a:solidFill>
                        <a:latin typeface="Times New Roman" pitchFamily="18" charset="0"/>
                        <a:cs typeface="Times New Roman" pitchFamily="18" charset="0"/>
                      </a:endParaRPr>
                    </a:p>
                  </a:txBody>
                  <a:tcPr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5 815,0</a:t>
                      </a:r>
                      <a:endParaRPr lang="ru-RU" sz="800" b="0" dirty="0">
                        <a:solidFill>
                          <a:schemeClr val="tx1"/>
                        </a:solidFill>
                        <a:latin typeface="Times New Roman" pitchFamily="18" charset="0"/>
                        <a:cs typeface="Times New Roman" pitchFamily="18" charset="0"/>
                      </a:endParaRPr>
                    </a:p>
                  </a:txBody>
                  <a:tcPr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100,0</a:t>
                      </a:r>
                      <a:endParaRPr lang="ru-RU" sz="800" b="0" dirty="0">
                        <a:solidFill>
                          <a:schemeClr val="tx1"/>
                        </a:solidFill>
                        <a:latin typeface="Times New Roman" pitchFamily="18" charset="0"/>
                        <a:cs typeface="Times New Roman" pitchFamily="18" charset="0"/>
                      </a:endParaRPr>
                    </a:p>
                  </a:txBody>
                  <a:tcPr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206959604"/>
                  </a:ext>
                </a:extLst>
              </a:tr>
            </a:tbl>
          </a:graphicData>
        </a:graphic>
      </p:graphicFrame>
    </p:spTree>
    <p:extLst>
      <p:ext uri="{BB962C8B-B14F-4D97-AF65-F5344CB8AC3E}">
        <p14:creationId xmlns:p14="http://schemas.microsoft.com/office/powerpoint/2010/main" val="2719816628"/>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16633"/>
            <a:ext cx="8928992" cy="738664"/>
          </a:xfrm>
          <a:prstGeom prst="rect">
            <a:avLst/>
          </a:prstGeom>
        </p:spPr>
        <p:txBody>
          <a:bodyPr wrap="square">
            <a:spAutoFit/>
          </a:bodyPr>
          <a:lstStyle/>
          <a:p>
            <a:pPr algn="ctr" eaLnBrk="0" hangingPunct="0"/>
            <a:r>
              <a:rPr lang="ru-RU" sz="1400" b="1" dirty="0">
                <a:solidFill>
                  <a:schemeClr val="accent1">
                    <a:lumMod val="50000"/>
                  </a:schemeClr>
                </a:solidFill>
                <a:latin typeface="Times New Roman" panose="02020603050405020304" pitchFamily="18" charset="0"/>
                <a:cs typeface="Times New Roman" panose="02020603050405020304" pitchFamily="18" charset="0"/>
              </a:rPr>
              <a:t>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в сравнении с плановыми назначениями в  2023 году      (тыс. руб.)</a:t>
            </a:r>
          </a:p>
        </p:txBody>
      </p:sp>
      <p:graphicFrame>
        <p:nvGraphicFramePr>
          <p:cNvPr id="3" name="Таблица 2"/>
          <p:cNvGraphicFramePr>
            <a:graphicFrameLocks noGrp="1"/>
          </p:cNvGraphicFramePr>
          <p:nvPr>
            <p:extLst>
              <p:ext uri="{D42A27DB-BD31-4B8C-83A1-F6EECF244321}">
                <p14:modId xmlns:p14="http://schemas.microsoft.com/office/powerpoint/2010/main" val="1202016759"/>
              </p:ext>
            </p:extLst>
          </p:nvPr>
        </p:nvGraphicFramePr>
        <p:xfrm>
          <a:off x="179512" y="855297"/>
          <a:ext cx="8856984" cy="5411505"/>
        </p:xfrm>
        <a:graphic>
          <a:graphicData uri="http://schemas.openxmlformats.org/drawingml/2006/table">
            <a:tbl>
              <a:tblPr firstRow="1" bandRow="1">
                <a:tableStyleId>{F5AB1C69-6EDB-4FF4-983F-18BD219EF322}</a:tableStyleId>
              </a:tblPr>
              <a:tblGrid>
                <a:gridCol w="1604562">
                  <a:extLst>
                    <a:ext uri="{9D8B030D-6E8A-4147-A177-3AD203B41FA5}">
                      <a16:colId xmlns:a16="http://schemas.microsoft.com/office/drawing/2014/main" val="3066482893"/>
                    </a:ext>
                  </a:extLst>
                </a:gridCol>
                <a:gridCol w="4457121">
                  <a:extLst>
                    <a:ext uri="{9D8B030D-6E8A-4147-A177-3AD203B41FA5}">
                      <a16:colId xmlns:a16="http://schemas.microsoft.com/office/drawing/2014/main" val="405424576"/>
                    </a:ext>
                  </a:extLst>
                </a:gridCol>
                <a:gridCol w="953750">
                  <a:extLst>
                    <a:ext uri="{9D8B030D-6E8A-4147-A177-3AD203B41FA5}">
                      <a16:colId xmlns:a16="http://schemas.microsoft.com/office/drawing/2014/main" val="668060670"/>
                    </a:ext>
                  </a:extLst>
                </a:gridCol>
                <a:gridCol w="876929">
                  <a:extLst>
                    <a:ext uri="{9D8B030D-6E8A-4147-A177-3AD203B41FA5}">
                      <a16:colId xmlns:a16="http://schemas.microsoft.com/office/drawing/2014/main" val="3668760171"/>
                    </a:ext>
                  </a:extLst>
                </a:gridCol>
                <a:gridCol w="964622">
                  <a:extLst>
                    <a:ext uri="{9D8B030D-6E8A-4147-A177-3AD203B41FA5}">
                      <a16:colId xmlns:a16="http://schemas.microsoft.com/office/drawing/2014/main" val="4279719747"/>
                    </a:ext>
                  </a:extLst>
                </a:gridCol>
              </a:tblGrid>
              <a:tr h="285789">
                <a:tc>
                  <a:txBody>
                    <a:bodyPr/>
                    <a:lstStyle/>
                    <a:p>
                      <a:pPr marL="0" algn="ctr" defTabSz="457200" rtl="0" eaLnBrk="1" latinLnBrk="0" hangingPunct="1"/>
                      <a:r>
                        <a:rPr lang="ru-RU" sz="800" b="1" kern="1200" dirty="0" smtClean="0">
                          <a:solidFill>
                            <a:schemeClr val="tx1"/>
                          </a:solidFill>
                          <a:latin typeface="Times New Roman" panose="02020603050405020304" pitchFamily="18" charset="0"/>
                          <a:ea typeface="+mn-ea"/>
                          <a:cs typeface="Times New Roman" panose="02020603050405020304" pitchFamily="18" charset="0"/>
                        </a:rPr>
                        <a:t>Код бюджетной классификации </a:t>
                      </a:r>
                      <a:endParaRPr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lang="ru-RU" sz="800" b="1" kern="1200" dirty="0" smtClean="0">
                          <a:solidFill>
                            <a:schemeClr val="tx1"/>
                          </a:solidFill>
                          <a:latin typeface="Times New Roman" panose="02020603050405020304" pitchFamily="18" charset="0"/>
                          <a:ea typeface="+mn-ea"/>
                          <a:cs typeface="Times New Roman" panose="02020603050405020304" pitchFamily="18" charset="0"/>
                        </a:rPr>
                        <a:t>Наименование доходов</a:t>
                      </a:r>
                      <a:endParaRPr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lang="ru-RU" sz="800" kern="1200" dirty="0" smtClean="0">
                          <a:solidFill>
                            <a:schemeClr val="tx1"/>
                          </a:solidFill>
                          <a:latin typeface="Times New Roman" panose="02020603050405020304" pitchFamily="18" charset="0"/>
                          <a:ea typeface="+mn-ea"/>
                          <a:cs typeface="Times New Roman" panose="02020603050405020304" pitchFamily="18" charset="0"/>
                        </a:rPr>
                        <a:t>Уточненный план</a:t>
                      </a:r>
                      <a:endParaRPr lang="ru-RU" sz="800"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kumimoji="0" lang="ru-RU" sz="800" b="1" kern="1200" dirty="0" smtClean="0">
                          <a:solidFill>
                            <a:schemeClr val="tx1"/>
                          </a:solidFill>
                          <a:latin typeface="Times New Roman" panose="02020603050405020304" pitchFamily="18" charset="0"/>
                          <a:ea typeface="+mn-ea"/>
                          <a:cs typeface="Times New Roman" panose="02020603050405020304" pitchFamily="18" charset="0"/>
                        </a:rPr>
                        <a:t>Исполнено</a:t>
                      </a:r>
                      <a:endParaRPr kumimoji="0"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kumimoji="0" lang="ru-RU" sz="800" b="1" kern="1200" dirty="0" smtClean="0">
                          <a:solidFill>
                            <a:schemeClr val="tx1"/>
                          </a:solidFill>
                          <a:latin typeface="Times New Roman" panose="02020603050405020304" pitchFamily="18" charset="0"/>
                          <a:ea typeface="+mn-ea"/>
                          <a:cs typeface="Times New Roman" panose="02020603050405020304" pitchFamily="18" charset="0"/>
                        </a:rPr>
                        <a:t>% исполнения</a:t>
                      </a:r>
                      <a:endParaRPr kumimoji="0"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extLst>
                  <a:ext uri="{0D108BD9-81ED-4DB2-BD59-A6C34878D82A}">
                    <a16:rowId xmlns:a16="http://schemas.microsoft.com/office/drawing/2014/main" val="864718082"/>
                  </a:ext>
                </a:extLst>
              </a:tr>
              <a:tr h="433542">
                <a:tc>
                  <a:txBody>
                    <a:bodyPr/>
                    <a:lstStyle/>
                    <a:p>
                      <a:pPr marL="0" algn="ctr" defTabSz="457200" rtl="0" eaLnBrk="1" latinLnBrk="0" hangingPunct="1"/>
                      <a:r>
                        <a:rPr lang="ru-RU" sz="800" kern="1200" dirty="0" smtClean="0">
                          <a:solidFill>
                            <a:schemeClr val="tx1"/>
                          </a:solidFill>
                          <a:latin typeface="Times New Roman" pitchFamily="18" charset="0"/>
                          <a:ea typeface="+mn-ea"/>
                          <a:cs typeface="Times New Roman" pitchFamily="18" charset="0"/>
                        </a:rPr>
                        <a:t>2 02 29 999 04 0003 150</a:t>
                      </a:r>
                      <a:endParaRPr lang="ru-RU" sz="800" kern="1200" dirty="0">
                        <a:solidFill>
                          <a:schemeClr val="tx1"/>
                        </a:solidFill>
                        <a:latin typeface="Times New Roman" pitchFamily="18" charset="0"/>
                        <a:ea typeface="+mn-ea"/>
                        <a:cs typeface="Times New Roman" pitchFamily="18" charset="0"/>
                      </a:endParaRPr>
                    </a:p>
                  </a:txBody>
                  <a:tcPr marL="91457" marR="91457" marT="45706" marB="45706"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kern="1200" dirty="0" smtClean="0">
                          <a:solidFill>
                            <a:schemeClr val="tx1"/>
                          </a:solidFill>
                          <a:latin typeface="Times New Roman" pitchFamily="18" charset="0"/>
                          <a:ea typeface="+mn-ea"/>
                          <a:cs typeface="Times New Roman" pitchFamily="18" charset="0"/>
                        </a:rPr>
                        <a:t>Субсидии бюджетам муниципальных образований Московской области на частичную компенсацию транспортных расходов организаций и индивидуальных предпринимателей по доставке продовольственных и промышленных товаров для граждан в сельские населенные пункты в Московской области</a:t>
                      </a:r>
                      <a:endParaRPr lang="ru-RU" sz="650" kern="1200" dirty="0">
                        <a:solidFill>
                          <a:schemeClr val="tx1"/>
                        </a:solidFill>
                        <a:latin typeface="Times New Roman" pitchFamily="18" charset="0"/>
                        <a:ea typeface="+mn-ea"/>
                        <a:cs typeface="Times New Roman" pitchFamily="18" charset="0"/>
                      </a:endParaRPr>
                    </a:p>
                  </a:txBody>
                  <a:tcPr marL="91457" marR="91457" marT="45706" marB="45706"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3 626,1</a:t>
                      </a:r>
                      <a:endParaRPr lang="ru-RU" sz="800" b="0" dirty="0">
                        <a:solidFill>
                          <a:schemeClr val="tx1"/>
                        </a:solidFill>
                        <a:latin typeface="Times New Roman" pitchFamily="18" charset="0"/>
                        <a:cs typeface="Times New Roman" pitchFamily="18" charset="0"/>
                      </a:endParaRPr>
                    </a:p>
                  </a:txBody>
                  <a:tcPr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3 626,1</a:t>
                      </a:r>
                      <a:endParaRPr lang="ru-RU" sz="800" b="0" dirty="0">
                        <a:solidFill>
                          <a:schemeClr val="tx1"/>
                        </a:solidFill>
                        <a:latin typeface="Times New Roman" pitchFamily="18" charset="0"/>
                        <a:cs typeface="Times New Roman" pitchFamily="18" charset="0"/>
                      </a:endParaRPr>
                    </a:p>
                  </a:txBody>
                  <a:tcPr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100,0</a:t>
                      </a:r>
                      <a:endParaRPr lang="ru-RU" sz="800" b="0" dirty="0">
                        <a:solidFill>
                          <a:schemeClr val="tx1"/>
                        </a:solidFill>
                        <a:latin typeface="Times New Roman" pitchFamily="18" charset="0"/>
                        <a:cs typeface="Times New Roman" pitchFamily="18" charset="0"/>
                      </a:endParaRPr>
                    </a:p>
                  </a:txBody>
                  <a:tcPr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635592602"/>
                  </a:ext>
                </a:extLst>
              </a:tr>
              <a:tr h="330612">
                <a:tc>
                  <a:txBody>
                    <a:bodyPr/>
                    <a:lstStyle/>
                    <a:p>
                      <a:pPr marL="0" algn="ctr" defTabSz="457200" rtl="0" eaLnBrk="1" fontAlgn="ctr" latinLnBrk="0" hangingPunct="1"/>
                      <a:r>
                        <a:rPr lang="ru-RU" sz="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2 02 29 999 04 0004 150</a:t>
                      </a:r>
                    </a:p>
                  </a:txBody>
                  <a:tcPr marL="9526" marR="9526"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kern="1200" dirty="0" smtClean="0">
                          <a:solidFill>
                            <a:schemeClr val="tx1"/>
                          </a:solidFill>
                          <a:latin typeface="Times New Roman" pitchFamily="18" charset="0"/>
                          <a:ea typeface="+mn-ea"/>
                          <a:cs typeface="Times New Roman" pitchFamily="18" charset="0"/>
                        </a:rPr>
                        <a:t>Субсидии бюджетам муниципальных образований Московской области на мероприятия по организации отдыха детей в каникулярное время детей</a:t>
                      </a:r>
                      <a:endParaRPr lang="ru-RU" sz="650" kern="1200" dirty="0">
                        <a:solidFill>
                          <a:schemeClr val="tx1"/>
                        </a:solidFill>
                        <a:latin typeface="Times New Roman" pitchFamily="18" charset="0"/>
                        <a:ea typeface="+mn-ea"/>
                        <a:cs typeface="Times New Roman" pitchFamily="18" charset="0"/>
                      </a:endParaRPr>
                    </a:p>
                  </a:txBody>
                  <a:tcPr marL="91457" marR="91457" marT="45706" marB="45706"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752,0</a:t>
                      </a:r>
                      <a:endParaRPr lang="ru-RU" sz="800" b="0" dirty="0">
                        <a:solidFill>
                          <a:schemeClr val="tx1"/>
                        </a:solidFill>
                        <a:latin typeface="Times New Roman" pitchFamily="18" charset="0"/>
                        <a:cs typeface="Times New Roman" pitchFamily="18" charset="0"/>
                      </a:endParaRPr>
                    </a:p>
                  </a:txBody>
                  <a:tcPr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i="0" dirty="0" smtClean="0">
                          <a:solidFill>
                            <a:schemeClr val="tx1"/>
                          </a:solidFill>
                          <a:latin typeface="Times New Roman" pitchFamily="18" charset="0"/>
                          <a:cs typeface="Times New Roman" pitchFamily="18" charset="0"/>
                        </a:rPr>
                        <a:t>752,0</a:t>
                      </a:r>
                      <a:endParaRPr lang="ru-RU" sz="800" i="0" dirty="0">
                        <a:solidFill>
                          <a:schemeClr val="tx1"/>
                        </a:solidFill>
                        <a:latin typeface="Times New Roman" pitchFamily="18" charset="0"/>
                        <a:cs typeface="Times New Roman" pitchFamily="18" charset="0"/>
                      </a:endParaRPr>
                    </a:p>
                  </a:txBody>
                  <a:tcPr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i="0" dirty="0" smtClean="0">
                          <a:solidFill>
                            <a:schemeClr val="tx1"/>
                          </a:solidFill>
                          <a:latin typeface="Times New Roman" pitchFamily="18" charset="0"/>
                          <a:cs typeface="Times New Roman" pitchFamily="18" charset="0"/>
                        </a:rPr>
                        <a:t>100,0</a:t>
                      </a:r>
                      <a:endParaRPr lang="ru-RU" sz="800" i="0" dirty="0">
                        <a:solidFill>
                          <a:schemeClr val="tx1"/>
                        </a:solidFill>
                        <a:latin typeface="Times New Roman" pitchFamily="18" charset="0"/>
                        <a:cs typeface="Times New Roman" pitchFamily="18" charset="0"/>
                      </a:endParaRPr>
                    </a:p>
                  </a:txBody>
                  <a:tcPr marT="45703" marB="45703"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177380636"/>
                  </a:ext>
                </a:extLst>
              </a:tr>
              <a:tr h="422724">
                <a:tc>
                  <a:txBody>
                    <a:bodyPr/>
                    <a:lstStyle/>
                    <a:p>
                      <a:pPr marL="0" algn="ctr" defTabSz="457200" rtl="0" eaLnBrk="1" fontAlgn="ctr" latinLnBrk="0" hangingPunct="1"/>
                      <a:r>
                        <a:rPr lang="ru-RU" sz="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2 02 29 999 04 0006 150</a:t>
                      </a:r>
                    </a:p>
                  </a:txBody>
                  <a:tcPr marL="9526" marR="9526"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Субсидии бюджетам муниципальных образований Московской области на </a:t>
                      </a:r>
                      <a:r>
                        <a:rPr lang="ru-RU" sz="650" kern="1200" dirty="0" err="1">
                          <a:solidFill>
                            <a:schemeClr val="tx1"/>
                          </a:solidFill>
                          <a:latin typeface="Times New Roman" pitchFamily="18" charset="0"/>
                          <a:ea typeface="+mn-ea"/>
                          <a:cs typeface="Times New Roman" pitchFamily="18" charset="0"/>
                        </a:rPr>
                        <a:t>софинансирование</a:t>
                      </a:r>
                      <a:r>
                        <a:rPr lang="ru-RU" sz="650" kern="1200" dirty="0">
                          <a:solidFill>
                            <a:schemeClr val="tx1"/>
                          </a:solidFill>
                          <a:latin typeface="Times New Roman" pitchFamily="18" charset="0"/>
                          <a:ea typeface="+mn-ea"/>
                          <a:cs typeface="Times New Roman" pitchFamily="18" charset="0"/>
                        </a:rPr>
                        <a:t> расходов на организацию транспортного обслуживания населения по муниципальным маршрутам регулярных перевозок по регулируемым тарифам</a:t>
                      </a:r>
                    </a:p>
                  </a:txBody>
                  <a:tcPr marL="9526" marR="9526"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29 037,0</a:t>
                      </a:r>
                      <a:endParaRPr lang="ru-RU" sz="800" b="0" dirty="0">
                        <a:solidFill>
                          <a:schemeClr val="tx1"/>
                        </a:solidFill>
                        <a:latin typeface="Times New Roman" pitchFamily="18" charset="0"/>
                        <a:cs typeface="Times New Roman" pitchFamily="18" charset="0"/>
                      </a:endParaRPr>
                    </a:p>
                  </a:txBody>
                  <a:tcPr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28 527,9</a:t>
                      </a:r>
                      <a:endParaRPr lang="ru-RU" sz="800" b="0" dirty="0">
                        <a:solidFill>
                          <a:schemeClr val="tx1"/>
                        </a:solidFill>
                        <a:latin typeface="Times New Roman" pitchFamily="18" charset="0"/>
                        <a:cs typeface="Times New Roman" pitchFamily="18" charset="0"/>
                      </a:endParaRPr>
                    </a:p>
                  </a:txBody>
                  <a:tcPr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98,2</a:t>
                      </a:r>
                      <a:endParaRPr lang="ru-RU" sz="800" b="0" dirty="0">
                        <a:solidFill>
                          <a:schemeClr val="tx1"/>
                        </a:solidFill>
                        <a:latin typeface="Times New Roman" pitchFamily="18" charset="0"/>
                        <a:cs typeface="Times New Roman" pitchFamily="18" charset="0"/>
                      </a:endParaRPr>
                    </a:p>
                  </a:txBody>
                  <a:tcPr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923220062"/>
                  </a:ext>
                </a:extLst>
              </a:tr>
              <a:tr h="418786">
                <a:tc>
                  <a:txBody>
                    <a:bodyPr/>
                    <a:lstStyle/>
                    <a:p>
                      <a:pPr marL="0" algn="ctr" defTabSz="457200" rtl="0" eaLnBrk="1" fontAlgn="ctr" latinLnBrk="0" hangingPunct="1"/>
                      <a:r>
                        <a:rPr lang="ru-RU" sz="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2 02 29 999 04 0008 150</a:t>
                      </a:r>
                    </a:p>
                  </a:txBody>
                  <a:tcPr marL="9526" marR="9526"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Субсидии бюджетам городских округов на мероприятия по проведению капитального ремонта в муниципальных дошкольных образовательных организациях в Московской области </a:t>
                      </a:r>
                    </a:p>
                  </a:txBody>
                  <a:tcPr marL="9526" marR="9526"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120 832,0</a:t>
                      </a:r>
                      <a:endParaRPr lang="ru-RU" sz="800" b="0" dirty="0">
                        <a:solidFill>
                          <a:schemeClr val="tx1"/>
                        </a:solidFill>
                        <a:latin typeface="Times New Roman" pitchFamily="18" charset="0"/>
                        <a:cs typeface="Times New Roman" pitchFamily="18" charset="0"/>
                      </a:endParaRPr>
                    </a:p>
                  </a:txBody>
                  <a:tcPr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120 832,0</a:t>
                      </a:r>
                      <a:endParaRPr lang="ru-RU" sz="800" b="0" dirty="0">
                        <a:solidFill>
                          <a:schemeClr val="tx1"/>
                        </a:solidFill>
                        <a:latin typeface="Times New Roman" pitchFamily="18" charset="0"/>
                        <a:cs typeface="Times New Roman" pitchFamily="18" charset="0"/>
                      </a:endParaRPr>
                    </a:p>
                  </a:txBody>
                  <a:tcPr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100,0</a:t>
                      </a:r>
                      <a:endParaRPr lang="ru-RU" sz="800" b="0" dirty="0">
                        <a:solidFill>
                          <a:schemeClr val="tx1"/>
                        </a:solidFill>
                        <a:latin typeface="Times New Roman" pitchFamily="18" charset="0"/>
                        <a:cs typeface="Times New Roman" pitchFamily="18" charset="0"/>
                      </a:endParaRPr>
                    </a:p>
                  </a:txBody>
                  <a:tcPr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48349937"/>
                  </a:ext>
                </a:extLst>
              </a:tr>
              <a:tr h="319915">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2 02 29 999 04 0016 150</a:t>
                      </a:r>
                    </a:p>
                  </a:txBody>
                  <a:tcPr marL="91457" marR="91457" marT="45706" marB="45706"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Субсидии бюджетам муниципальных образований Московской области на строительство и реконструкцию объектов водоснабжения</a:t>
                      </a:r>
                    </a:p>
                  </a:txBody>
                  <a:tcPr marL="9526" marR="9526"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10 260,0</a:t>
                      </a:r>
                      <a:endParaRPr lang="ru-RU" sz="800" b="0" dirty="0">
                        <a:solidFill>
                          <a:schemeClr val="tx1"/>
                        </a:solidFill>
                        <a:latin typeface="Times New Roman" pitchFamily="18" charset="0"/>
                        <a:cs typeface="Times New Roman" pitchFamily="18" charset="0"/>
                      </a:endParaRPr>
                    </a:p>
                  </a:txBody>
                  <a:tcPr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0,0</a:t>
                      </a:r>
                      <a:endParaRPr lang="ru-RU" sz="800" b="0" dirty="0">
                        <a:solidFill>
                          <a:schemeClr val="tx1"/>
                        </a:solidFill>
                        <a:latin typeface="Times New Roman" pitchFamily="18" charset="0"/>
                        <a:cs typeface="Times New Roman" pitchFamily="18" charset="0"/>
                      </a:endParaRPr>
                    </a:p>
                  </a:txBody>
                  <a:tcPr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0,0</a:t>
                      </a:r>
                      <a:endParaRPr lang="ru-RU" sz="800" b="0" dirty="0">
                        <a:solidFill>
                          <a:schemeClr val="tx1"/>
                        </a:solidFill>
                        <a:latin typeface="Times New Roman" pitchFamily="18" charset="0"/>
                        <a:cs typeface="Times New Roman" pitchFamily="18" charset="0"/>
                      </a:endParaRPr>
                    </a:p>
                  </a:txBody>
                  <a:tcPr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080766779"/>
                  </a:ext>
                </a:extLst>
              </a:tr>
              <a:tr h="271397">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2 02 29 999 04 0022 150</a:t>
                      </a:r>
                    </a:p>
                  </a:txBody>
                  <a:tcPr marL="9525" marR="9525" marT="952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Субсидии на реализацию проектов граждан, сформированных в рамках практик инициативного бюджетирования</a:t>
                      </a:r>
                    </a:p>
                  </a:txBody>
                  <a:tcPr marL="9525" marR="9525" marT="952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13 966,9</a:t>
                      </a:r>
                      <a:endParaRPr lang="ru-RU" sz="800" dirty="0">
                        <a:solidFill>
                          <a:schemeClr val="tx1"/>
                        </a:solidFill>
                        <a:latin typeface="Times New Roman" pitchFamily="18" charset="0"/>
                        <a:cs typeface="Times New Roman" pitchFamily="18" charset="0"/>
                      </a:endParaRPr>
                    </a:p>
                  </a:txBody>
                  <a:tcPr marL="91424" marR="91424" marT="45687" marB="4568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12 582,2</a:t>
                      </a:r>
                      <a:endParaRPr lang="ru-RU" sz="800" b="0" dirty="0">
                        <a:solidFill>
                          <a:schemeClr val="tx1"/>
                        </a:solidFill>
                        <a:latin typeface="Times New Roman" pitchFamily="18" charset="0"/>
                        <a:cs typeface="Times New Roman" pitchFamily="18" charset="0"/>
                      </a:endParaRPr>
                    </a:p>
                  </a:txBody>
                  <a:tcPr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90,1</a:t>
                      </a:r>
                      <a:endParaRPr lang="ru-RU" sz="800" b="0" dirty="0">
                        <a:solidFill>
                          <a:schemeClr val="tx1"/>
                        </a:solidFill>
                        <a:latin typeface="Times New Roman" pitchFamily="18" charset="0"/>
                        <a:cs typeface="Times New Roman" pitchFamily="18" charset="0"/>
                      </a:endParaRPr>
                    </a:p>
                  </a:txBody>
                  <a:tcPr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685655839"/>
                  </a:ext>
                </a:extLst>
              </a:tr>
              <a:tr h="319915">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2 02 29 999 04 0023 150</a:t>
                      </a:r>
                    </a:p>
                  </a:txBody>
                  <a:tcPr marL="9525" marR="9525" marT="952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Субсидии бюджетам муниципальных образований Московской области на приобретение автобусов для доставки обучающихся в общеобразовательные организации в Московской области, расположенных в сельских населенных пунктах</a:t>
                      </a:r>
                    </a:p>
                  </a:txBody>
                  <a:tcPr marL="9525" marR="9525" marT="952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3 269,3</a:t>
                      </a:r>
                      <a:endParaRPr lang="ru-RU" sz="800" dirty="0">
                        <a:solidFill>
                          <a:schemeClr val="tx1"/>
                        </a:solidFill>
                        <a:latin typeface="Times New Roman" pitchFamily="18" charset="0"/>
                        <a:cs typeface="Times New Roman" pitchFamily="18" charset="0"/>
                      </a:endParaRPr>
                    </a:p>
                  </a:txBody>
                  <a:tcPr marL="91424" marR="91424" marT="45687" marB="4568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3</a:t>
                      </a:r>
                      <a:r>
                        <a:rPr lang="ru-RU" sz="800" b="0" baseline="0" dirty="0" smtClean="0">
                          <a:solidFill>
                            <a:schemeClr val="tx1"/>
                          </a:solidFill>
                          <a:latin typeface="Times New Roman" pitchFamily="18" charset="0"/>
                          <a:cs typeface="Times New Roman" pitchFamily="18" charset="0"/>
                        </a:rPr>
                        <a:t> 269,3</a:t>
                      </a:r>
                      <a:endParaRPr lang="ru-RU" sz="800" b="0" dirty="0">
                        <a:solidFill>
                          <a:schemeClr val="tx1"/>
                        </a:solidFill>
                        <a:latin typeface="Times New Roman" pitchFamily="18" charset="0"/>
                        <a:cs typeface="Times New Roman" pitchFamily="18" charset="0"/>
                      </a:endParaRPr>
                    </a:p>
                  </a:txBody>
                  <a:tcPr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100,0</a:t>
                      </a:r>
                      <a:endParaRPr lang="ru-RU" sz="800" b="0" dirty="0">
                        <a:solidFill>
                          <a:schemeClr val="tx1"/>
                        </a:solidFill>
                        <a:latin typeface="Times New Roman" pitchFamily="18" charset="0"/>
                        <a:cs typeface="Times New Roman" pitchFamily="18" charset="0"/>
                      </a:endParaRPr>
                    </a:p>
                  </a:txBody>
                  <a:tcPr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311379614"/>
                  </a:ext>
                </a:extLst>
              </a:tr>
              <a:tr h="319915">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2 02 29 999 04 0024 150</a:t>
                      </a:r>
                    </a:p>
                  </a:txBody>
                  <a:tcPr marL="9525" marR="9525" marT="952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smtClean="0">
                          <a:solidFill>
                            <a:schemeClr val="tx1"/>
                          </a:solidFill>
                          <a:latin typeface="Times New Roman" pitchFamily="18" charset="0"/>
                          <a:ea typeface="+mn-ea"/>
                          <a:cs typeface="Times New Roman" pitchFamily="18" charset="0"/>
                        </a:rPr>
                        <a:t>Субсидии бюджетам муниципальных образований Московской области на </a:t>
                      </a:r>
                      <a:r>
                        <a:rPr lang="ru-RU" sz="650" kern="1200" dirty="0" err="1" smtClean="0">
                          <a:solidFill>
                            <a:schemeClr val="tx1"/>
                          </a:solidFill>
                          <a:latin typeface="Times New Roman" pitchFamily="18" charset="0"/>
                          <a:ea typeface="+mn-ea"/>
                          <a:cs typeface="Times New Roman" pitchFamily="18" charset="0"/>
                        </a:rPr>
                        <a:t>софинансирование</a:t>
                      </a:r>
                      <a:r>
                        <a:rPr lang="ru-RU" sz="650" kern="1200" dirty="0" smtClean="0">
                          <a:solidFill>
                            <a:schemeClr val="tx1"/>
                          </a:solidFill>
                          <a:latin typeface="Times New Roman" pitchFamily="18" charset="0"/>
                          <a:ea typeface="+mn-ea"/>
                          <a:cs typeface="Times New Roman" pitchFamily="18" charset="0"/>
                        </a:rPr>
                        <a:t> расходов на организацию деятельности многофункциональных центров предоставления государственных и муниципальных услуг</a:t>
                      </a:r>
                      <a:endParaRPr lang="ru-RU" sz="650" kern="1200" dirty="0">
                        <a:solidFill>
                          <a:schemeClr val="tx1"/>
                        </a:solidFill>
                        <a:latin typeface="Times New Roman" pitchFamily="18" charset="0"/>
                        <a:ea typeface="+mn-ea"/>
                        <a:cs typeface="Times New Roman" pitchFamily="18" charset="0"/>
                      </a:endParaRPr>
                    </a:p>
                  </a:txBody>
                  <a:tcPr marL="9525" marR="9525" marT="952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604,0</a:t>
                      </a:r>
                      <a:endParaRPr lang="ru-RU" sz="800" dirty="0">
                        <a:solidFill>
                          <a:schemeClr val="tx1"/>
                        </a:solidFill>
                        <a:latin typeface="Times New Roman" pitchFamily="18" charset="0"/>
                        <a:cs typeface="Times New Roman" pitchFamily="18" charset="0"/>
                      </a:endParaRPr>
                    </a:p>
                  </a:txBody>
                  <a:tcPr marL="91424" marR="91424" marT="45687" marB="4568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604,0</a:t>
                      </a:r>
                      <a:endParaRPr lang="ru-RU" sz="800" b="0" dirty="0">
                        <a:solidFill>
                          <a:schemeClr val="tx1"/>
                        </a:solidFill>
                        <a:latin typeface="Times New Roman" pitchFamily="18" charset="0"/>
                        <a:cs typeface="Times New Roman" pitchFamily="18" charset="0"/>
                      </a:endParaRPr>
                    </a:p>
                  </a:txBody>
                  <a:tcPr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100,0</a:t>
                      </a:r>
                      <a:endParaRPr lang="ru-RU" sz="800" b="0" dirty="0">
                        <a:solidFill>
                          <a:schemeClr val="tx1"/>
                        </a:solidFill>
                        <a:latin typeface="Times New Roman" pitchFamily="18" charset="0"/>
                        <a:cs typeface="Times New Roman" pitchFamily="18" charset="0"/>
                      </a:endParaRPr>
                    </a:p>
                  </a:txBody>
                  <a:tcPr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260347888"/>
                  </a:ext>
                </a:extLst>
              </a:tr>
              <a:tr h="319915">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2 02 29 999 04 0029 150</a:t>
                      </a:r>
                    </a:p>
                  </a:txBody>
                  <a:tcPr marL="9525" marR="9525" marT="952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smtClean="0">
                          <a:solidFill>
                            <a:schemeClr val="tx1"/>
                          </a:solidFill>
                          <a:latin typeface="Times New Roman" pitchFamily="18" charset="0"/>
                          <a:ea typeface="+mn-ea"/>
                          <a:cs typeface="Times New Roman" pitchFamily="18" charset="0"/>
                        </a:rPr>
                        <a:t>Субсидии на проведение работ по капитальному ремонту зданий региональных (муниципальных) общеобразовательных организаций</a:t>
                      </a:r>
                      <a:endParaRPr lang="ru-RU" sz="650" kern="1200" dirty="0">
                        <a:solidFill>
                          <a:schemeClr val="tx1"/>
                        </a:solidFill>
                        <a:latin typeface="Times New Roman" pitchFamily="18" charset="0"/>
                        <a:ea typeface="+mn-ea"/>
                        <a:cs typeface="Times New Roman" pitchFamily="18" charset="0"/>
                      </a:endParaRPr>
                    </a:p>
                  </a:txBody>
                  <a:tcPr marL="9525" marR="9525" marT="952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62 260,0</a:t>
                      </a:r>
                      <a:endParaRPr lang="ru-RU" sz="800" dirty="0">
                        <a:solidFill>
                          <a:schemeClr val="tx1"/>
                        </a:solidFill>
                        <a:latin typeface="Times New Roman" pitchFamily="18" charset="0"/>
                        <a:cs typeface="Times New Roman" pitchFamily="18" charset="0"/>
                      </a:endParaRPr>
                    </a:p>
                  </a:txBody>
                  <a:tcPr marL="91424" marR="91424" marT="45687" marB="4568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62 260,0</a:t>
                      </a:r>
                      <a:endParaRPr lang="ru-RU" sz="800" b="0" dirty="0">
                        <a:solidFill>
                          <a:schemeClr val="tx1"/>
                        </a:solidFill>
                        <a:latin typeface="Times New Roman" pitchFamily="18" charset="0"/>
                        <a:cs typeface="Times New Roman" pitchFamily="18" charset="0"/>
                      </a:endParaRPr>
                    </a:p>
                  </a:txBody>
                  <a:tcPr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100,0</a:t>
                      </a:r>
                      <a:endParaRPr lang="ru-RU" sz="800" b="0" dirty="0">
                        <a:solidFill>
                          <a:schemeClr val="tx1"/>
                        </a:solidFill>
                        <a:latin typeface="Times New Roman" pitchFamily="18" charset="0"/>
                        <a:cs typeface="Times New Roman" pitchFamily="18" charset="0"/>
                      </a:endParaRPr>
                    </a:p>
                  </a:txBody>
                  <a:tcPr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000268383"/>
                  </a:ext>
                </a:extLst>
              </a:tr>
              <a:tr h="319915">
                <a:tc>
                  <a:txBody>
                    <a:bodyPr/>
                    <a:lstStyle/>
                    <a:p>
                      <a:pPr marL="0" algn="ctr" defTabSz="457200" rtl="0" eaLnBrk="1" fontAlgn="ctr" latinLnBrk="0" hangingPunct="1"/>
                      <a:r>
                        <a:rPr lang="ru-RU" sz="800" kern="1200" dirty="0" smtClean="0">
                          <a:solidFill>
                            <a:schemeClr val="tx1"/>
                          </a:solidFill>
                          <a:latin typeface="Times New Roman" pitchFamily="18" charset="0"/>
                          <a:ea typeface="+mn-ea"/>
                          <a:cs typeface="Times New Roman" pitchFamily="18" charset="0"/>
                        </a:rPr>
                        <a:t>2 02 29 999 04 0030 150</a:t>
                      </a:r>
                      <a:endParaRPr lang="ru-RU" sz="800" kern="1200" dirty="0">
                        <a:solidFill>
                          <a:schemeClr val="tx1"/>
                        </a:solidFill>
                        <a:latin typeface="Times New Roman" pitchFamily="18" charset="0"/>
                        <a:ea typeface="+mn-ea"/>
                        <a:cs typeface="Times New Roman" pitchFamily="18" charset="0"/>
                      </a:endParaRPr>
                    </a:p>
                  </a:txBody>
                  <a:tcPr marL="9525" marR="9525" marT="952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smtClean="0">
                          <a:solidFill>
                            <a:schemeClr val="tx1"/>
                          </a:solidFill>
                          <a:latin typeface="Times New Roman" pitchFamily="18" charset="0"/>
                          <a:ea typeface="+mn-ea"/>
                          <a:cs typeface="Times New Roman" pitchFamily="18" charset="0"/>
                        </a:rPr>
                        <a:t>Субсидии на мероприятия по разработке проектно-сметной документации на проведение капитального ремонта зданий муниципальных общеобразовательных организаций в Московской области</a:t>
                      </a:r>
                      <a:endParaRPr lang="ru-RU" sz="650" kern="1200" dirty="0">
                        <a:solidFill>
                          <a:schemeClr val="tx1"/>
                        </a:solidFill>
                        <a:latin typeface="Times New Roman" pitchFamily="18" charset="0"/>
                        <a:ea typeface="+mn-ea"/>
                        <a:cs typeface="Times New Roman" pitchFamily="18" charset="0"/>
                      </a:endParaRPr>
                    </a:p>
                  </a:txBody>
                  <a:tcPr marL="9525" marR="9525" marT="952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7 268,4</a:t>
                      </a:r>
                      <a:endParaRPr lang="ru-RU" sz="800" kern="1200" dirty="0">
                        <a:solidFill>
                          <a:schemeClr val="tx1"/>
                        </a:solidFill>
                        <a:latin typeface="Times New Roman" pitchFamily="18" charset="0"/>
                        <a:ea typeface="+mn-ea"/>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5 838,9</a:t>
                      </a:r>
                      <a:endParaRPr lang="ru-RU" sz="800" b="0" dirty="0">
                        <a:solidFill>
                          <a:schemeClr val="tx1"/>
                        </a:solidFill>
                        <a:latin typeface="Times New Roman" pitchFamily="18" charset="0"/>
                        <a:cs typeface="Times New Roman" pitchFamily="18" charset="0"/>
                      </a:endParaRPr>
                    </a:p>
                  </a:txBody>
                  <a:tcPr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80,3</a:t>
                      </a:r>
                      <a:endParaRPr lang="ru-RU" sz="800" b="0" dirty="0">
                        <a:solidFill>
                          <a:schemeClr val="tx1"/>
                        </a:solidFill>
                        <a:latin typeface="Times New Roman" pitchFamily="18" charset="0"/>
                        <a:cs typeface="Times New Roman" pitchFamily="18" charset="0"/>
                      </a:endParaRPr>
                    </a:p>
                  </a:txBody>
                  <a:tcPr marT="45707" marB="45707"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892752604"/>
                  </a:ext>
                </a:extLst>
              </a:tr>
              <a:tr h="319915">
                <a:tc>
                  <a:txBody>
                    <a:bodyPr/>
                    <a:lstStyle/>
                    <a:p>
                      <a:pPr marL="0" algn="ctr" defTabSz="457200" rtl="0" eaLnBrk="1" fontAlgn="ctr" latinLnBrk="0" hangingPunct="1"/>
                      <a:r>
                        <a:rPr lang="ru-RU" sz="800" kern="1200" dirty="0" smtClean="0">
                          <a:solidFill>
                            <a:schemeClr val="tx1"/>
                          </a:solidFill>
                          <a:latin typeface="Times New Roman" pitchFamily="18" charset="0"/>
                          <a:ea typeface="+mn-ea"/>
                          <a:cs typeface="Times New Roman" pitchFamily="18" charset="0"/>
                        </a:rPr>
                        <a:t>2 02 29 999 04 0033 150</a:t>
                      </a:r>
                      <a:endParaRPr lang="ru-RU" sz="800" kern="1200" dirty="0">
                        <a:solidFill>
                          <a:schemeClr val="tx1"/>
                        </a:solidFill>
                        <a:latin typeface="Times New Roman" pitchFamily="18" charset="0"/>
                        <a:ea typeface="+mn-ea"/>
                        <a:cs typeface="Times New Roman" pitchFamily="18" charset="0"/>
                      </a:endParaRPr>
                    </a:p>
                  </a:txBody>
                  <a:tcPr marL="9525" marR="9525" marT="952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smtClean="0">
                          <a:solidFill>
                            <a:schemeClr val="tx1"/>
                          </a:solidFill>
                          <a:latin typeface="Times New Roman" pitchFamily="18" charset="0"/>
                          <a:ea typeface="+mn-ea"/>
                          <a:cs typeface="Times New Roman" pitchFamily="18" charset="0"/>
                        </a:rPr>
                        <a:t>Субсидии на реализацию мероприятий по благоустройству территорий муниципальных общеобразовательных организаций</a:t>
                      </a:r>
                      <a:endParaRPr lang="ru-RU" sz="650" kern="1200" dirty="0">
                        <a:solidFill>
                          <a:schemeClr val="tx1"/>
                        </a:solidFill>
                        <a:latin typeface="Times New Roman" pitchFamily="18" charset="0"/>
                        <a:ea typeface="+mn-ea"/>
                        <a:cs typeface="Times New Roman" pitchFamily="18" charset="0"/>
                      </a:endParaRPr>
                    </a:p>
                  </a:txBody>
                  <a:tcPr marL="9525" marR="9525" marT="952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4 166,4</a:t>
                      </a:r>
                      <a:endParaRPr lang="ru-RU" sz="800" kern="1200" dirty="0">
                        <a:solidFill>
                          <a:schemeClr val="tx1"/>
                        </a:solidFill>
                        <a:latin typeface="Times New Roman" pitchFamily="18" charset="0"/>
                        <a:ea typeface="+mn-ea"/>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2 455,8</a:t>
                      </a:r>
                      <a:endParaRPr lang="ru-RU" sz="800" b="0" dirty="0">
                        <a:solidFill>
                          <a:schemeClr val="tx1"/>
                        </a:solidFill>
                        <a:latin typeface="Times New Roman" pitchFamily="18" charset="0"/>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58,9</a:t>
                      </a:r>
                      <a:endParaRPr lang="ru-RU" sz="800" b="0" dirty="0">
                        <a:solidFill>
                          <a:schemeClr val="tx1"/>
                        </a:solidFill>
                        <a:latin typeface="Times New Roman" pitchFamily="18" charset="0"/>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953647094"/>
                  </a:ext>
                </a:extLst>
              </a:tr>
              <a:tr h="319915">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2 02 29 999 04 0037 150</a:t>
                      </a:r>
                    </a:p>
                  </a:txBody>
                  <a:tcPr marL="9525" marR="9525" marT="952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Субсидии бюджетам городских округов на реализацию программ формирования современной городской среды в части благоустройства общественных территорий</a:t>
                      </a:r>
                    </a:p>
                  </a:txBody>
                  <a:tcPr marL="9525" marR="9525" marT="952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102 695,1</a:t>
                      </a:r>
                      <a:endParaRPr lang="ru-RU" sz="800" kern="1200" dirty="0">
                        <a:solidFill>
                          <a:schemeClr val="tx1"/>
                        </a:solidFill>
                        <a:latin typeface="Times New Roman" pitchFamily="18" charset="0"/>
                        <a:ea typeface="+mn-ea"/>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102 695,1</a:t>
                      </a: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100,0</a:t>
                      </a: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810217391"/>
                  </a:ext>
                </a:extLst>
              </a:tr>
              <a:tr h="319915">
                <a:tc>
                  <a:txBody>
                    <a:bodyPr/>
                    <a:lstStyle/>
                    <a:p>
                      <a:pPr algn="ctr" fontAlgn="ctr"/>
                      <a:r>
                        <a:rPr lang="ru-RU" sz="800" b="1" kern="1200" dirty="0">
                          <a:solidFill>
                            <a:schemeClr val="tx1"/>
                          </a:solidFill>
                          <a:latin typeface="Times New Roman" pitchFamily="18" charset="0"/>
                          <a:ea typeface="+mn-ea"/>
                          <a:cs typeface="Times New Roman" pitchFamily="18" charset="0"/>
                        </a:rPr>
                        <a:t>2 02 30 000 00 0000 150</a:t>
                      </a:r>
                    </a:p>
                  </a:txBody>
                  <a:tcPr marL="9525" marR="9525" marT="952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ru-RU" sz="800" b="1" kern="1200" dirty="0">
                          <a:solidFill>
                            <a:schemeClr val="tx1"/>
                          </a:solidFill>
                          <a:latin typeface="Times New Roman" pitchFamily="18" charset="0"/>
                          <a:ea typeface="+mn-ea"/>
                          <a:cs typeface="Times New Roman" pitchFamily="18" charset="0"/>
                        </a:rPr>
                        <a:t>Субвенции бюджетам бюджетной системы Российской Федерации</a:t>
                      </a:r>
                    </a:p>
                  </a:txBody>
                  <a:tcPr marL="9525" marR="9525" marT="952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295 841,3</a:t>
                      </a:r>
                      <a:endParaRPr lang="ru-RU" sz="800" b="1" dirty="0">
                        <a:solidFill>
                          <a:schemeClr val="tx1"/>
                        </a:solidFill>
                        <a:latin typeface="Times New Roman" pitchFamily="18" charset="0"/>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293 423,7</a:t>
                      </a:r>
                      <a:endParaRPr lang="ru-RU" sz="800" b="1" kern="1200" dirty="0">
                        <a:solidFill>
                          <a:schemeClr val="tx1"/>
                        </a:solidFill>
                        <a:latin typeface="Times New Roman" pitchFamily="18" charset="0"/>
                        <a:ea typeface="+mn-ea"/>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99,2</a:t>
                      </a:r>
                      <a:endParaRPr lang="ru-RU" sz="800" b="1" kern="1200" dirty="0">
                        <a:solidFill>
                          <a:schemeClr val="tx1"/>
                        </a:solidFill>
                        <a:latin typeface="Times New Roman" pitchFamily="18" charset="0"/>
                        <a:ea typeface="+mn-ea"/>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539641221"/>
                  </a:ext>
                </a:extLst>
              </a:tr>
              <a:tr h="319915">
                <a:tc>
                  <a:txBody>
                    <a:bodyPr/>
                    <a:lstStyle/>
                    <a:p>
                      <a:pPr algn="ctr" fontAlgn="ctr"/>
                      <a:r>
                        <a:rPr lang="ru-RU" sz="800" i="1" kern="1200" dirty="0" smtClean="0">
                          <a:solidFill>
                            <a:schemeClr val="tx1"/>
                          </a:solidFill>
                          <a:latin typeface="Times New Roman" pitchFamily="18" charset="0"/>
                          <a:ea typeface="+mn-ea"/>
                          <a:cs typeface="Times New Roman" pitchFamily="18" charset="0"/>
                        </a:rPr>
                        <a:t>2 02 30 024 04 0000 150</a:t>
                      </a:r>
                      <a:endParaRPr lang="ru-RU" sz="800" i="1" kern="1200" dirty="0">
                        <a:solidFill>
                          <a:schemeClr val="tx1"/>
                        </a:solidFill>
                        <a:latin typeface="Times New Roman" pitchFamily="18" charset="0"/>
                        <a:ea typeface="+mn-ea"/>
                        <a:cs typeface="Times New Roman" pitchFamily="18" charset="0"/>
                      </a:endParaRPr>
                    </a:p>
                  </a:txBody>
                  <a:tcPr marL="9525" marR="9525" marT="952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ru-RU" sz="700" i="1" kern="1200" smtClean="0">
                          <a:solidFill>
                            <a:schemeClr val="tx1"/>
                          </a:solidFill>
                          <a:latin typeface="Times New Roman" pitchFamily="18" charset="0"/>
                          <a:ea typeface="+mn-ea"/>
                          <a:cs typeface="Times New Roman" pitchFamily="18" charset="0"/>
                        </a:rPr>
                        <a:t>Субвенции бюджетам городских округов на выполнение передаваемых полномочий субъектов Российской Федерации</a:t>
                      </a:r>
                      <a:endParaRPr lang="ru-RU" sz="700" i="1" kern="1200" dirty="0">
                        <a:solidFill>
                          <a:schemeClr val="tx1"/>
                        </a:solidFill>
                        <a:latin typeface="Times New Roman" pitchFamily="18" charset="0"/>
                        <a:ea typeface="+mn-ea"/>
                        <a:cs typeface="Times New Roman" pitchFamily="18" charset="0"/>
                      </a:endParaRPr>
                    </a:p>
                  </a:txBody>
                  <a:tcPr marL="9525" marR="9525" marT="952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i="1" dirty="0" smtClean="0">
                          <a:solidFill>
                            <a:schemeClr val="tx1"/>
                          </a:solidFill>
                          <a:latin typeface="Times New Roman" pitchFamily="18" charset="0"/>
                          <a:cs typeface="Times New Roman" pitchFamily="18" charset="0"/>
                        </a:rPr>
                        <a:t>280 761,0</a:t>
                      </a:r>
                      <a:endParaRPr lang="ru-RU" sz="800" b="0" i="1" dirty="0">
                        <a:solidFill>
                          <a:schemeClr val="tx1"/>
                        </a:solidFill>
                        <a:latin typeface="Times New Roman" pitchFamily="18" charset="0"/>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279 296,7</a:t>
                      </a:r>
                      <a:endParaRPr lang="ru-RU" sz="800" kern="1200" dirty="0">
                        <a:solidFill>
                          <a:schemeClr val="tx1"/>
                        </a:solidFill>
                        <a:latin typeface="Times New Roman" pitchFamily="18" charset="0"/>
                        <a:ea typeface="+mn-ea"/>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99,5</a:t>
                      </a:r>
                      <a:endParaRPr lang="ru-RU" sz="800" kern="1200" dirty="0">
                        <a:solidFill>
                          <a:schemeClr val="tx1"/>
                        </a:solidFill>
                        <a:latin typeface="Times New Roman" pitchFamily="18" charset="0"/>
                        <a:ea typeface="+mn-ea"/>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52598207"/>
                  </a:ext>
                </a:extLst>
              </a:tr>
              <a:tr h="319915">
                <a:tc>
                  <a:txBody>
                    <a:bodyPr/>
                    <a:lstStyle/>
                    <a:p>
                      <a:pPr algn="ctr" fontAlgn="ctr"/>
                      <a:r>
                        <a:rPr lang="ru-RU" sz="800" kern="1200" dirty="0" smtClean="0">
                          <a:solidFill>
                            <a:schemeClr val="tx1"/>
                          </a:solidFill>
                          <a:latin typeface="Times New Roman" pitchFamily="18" charset="0"/>
                          <a:ea typeface="+mn-ea"/>
                          <a:cs typeface="Times New Roman" pitchFamily="18" charset="0"/>
                        </a:rPr>
                        <a:t>2 02 30 024 04 0001 150</a:t>
                      </a:r>
                      <a:endParaRPr lang="ru-RU" sz="800" kern="1200" dirty="0">
                        <a:solidFill>
                          <a:schemeClr val="tx1"/>
                        </a:solidFill>
                        <a:latin typeface="Times New Roman" pitchFamily="18" charset="0"/>
                        <a:ea typeface="+mn-ea"/>
                        <a:cs typeface="Times New Roman" pitchFamily="18" charset="0"/>
                      </a:endParaRPr>
                    </a:p>
                  </a:txBody>
                  <a:tcPr marL="9525" marR="9525" marT="952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ru-RU" sz="650" kern="1200" dirty="0" smtClean="0">
                          <a:solidFill>
                            <a:schemeClr val="tx1"/>
                          </a:solidFill>
                          <a:latin typeface="Times New Roman" pitchFamily="18" charset="0"/>
                          <a:ea typeface="+mn-ea"/>
                          <a:cs typeface="Times New Roman" pitchFamily="18" charset="0"/>
                        </a:rPr>
                        <a:t>Субвенции бюджетам городских округов на выполнение передаваемых полномочий субъектов Российской Федерации на обеспечение переданных государственных полномочий в сфере образования и организации деятельности комиссий по делам несовершеннолетних и защите их прав городов и районов</a:t>
                      </a:r>
                      <a:endParaRPr lang="ru-RU" sz="650" kern="1200" dirty="0">
                        <a:solidFill>
                          <a:schemeClr val="tx1"/>
                        </a:solidFill>
                        <a:latin typeface="Times New Roman" pitchFamily="18" charset="0"/>
                        <a:ea typeface="+mn-ea"/>
                        <a:cs typeface="Times New Roman" pitchFamily="18" charset="0"/>
                      </a:endParaRPr>
                    </a:p>
                  </a:txBody>
                  <a:tcPr marL="9525" marR="9525" marT="952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2 335,0</a:t>
                      </a:r>
                      <a:endParaRPr lang="ru-RU" sz="800" b="0" dirty="0">
                        <a:solidFill>
                          <a:schemeClr val="tx1"/>
                        </a:solidFill>
                        <a:latin typeface="Times New Roman" pitchFamily="18" charset="0"/>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2 082,2</a:t>
                      </a:r>
                      <a:endParaRPr lang="ru-RU" sz="800" kern="1200" dirty="0">
                        <a:solidFill>
                          <a:schemeClr val="tx1"/>
                        </a:solidFill>
                        <a:latin typeface="Times New Roman" pitchFamily="18" charset="0"/>
                        <a:ea typeface="+mn-ea"/>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89,2</a:t>
                      </a:r>
                      <a:endParaRPr lang="ru-RU" sz="800" kern="1200" dirty="0">
                        <a:solidFill>
                          <a:schemeClr val="tx1"/>
                        </a:solidFill>
                        <a:latin typeface="Times New Roman" pitchFamily="18" charset="0"/>
                        <a:ea typeface="+mn-ea"/>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052674043"/>
                  </a:ext>
                </a:extLst>
              </a:tr>
            </a:tbl>
          </a:graphicData>
        </a:graphic>
      </p:graphicFrame>
    </p:spTree>
    <p:extLst>
      <p:ext uri="{BB962C8B-B14F-4D97-AF65-F5344CB8AC3E}">
        <p14:creationId xmlns:p14="http://schemas.microsoft.com/office/powerpoint/2010/main" val="960548238"/>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16633"/>
            <a:ext cx="8928992" cy="738664"/>
          </a:xfrm>
          <a:prstGeom prst="rect">
            <a:avLst/>
          </a:prstGeom>
        </p:spPr>
        <p:txBody>
          <a:bodyPr wrap="square">
            <a:spAutoFit/>
          </a:bodyPr>
          <a:lstStyle/>
          <a:p>
            <a:pPr algn="ctr" eaLnBrk="0" hangingPunct="0"/>
            <a:r>
              <a:rPr lang="ru-RU" sz="1400" b="1" dirty="0">
                <a:solidFill>
                  <a:schemeClr val="accent1">
                    <a:lumMod val="50000"/>
                  </a:schemeClr>
                </a:solidFill>
                <a:latin typeface="Times New Roman" panose="02020603050405020304" pitchFamily="18" charset="0"/>
                <a:cs typeface="Times New Roman" panose="02020603050405020304" pitchFamily="18" charset="0"/>
              </a:rPr>
              <a:t>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в сравнении с плановыми назначениями в  2023 году      (тыс. руб.)</a:t>
            </a:r>
          </a:p>
        </p:txBody>
      </p:sp>
      <p:graphicFrame>
        <p:nvGraphicFramePr>
          <p:cNvPr id="3" name="Таблица 2"/>
          <p:cNvGraphicFramePr>
            <a:graphicFrameLocks noGrp="1"/>
          </p:cNvGraphicFramePr>
          <p:nvPr>
            <p:extLst>
              <p:ext uri="{D42A27DB-BD31-4B8C-83A1-F6EECF244321}">
                <p14:modId xmlns:p14="http://schemas.microsoft.com/office/powerpoint/2010/main" val="3588208769"/>
              </p:ext>
            </p:extLst>
          </p:nvPr>
        </p:nvGraphicFramePr>
        <p:xfrm>
          <a:off x="179512" y="855297"/>
          <a:ext cx="8856984" cy="5816244"/>
        </p:xfrm>
        <a:graphic>
          <a:graphicData uri="http://schemas.openxmlformats.org/drawingml/2006/table">
            <a:tbl>
              <a:tblPr firstRow="1" bandRow="1">
                <a:tableStyleId>{F5AB1C69-6EDB-4FF4-983F-18BD219EF322}</a:tableStyleId>
              </a:tblPr>
              <a:tblGrid>
                <a:gridCol w="1604562">
                  <a:extLst>
                    <a:ext uri="{9D8B030D-6E8A-4147-A177-3AD203B41FA5}">
                      <a16:colId xmlns:a16="http://schemas.microsoft.com/office/drawing/2014/main" val="3316405679"/>
                    </a:ext>
                  </a:extLst>
                </a:gridCol>
                <a:gridCol w="4457121">
                  <a:extLst>
                    <a:ext uri="{9D8B030D-6E8A-4147-A177-3AD203B41FA5}">
                      <a16:colId xmlns:a16="http://schemas.microsoft.com/office/drawing/2014/main" val="93823853"/>
                    </a:ext>
                  </a:extLst>
                </a:gridCol>
                <a:gridCol w="953751">
                  <a:extLst>
                    <a:ext uri="{9D8B030D-6E8A-4147-A177-3AD203B41FA5}">
                      <a16:colId xmlns:a16="http://schemas.microsoft.com/office/drawing/2014/main" val="192552085"/>
                    </a:ext>
                  </a:extLst>
                </a:gridCol>
                <a:gridCol w="876929">
                  <a:extLst>
                    <a:ext uri="{9D8B030D-6E8A-4147-A177-3AD203B41FA5}">
                      <a16:colId xmlns:a16="http://schemas.microsoft.com/office/drawing/2014/main" val="336058812"/>
                    </a:ext>
                  </a:extLst>
                </a:gridCol>
                <a:gridCol w="964621">
                  <a:extLst>
                    <a:ext uri="{9D8B030D-6E8A-4147-A177-3AD203B41FA5}">
                      <a16:colId xmlns:a16="http://schemas.microsoft.com/office/drawing/2014/main" val="1153641938"/>
                    </a:ext>
                  </a:extLst>
                </a:gridCol>
              </a:tblGrid>
              <a:tr h="314933">
                <a:tc>
                  <a:txBody>
                    <a:bodyPr/>
                    <a:lstStyle/>
                    <a:p>
                      <a:pPr marL="0" algn="ctr" defTabSz="457200" rtl="0" eaLnBrk="1" latinLnBrk="0" hangingPunct="1"/>
                      <a:r>
                        <a:rPr lang="ru-RU" sz="800" b="1" kern="1200" dirty="0" smtClean="0">
                          <a:solidFill>
                            <a:schemeClr val="tx1"/>
                          </a:solidFill>
                          <a:latin typeface="Times New Roman" panose="02020603050405020304" pitchFamily="18" charset="0"/>
                          <a:ea typeface="+mn-ea"/>
                          <a:cs typeface="Times New Roman" panose="02020603050405020304" pitchFamily="18" charset="0"/>
                        </a:rPr>
                        <a:t>Код бюджетной классификации </a:t>
                      </a:r>
                      <a:endParaRPr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lang="ru-RU" sz="800" b="1" kern="1200" dirty="0" smtClean="0">
                          <a:solidFill>
                            <a:schemeClr val="tx1"/>
                          </a:solidFill>
                          <a:latin typeface="Times New Roman" panose="02020603050405020304" pitchFamily="18" charset="0"/>
                          <a:ea typeface="+mn-ea"/>
                          <a:cs typeface="Times New Roman" panose="02020603050405020304" pitchFamily="18" charset="0"/>
                        </a:rPr>
                        <a:t>Наименование доходов</a:t>
                      </a:r>
                      <a:endParaRPr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lang="ru-RU" sz="800" kern="1200" dirty="0" smtClean="0">
                          <a:solidFill>
                            <a:schemeClr val="tx1"/>
                          </a:solidFill>
                          <a:latin typeface="Times New Roman" panose="02020603050405020304" pitchFamily="18" charset="0"/>
                          <a:ea typeface="+mn-ea"/>
                          <a:cs typeface="Times New Roman" panose="02020603050405020304" pitchFamily="18" charset="0"/>
                        </a:rPr>
                        <a:t>Уточненный план</a:t>
                      </a:r>
                      <a:endParaRPr lang="ru-RU" sz="800"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kumimoji="0" lang="ru-RU" sz="800" b="1" kern="1200" dirty="0" smtClean="0">
                          <a:solidFill>
                            <a:schemeClr val="tx1"/>
                          </a:solidFill>
                          <a:latin typeface="Times New Roman" panose="02020603050405020304" pitchFamily="18" charset="0"/>
                          <a:ea typeface="+mn-ea"/>
                          <a:cs typeface="Times New Roman" panose="02020603050405020304" pitchFamily="18" charset="0"/>
                        </a:rPr>
                        <a:t>Исполнено</a:t>
                      </a:r>
                      <a:endParaRPr kumimoji="0"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kumimoji="0" lang="ru-RU" sz="800" b="1" kern="1200" dirty="0" smtClean="0">
                          <a:solidFill>
                            <a:schemeClr val="tx1"/>
                          </a:solidFill>
                          <a:latin typeface="Times New Roman" panose="02020603050405020304" pitchFamily="18" charset="0"/>
                          <a:ea typeface="+mn-ea"/>
                          <a:cs typeface="Times New Roman" panose="02020603050405020304" pitchFamily="18" charset="0"/>
                        </a:rPr>
                        <a:t>% исполнения</a:t>
                      </a:r>
                      <a:endParaRPr kumimoji="0"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extLst>
                  <a:ext uri="{0D108BD9-81ED-4DB2-BD59-A6C34878D82A}">
                    <a16:rowId xmlns:a16="http://schemas.microsoft.com/office/drawing/2014/main" val="1918064344"/>
                  </a:ext>
                </a:extLst>
              </a:tr>
              <a:tr h="381202">
                <a:tc>
                  <a:txBody>
                    <a:bodyPr/>
                    <a:lstStyle/>
                    <a:p>
                      <a:pPr algn="ctr" fontAlgn="ctr"/>
                      <a:r>
                        <a:rPr lang="ru-RU" sz="800" kern="1200" dirty="0" smtClean="0">
                          <a:solidFill>
                            <a:schemeClr val="tx1"/>
                          </a:solidFill>
                          <a:latin typeface="Times New Roman" pitchFamily="18" charset="0"/>
                          <a:ea typeface="+mn-ea"/>
                          <a:cs typeface="Times New Roman" pitchFamily="18" charset="0"/>
                        </a:rPr>
                        <a:t>2 02 30 024 04 0002 150</a:t>
                      </a:r>
                      <a:endParaRPr lang="ru-RU" sz="800" kern="1200" dirty="0">
                        <a:solidFill>
                          <a:schemeClr val="tx1"/>
                        </a:solidFill>
                        <a:latin typeface="Times New Roman" pitchFamily="18" charset="0"/>
                        <a:ea typeface="+mn-ea"/>
                        <a:cs typeface="Times New Roman" pitchFamily="18" charset="0"/>
                      </a:endParaRPr>
                    </a:p>
                  </a:txBody>
                  <a:tcPr marL="9525" marR="9525" marT="952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ru-RU" sz="650" kern="1200" smtClean="0">
                          <a:solidFill>
                            <a:schemeClr val="tx1"/>
                          </a:solidFill>
                          <a:latin typeface="Times New Roman" pitchFamily="18" charset="0"/>
                          <a:ea typeface="+mn-ea"/>
                          <a:cs typeface="Times New Roman" pitchFamily="18" charset="0"/>
                        </a:rPr>
                        <a:t>Субвенции бюджетам городских округов на выполнение передаваемых полномочий субъектов Российской Федерации на обеспечение переданных муниципальным районам и городским округам Московской области государственных полномочий по временному хранению, комплектованию, учету и использованию архивных документов, относящихся к собственности Московской области и временно хранящихся в муниципальных архивах</a:t>
                      </a:r>
                      <a:endParaRPr lang="ru-RU" sz="650" kern="1200" dirty="0">
                        <a:solidFill>
                          <a:schemeClr val="tx1"/>
                        </a:solidFill>
                        <a:latin typeface="Times New Roman" pitchFamily="18" charset="0"/>
                        <a:ea typeface="+mn-ea"/>
                        <a:cs typeface="Times New Roman" pitchFamily="18" charset="0"/>
                      </a:endParaRPr>
                    </a:p>
                  </a:txBody>
                  <a:tcPr marL="9525" marR="9525" marT="952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3 360,0</a:t>
                      </a:r>
                      <a:endParaRPr lang="ru-RU" sz="800" b="0" dirty="0">
                        <a:solidFill>
                          <a:schemeClr val="tx1"/>
                        </a:solidFill>
                        <a:latin typeface="Times New Roman" pitchFamily="18" charset="0"/>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3 360,0</a:t>
                      </a:r>
                      <a:endParaRPr lang="ru-RU" sz="800" kern="1200" dirty="0">
                        <a:solidFill>
                          <a:schemeClr val="tx1"/>
                        </a:solidFill>
                        <a:latin typeface="Times New Roman" pitchFamily="18" charset="0"/>
                        <a:ea typeface="+mn-ea"/>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100,0</a:t>
                      </a:r>
                      <a:endParaRPr lang="ru-RU" sz="800" kern="1200" dirty="0">
                        <a:solidFill>
                          <a:schemeClr val="tx1"/>
                        </a:solidFill>
                        <a:latin typeface="Times New Roman" pitchFamily="18" charset="0"/>
                        <a:ea typeface="+mn-ea"/>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920710360"/>
                  </a:ext>
                </a:extLst>
              </a:tr>
              <a:tr h="288142">
                <a:tc>
                  <a:txBody>
                    <a:bodyPr/>
                    <a:lstStyle/>
                    <a:p>
                      <a:pPr algn="ctr" fontAlgn="ctr"/>
                      <a:r>
                        <a:rPr lang="ru-RU" sz="800" kern="1200" dirty="0" smtClean="0">
                          <a:solidFill>
                            <a:schemeClr val="tx1"/>
                          </a:solidFill>
                          <a:latin typeface="Times New Roman" pitchFamily="18" charset="0"/>
                          <a:ea typeface="+mn-ea"/>
                          <a:cs typeface="Times New Roman" pitchFamily="18" charset="0"/>
                        </a:rPr>
                        <a:t>2 02 30 024 04 0004 150</a:t>
                      </a:r>
                      <a:endParaRPr lang="ru-RU" sz="800" kern="1200" dirty="0">
                        <a:solidFill>
                          <a:schemeClr val="tx1"/>
                        </a:solidFill>
                        <a:latin typeface="Times New Roman" pitchFamily="18" charset="0"/>
                        <a:ea typeface="+mn-ea"/>
                        <a:cs typeface="Times New Roman"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ru-RU" sz="650" kern="1200" dirty="0" smtClean="0">
                          <a:solidFill>
                            <a:schemeClr val="tx1"/>
                          </a:solidFill>
                          <a:latin typeface="Times New Roman" pitchFamily="18" charset="0"/>
                          <a:ea typeface="+mn-ea"/>
                          <a:cs typeface="Times New Roman" pitchFamily="18" charset="0"/>
                        </a:rPr>
                        <a:t>Субвенции бюджетам городских округов на выполнение передаваемых полномочий субъектов Российской Федерации на осуществление переданных полномочий Московской области по транспортировке в морг, включая погрузоразгрузочные работы, с мест обнаружения или происшествия умерших для производства судебно-медицинской экспертизы</a:t>
                      </a:r>
                      <a:endParaRPr lang="ru-RU" sz="650" kern="1200" dirty="0">
                        <a:solidFill>
                          <a:schemeClr val="tx1"/>
                        </a:solidFill>
                        <a:latin typeface="Times New Roman" pitchFamily="18" charset="0"/>
                        <a:ea typeface="+mn-ea"/>
                        <a:cs typeface="Times New Roman"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327,0</a:t>
                      </a:r>
                      <a:endParaRPr lang="ru-RU" sz="800" b="0" dirty="0">
                        <a:solidFill>
                          <a:schemeClr val="tx1"/>
                        </a:solidFill>
                        <a:latin typeface="Times New Roman" pitchFamily="18" charset="0"/>
                        <a:cs typeface="Times New Roman" pitchFamily="18" charset="0"/>
                      </a:endParaRPr>
                    </a:p>
                  </a:txBody>
                  <a:tcPr marL="91424" marR="91424" marT="45715" marB="4571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327,0</a:t>
                      </a:r>
                      <a:endParaRPr lang="ru-RU" sz="800" kern="1200" dirty="0">
                        <a:solidFill>
                          <a:schemeClr val="tx1"/>
                        </a:solidFill>
                        <a:latin typeface="Times New Roman" pitchFamily="18" charset="0"/>
                        <a:ea typeface="+mn-ea"/>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100,0</a:t>
                      </a:r>
                      <a:endParaRPr lang="ru-RU" sz="800" kern="1200" dirty="0">
                        <a:solidFill>
                          <a:schemeClr val="tx1"/>
                        </a:solidFill>
                        <a:latin typeface="Times New Roman" pitchFamily="18" charset="0"/>
                        <a:ea typeface="+mn-ea"/>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007189504"/>
                  </a:ext>
                </a:extLst>
              </a:tr>
              <a:tr h="567335">
                <a:tc>
                  <a:txBody>
                    <a:bodyPr/>
                    <a:lstStyle/>
                    <a:p>
                      <a:pPr algn="ctr" fontAlgn="ctr"/>
                      <a:r>
                        <a:rPr lang="ru-RU" sz="800" kern="1200" dirty="0">
                          <a:solidFill>
                            <a:schemeClr val="tx1"/>
                          </a:solidFill>
                          <a:latin typeface="Times New Roman" pitchFamily="18" charset="0"/>
                          <a:ea typeface="+mn-ea"/>
                          <a:cs typeface="Times New Roman" pitchFamily="18" charset="0"/>
                        </a:rPr>
                        <a:t>2 02 30 024 04 0005 150</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ru-RU" sz="650" kern="1200" dirty="0">
                          <a:solidFill>
                            <a:schemeClr val="tx1"/>
                          </a:solidFill>
                          <a:latin typeface="Times New Roman" pitchFamily="18" charset="0"/>
                          <a:ea typeface="+mn-ea"/>
                          <a:cs typeface="Times New Roman" pitchFamily="18" charset="0"/>
                        </a:rPr>
                        <a:t>Субвенции бюджетам городских округов на выполнение передаваемых полномочий субъектов Российской Федерации на обеспечение государственных гарантий реализации прав граждан на получение общедоступного и бесплатного дошкольного, начального общего, основного общего, среднего общего образования в муниципальных общеобразовательных организациях в Московской области, обеспечение дополнительного образования в муниципальных общеобразовательных организациях в Московской области, включая расходы на оплату труда, приобретение учебников и учебных пособий, средств обучения, игр, игрушек (за исключением расходов на содержание зданий и оплату коммунальных услуг)</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269 791,0</a:t>
                      </a:r>
                      <a:endParaRPr lang="ru-RU" sz="800" kern="1200" dirty="0">
                        <a:solidFill>
                          <a:schemeClr val="tx1"/>
                        </a:solidFill>
                        <a:latin typeface="Times New Roman" pitchFamily="18" charset="0"/>
                        <a:ea typeface="+mn-ea"/>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268 722,3</a:t>
                      </a:r>
                      <a:endParaRPr lang="ru-RU" sz="800" kern="1200" dirty="0">
                        <a:solidFill>
                          <a:schemeClr val="tx1"/>
                        </a:solidFill>
                        <a:latin typeface="Times New Roman" pitchFamily="18" charset="0"/>
                        <a:ea typeface="+mn-ea"/>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99,6</a:t>
                      </a:r>
                      <a:endParaRPr lang="ru-RU" sz="800" kern="1200" dirty="0">
                        <a:solidFill>
                          <a:schemeClr val="tx1"/>
                        </a:solidFill>
                        <a:latin typeface="Times New Roman" pitchFamily="18" charset="0"/>
                        <a:ea typeface="+mn-ea"/>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562980577"/>
                  </a:ext>
                </a:extLst>
              </a:tr>
              <a:tr h="314984">
                <a:tc>
                  <a:txBody>
                    <a:bodyPr/>
                    <a:lstStyle/>
                    <a:p>
                      <a:pPr algn="ctr" fontAlgn="ctr"/>
                      <a:r>
                        <a:rPr lang="ru-RU" sz="800" kern="1200" dirty="0">
                          <a:solidFill>
                            <a:schemeClr val="tx1"/>
                          </a:solidFill>
                          <a:latin typeface="Times New Roman" pitchFamily="18" charset="0"/>
                          <a:ea typeface="+mn-ea"/>
                          <a:cs typeface="Times New Roman" pitchFamily="18" charset="0"/>
                        </a:rPr>
                        <a:t>2 02 30 024 04 0007 150</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ru-RU" sz="650" kern="1200" dirty="0">
                          <a:solidFill>
                            <a:schemeClr val="tx1"/>
                          </a:solidFill>
                          <a:latin typeface="Times New Roman" pitchFamily="18" charset="0"/>
                          <a:ea typeface="+mn-ea"/>
                          <a:cs typeface="Times New Roman" pitchFamily="18" charset="0"/>
                        </a:rPr>
                        <a:t>Субвенции бюджетам городских округов на выполнение передаваемых полномочий субъектов Российской Федерации на оплату расходов, связанных с компенсацией проезда к месту учебы и обратно отдельным категориям обучающихся по очной форме обучения муниципальных общеобразовательных организаций в Московской области</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141,0</a:t>
                      </a:r>
                      <a:endParaRPr lang="ru-RU" sz="800" kern="1200" dirty="0">
                        <a:solidFill>
                          <a:schemeClr val="tx1"/>
                        </a:solidFill>
                        <a:latin typeface="Times New Roman" pitchFamily="18" charset="0"/>
                        <a:ea typeface="+mn-ea"/>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80,1</a:t>
                      </a:r>
                      <a:endParaRPr lang="ru-RU" sz="800" b="0" dirty="0">
                        <a:solidFill>
                          <a:schemeClr val="tx1"/>
                        </a:solidFill>
                        <a:latin typeface="Times New Roman" pitchFamily="18" charset="0"/>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56,8</a:t>
                      </a:r>
                      <a:endParaRPr lang="ru-RU" sz="800" b="0" dirty="0">
                        <a:solidFill>
                          <a:schemeClr val="tx1"/>
                        </a:solidFill>
                        <a:latin typeface="Times New Roman" pitchFamily="18" charset="0"/>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772838035"/>
                  </a:ext>
                </a:extLst>
              </a:tr>
              <a:tr h="691873">
                <a:tc>
                  <a:txBody>
                    <a:bodyPr/>
                    <a:lstStyle/>
                    <a:p>
                      <a:pPr algn="ctr" fontAlgn="ctr"/>
                      <a:r>
                        <a:rPr lang="ru-RU" sz="800" kern="1200" dirty="0">
                          <a:solidFill>
                            <a:schemeClr val="tx1"/>
                          </a:solidFill>
                          <a:latin typeface="Times New Roman" pitchFamily="18" charset="0"/>
                          <a:ea typeface="+mn-ea"/>
                          <a:cs typeface="Times New Roman" pitchFamily="18" charset="0"/>
                        </a:rPr>
                        <a:t>2 02 30 024 04 0009 150</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ru-RU" sz="650" kern="1200" dirty="0">
                          <a:solidFill>
                            <a:schemeClr val="tx1"/>
                          </a:solidFill>
                          <a:latin typeface="Times New Roman" pitchFamily="18" charset="0"/>
                          <a:ea typeface="+mn-ea"/>
                          <a:cs typeface="Times New Roman" pitchFamily="18" charset="0"/>
                        </a:rPr>
                        <a:t>Субвенции бюджетам муниципальных районов и городских округов Московской области для осуществления отдельных государственных полномочий в части присвоения адресов объектам адресации, изменения и аннулирования адресов, присвоения наименований элементам улично-дорожной сети (за исключением автомобильных дорог федерального значения, автомобильных дорог регионального или межмуниципального значения, местного значения муниципального района), наименований элементам планировочной структуры, изменения, аннулирования таких наименований, согласования переустройства и перепланировки помещений в многоквартирном доме</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797,0</a:t>
                      </a:r>
                      <a:endParaRPr lang="ru-RU" sz="800" kern="1200" dirty="0">
                        <a:solidFill>
                          <a:schemeClr val="tx1"/>
                        </a:solidFill>
                        <a:latin typeface="Times New Roman" pitchFamily="18" charset="0"/>
                        <a:ea typeface="+mn-ea"/>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i="0" dirty="0" smtClean="0">
                          <a:solidFill>
                            <a:schemeClr val="tx1"/>
                          </a:solidFill>
                          <a:latin typeface="Times New Roman" pitchFamily="18" charset="0"/>
                          <a:cs typeface="Times New Roman" pitchFamily="18" charset="0"/>
                        </a:rPr>
                        <a:t>762,3</a:t>
                      </a:r>
                      <a:endParaRPr lang="ru-RU" sz="800" b="0" i="0" dirty="0">
                        <a:solidFill>
                          <a:schemeClr val="tx1"/>
                        </a:solidFill>
                        <a:latin typeface="Times New Roman" pitchFamily="18" charset="0"/>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i="0" dirty="0" smtClean="0">
                          <a:solidFill>
                            <a:schemeClr val="tx1"/>
                          </a:solidFill>
                          <a:latin typeface="Times New Roman" pitchFamily="18" charset="0"/>
                          <a:cs typeface="Times New Roman" pitchFamily="18" charset="0"/>
                        </a:rPr>
                        <a:t>95,7</a:t>
                      </a:r>
                      <a:endParaRPr lang="ru-RU" sz="800" b="0" i="0" dirty="0">
                        <a:solidFill>
                          <a:schemeClr val="tx1"/>
                        </a:solidFill>
                        <a:latin typeface="Times New Roman" pitchFamily="18" charset="0"/>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826955681"/>
                  </a:ext>
                </a:extLst>
              </a:tr>
              <a:tr h="409133">
                <a:tc>
                  <a:txBody>
                    <a:bodyPr/>
                    <a:lstStyle/>
                    <a:p>
                      <a:pPr algn="ctr" fontAlgn="ctr"/>
                      <a:r>
                        <a:rPr lang="ru-RU" sz="800" kern="1200" dirty="0">
                          <a:solidFill>
                            <a:schemeClr val="tx1"/>
                          </a:solidFill>
                          <a:latin typeface="Times New Roman" pitchFamily="18" charset="0"/>
                          <a:ea typeface="+mn-ea"/>
                          <a:cs typeface="Times New Roman" pitchFamily="18" charset="0"/>
                        </a:rPr>
                        <a:t>2 02 30 024 04 0010 150</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ru-RU" sz="650" kern="1200" dirty="0">
                          <a:solidFill>
                            <a:schemeClr val="tx1"/>
                          </a:solidFill>
                          <a:latin typeface="Times New Roman" pitchFamily="18" charset="0"/>
                          <a:ea typeface="+mn-ea"/>
                          <a:cs typeface="Times New Roman" pitchFamily="18" charset="0"/>
                        </a:rPr>
                        <a:t>Субвенции бюджетам городских округов на выполнение передаваемых полномочий субъектов Российской Федерации для осуществления государственных полномочий Московской области в области земельных отношений</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2 062,0</a:t>
                      </a:r>
                      <a:endParaRPr lang="ru-RU" sz="800" kern="1200" dirty="0">
                        <a:solidFill>
                          <a:schemeClr val="tx1"/>
                        </a:solidFill>
                        <a:latin typeface="Times New Roman" pitchFamily="18" charset="0"/>
                        <a:ea typeface="+mn-ea"/>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2 061,8</a:t>
                      </a:r>
                      <a:endParaRPr lang="ru-RU" sz="800" b="0" dirty="0">
                        <a:solidFill>
                          <a:schemeClr val="tx1"/>
                        </a:solidFill>
                        <a:latin typeface="Times New Roman" pitchFamily="18" charset="0"/>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100,0</a:t>
                      </a:r>
                      <a:endParaRPr lang="ru-RU" sz="800" b="0" dirty="0">
                        <a:solidFill>
                          <a:schemeClr val="tx1"/>
                        </a:solidFill>
                        <a:latin typeface="Times New Roman" pitchFamily="18" charset="0"/>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217059435"/>
                  </a:ext>
                </a:extLst>
              </a:tr>
              <a:tr h="409133">
                <a:tc>
                  <a:txBody>
                    <a:bodyPr/>
                    <a:lstStyle/>
                    <a:p>
                      <a:pPr algn="ctr" fontAlgn="ctr"/>
                      <a:r>
                        <a:rPr lang="ru-RU" sz="800" kern="1200" dirty="0">
                          <a:solidFill>
                            <a:schemeClr val="tx1"/>
                          </a:solidFill>
                          <a:latin typeface="Times New Roman" pitchFamily="18" charset="0"/>
                          <a:ea typeface="+mn-ea"/>
                          <a:cs typeface="Times New Roman" pitchFamily="18" charset="0"/>
                        </a:rPr>
                        <a:t>2 02 30 024 04 0011 150</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ru-RU" sz="650" kern="1200" dirty="0">
                          <a:solidFill>
                            <a:schemeClr val="tx1"/>
                          </a:solidFill>
                          <a:latin typeface="Times New Roman" pitchFamily="18" charset="0"/>
                          <a:ea typeface="+mn-ea"/>
                          <a:cs typeface="Times New Roman" pitchFamily="18" charset="0"/>
                        </a:rPr>
                        <a:t>Субвенции на осуществление переданных полномочий Московской области по организации мероприятий при осуществлении деятельности по обращению с собаками без владельцев</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0" kern="1200" dirty="0" smtClean="0">
                          <a:solidFill>
                            <a:schemeClr val="tx1"/>
                          </a:solidFill>
                          <a:latin typeface="Times New Roman" pitchFamily="18" charset="0"/>
                          <a:ea typeface="+mn-ea"/>
                          <a:cs typeface="Times New Roman" pitchFamily="18" charset="0"/>
                        </a:rPr>
                        <a:t>586,0</a:t>
                      </a:r>
                      <a:endParaRPr lang="ru-RU" sz="800" b="0" kern="1200" dirty="0">
                        <a:solidFill>
                          <a:schemeClr val="tx1"/>
                        </a:solidFill>
                        <a:latin typeface="Times New Roman" pitchFamily="18" charset="0"/>
                        <a:ea typeface="+mn-ea"/>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549,0</a:t>
                      </a:r>
                      <a:endParaRPr lang="ru-RU" sz="800" b="0" dirty="0">
                        <a:solidFill>
                          <a:schemeClr val="tx1"/>
                        </a:solidFill>
                        <a:latin typeface="Times New Roman" pitchFamily="18" charset="0"/>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93,7</a:t>
                      </a:r>
                      <a:endParaRPr lang="ru-RU" sz="800" b="0" dirty="0">
                        <a:solidFill>
                          <a:schemeClr val="tx1"/>
                        </a:solidFill>
                        <a:latin typeface="Times New Roman" pitchFamily="18" charset="0"/>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778322134"/>
                  </a:ext>
                </a:extLst>
              </a:tr>
              <a:tr h="409133">
                <a:tc>
                  <a:txBody>
                    <a:bodyPr/>
                    <a:lstStyle/>
                    <a:p>
                      <a:pPr algn="ctr" fontAlgn="ctr"/>
                      <a:r>
                        <a:rPr lang="ru-RU" sz="800" kern="1200" dirty="0">
                          <a:solidFill>
                            <a:schemeClr val="tx1"/>
                          </a:solidFill>
                          <a:latin typeface="Times New Roman" pitchFamily="18" charset="0"/>
                          <a:ea typeface="+mn-ea"/>
                          <a:cs typeface="Times New Roman" pitchFamily="18" charset="0"/>
                        </a:rPr>
                        <a:t>2 02 30 024 04 0012 150</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ru-RU" sz="650" kern="1200" dirty="0">
                          <a:solidFill>
                            <a:schemeClr val="tx1"/>
                          </a:solidFill>
                          <a:latin typeface="Times New Roman" pitchFamily="18" charset="0"/>
                          <a:ea typeface="+mn-ea"/>
                          <a:cs typeface="Times New Roman" pitchFamily="18" charset="0"/>
                        </a:rPr>
                        <a:t>Субвенции бюджетам городских округов на выполнение передаваемых полномочий субъектов Российской Федерации на создание административных комиссий, уполномоченных рассматривать дела об административных правонарушениях в сфере благоустройства</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1 031,0</a:t>
                      </a:r>
                      <a:endParaRPr lang="ru-RU" sz="800" b="0" dirty="0">
                        <a:solidFill>
                          <a:schemeClr val="tx1"/>
                        </a:solidFill>
                        <a:latin typeface="Times New Roman" pitchFamily="18" charset="0"/>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1 031,0</a:t>
                      </a:r>
                      <a:endParaRPr lang="ru-RU" sz="800" b="0" dirty="0">
                        <a:solidFill>
                          <a:schemeClr val="tx1"/>
                        </a:solidFill>
                        <a:latin typeface="Times New Roman" pitchFamily="18" charset="0"/>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100,0</a:t>
                      </a:r>
                      <a:endParaRPr lang="ru-RU" sz="800" b="0" dirty="0">
                        <a:solidFill>
                          <a:schemeClr val="tx1"/>
                        </a:solidFill>
                        <a:latin typeface="Times New Roman" pitchFamily="18" charset="0"/>
                        <a:cs typeface="Times New Roman" pitchFamily="18" charset="0"/>
                      </a:endParaRPr>
                    </a:p>
                  </a:txBody>
                  <a:tcPr marL="91424" marR="91424" marT="45691" marB="45691"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189459282"/>
                  </a:ext>
                </a:extLst>
              </a:tr>
              <a:tr h="409133">
                <a:tc>
                  <a:txBody>
                    <a:bodyPr/>
                    <a:lstStyle/>
                    <a:p>
                      <a:pPr algn="ctr" fontAlgn="ctr"/>
                      <a:r>
                        <a:rPr lang="ru-RU" sz="800" kern="1200" dirty="0">
                          <a:solidFill>
                            <a:schemeClr val="tx1"/>
                          </a:solidFill>
                          <a:latin typeface="Times New Roman" pitchFamily="18" charset="0"/>
                          <a:ea typeface="+mn-ea"/>
                          <a:cs typeface="Times New Roman" pitchFamily="18" charset="0"/>
                        </a:rPr>
                        <a:t>2 02 30 024 04 0014 150</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ru-RU" sz="650" kern="1200" dirty="0">
                          <a:solidFill>
                            <a:schemeClr val="tx1"/>
                          </a:solidFill>
                          <a:latin typeface="Times New Roman" pitchFamily="18" charset="0"/>
                          <a:ea typeface="+mn-ea"/>
                          <a:cs typeface="Times New Roman" pitchFamily="18" charset="0"/>
                        </a:rPr>
                        <a:t>Субвенции бюджетам городских округов на выполнение передаваемых полномочий субъектов Российской Федерации на осуществление отдельных государственных полномочий в части подготовки и направления уведомлений о соответствии (несоответствии) указанных в уведомлении о планируемом строительстве параметров объекта индивидуального жилищного строительства или садового дома установленным параметрам и допустимости размещения объекта индивидуального жилищного строительства или садового дома на земельном участке, уведомлений о соответствии (несоответствии) построенных или реконструированных объектов индивидуального жилищного строительства или садового дома требованиям законодательства о градостроительной деятельности</a:t>
                      </a: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249,0</a:t>
                      </a:r>
                      <a:endParaRPr lang="ru-RU" sz="800" b="0" dirty="0">
                        <a:solidFill>
                          <a:schemeClr val="tx1"/>
                        </a:solidFill>
                        <a:latin typeface="Times New Roman" pitchFamily="18" charset="0"/>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245,0</a:t>
                      </a:r>
                    </a:p>
                  </a:txBody>
                  <a:tcPr marL="91424" marR="91424" marT="45715" marB="4571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98,4</a:t>
                      </a:r>
                    </a:p>
                  </a:txBody>
                  <a:tcPr marL="91424" marR="91424" marT="45715" marB="4571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17114216"/>
                  </a:ext>
                </a:extLst>
              </a:tr>
              <a:tr h="409133">
                <a:tc>
                  <a:txBody>
                    <a:bodyPr/>
                    <a:lstStyle/>
                    <a:p>
                      <a:pPr algn="ctr" fontAlgn="ctr"/>
                      <a:r>
                        <a:rPr lang="ru-RU" sz="800" kern="1200" dirty="0">
                          <a:solidFill>
                            <a:schemeClr val="tx1"/>
                          </a:solidFill>
                          <a:latin typeface="Times New Roman" pitchFamily="18" charset="0"/>
                          <a:ea typeface="+mn-ea"/>
                          <a:cs typeface="Times New Roman" pitchFamily="18" charset="0"/>
                        </a:rPr>
                        <a:t>2 02 30 024 04 0015 150</a:t>
                      </a:r>
                    </a:p>
                  </a:txBody>
                  <a:tcPr marL="9525" marR="9525" marT="9522"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ru-RU" sz="650" kern="1200" dirty="0">
                          <a:solidFill>
                            <a:schemeClr val="tx1"/>
                          </a:solidFill>
                          <a:latin typeface="Times New Roman" pitchFamily="18" charset="0"/>
                          <a:ea typeface="+mn-ea"/>
                          <a:cs typeface="Times New Roman" pitchFamily="18" charset="0"/>
                        </a:rPr>
                        <a:t>Субвенции на осуществление переданных органам местного самоуправления полномочий по региональному государственному жилищному контролю (надзору) за соблюдением гражданами требований правил пользования газом</a:t>
                      </a:r>
                    </a:p>
                  </a:txBody>
                  <a:tcPr marL="9525" marR="9525" marT="9522"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82,0</a:t>
                      </a:r>
                      <a:endParaRPr lang="ru-RU" sz="800" kern="1200" dirty="0">
                        <a:solidFill>
                          <a:schemeClr val="tx1"/>
                        </a:solidFill>
                        <a:latin typeface="Times New Roman" pitchFamily="18" charset="0"/>
                        <a:ea typeface="+mn-ea"/>
                        <a:cs typeface="Times New Roman" pitchFamily="18" charset="0"/>
                      </a:endParaRPr>
                    </a:p>
                  </a:txBody>
                  <a:tcPr marL="91425" marR="91425" marT="45696" marB="45696"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76,0</a:t>
                      </a: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92,7</a:t>
                      </a: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195735157"/>
                  </a:ext>
                </a:extLst>
              </a:tr>
              <a:tr h="409133">
                <a:tc>
                  <a:txBody>
                    <a:bodyPr/>
                    <a:lstStyle/>
                    <a:p>
                      <a:pPr algn="ctr" fontAlgn="ctr"/>
                      <a:r>
                        <a:rPr lang="ru-RU" sz="800" kern="1200" dirty="0">
                          <a:solidFill>
                            <a:schemeClr val="tx1"/>
                          </a:solidFill>
                          <a:latin typeface="Times New Roman" pitchFamily="18" charset="0"/>
                          <a:ea typeface="+mn-ea"/>
                          <a:cs typeface="Times New Roman" pitchFamily="18" charset="0"/>
                        </a:rPr>
                        <a:t>2 02 30 029 04 0000 150</a:t>
                      </a:r>
                    </a:p>
                  </a:txBody>
                  <a:tcPr marL="9525" marR="9525" marT="9522"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ru-RU" sz="650" kern="1200" dirty="0">
                          <a:solidFill>
                            <a:schemeClr val="tx1"/>
                          </a:solidFill>
                          <a:latin typeface="Times New Roman" pitchFamily="18" charset="0"/>
                          <a:ea typeface="+mn-ea"/>
                          <a:cs typeface="Times New Roman" pitchFamily="18" charset="0"/>
                        </a:rPr>
                        <a:t>Субвенции бюджетам городских округов на компенсацию части платы, взимаемой с родителей (законных представителей) за присмотр и уход за детьми, посещающими образовательные организации, реализующие образовательные программы дошкольного образования</a:t>
                      </a:r>
                    </a:p>
                  </a:txBody>
                  <a:tcPr marL="9525" marR="9525" marT="9522"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2 178,0</a:t>
                      </a:r>
                      <a:endParaRPr lang="ru-RU" sz="800" kern="1200" dirty="0">
                        <a:solidFill>
                          <a:schemeClr val="tx1"/>
                        </a:solidFill>
                        <a:latin typeface="Times New Roman" pitchFamily="18" charset="0"/>
                        <a:ea typeface="+mn-ea"/>
                        <a:cs typeface="Times New Roman" pitchFamily="18" charset="0"/>
                      </a:endParaRPr>
                    </a:p>
                  </a:txBody>
                  <a:tcPr marL="91425" marR="91425" marT="45696" marB="45696"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2 178,0</a:t>
                      </a:r>
                      <a:endParaRPr lang="ru-RU" sz="800" kern="1200" dirty="0">
                        <a:solidFill>
                          <a:schemeClr val="tx1"/>
                        </a:solidFill>
                        <a:latin typeface="Times New Roman" pitchFamily="18" charset="0"/>
                        <a:ea typeface="+mn-ea"/>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100,0</a:t>
                      </a:r>
                      <a:endParaRPr lang="ru-RU" sz="800" kern="1200" dirty="0">
                        <a:solidFill>
                          <a:schemeClr val="tx1"/>
                        </a:solidFill>
                        <a:latin typeface="Times New Roman" pitchFamily="18" charset="0"/>
                        <a:ea typeface="+mn-ea"/>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529300127"/>
                  </a:ext>
                </a:extLst>
              </a:tr>
              <a:tr h="409133">
                <a:tc>
                  <a:txBody>
                    <a:bodyPr/>
                    <a:lstStyle/>
                    <a:p>
                      <a:pPr algn="ctr" fontAlgn="ctr"/>
                      <a:r>
                        <a:rPr lang="ru-RU" sz="800" kern="1200" dirty="0">
                          <a:solidFill>
                            <a:schemeClr val="tx1"/>
                          </a:solidFill>
                          <a:latin typeface="Times New Roman" pitchFamily="18" charset="0"/>
                          <a:ea typeface="+mn-ea"/>
                          <a:cs typeface="Times New Roman" pitchFamily="18" charset="0"/>
                        </a:rPr>
                        <a:t>2 02 35 082 04 0000 150</a:t>
                      </a:r>
                    </a:p>
                  </a:txBody>
                  <a:tcPr marL="9525" marR="9525" marT="9522"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ru-RU" sz="650" kern="1200" dirty="0">
                          <a:solidFill>
                            <a:schemeClr val="tx1"/>
                          </a:solidFill>
                          <a:latin typeface="Times New Roman" pitchFamily="18" charset="0"/>
                          <a:ea typeface="+mn-ea"/>
                          <a:cs typeface="Times New Roman" pitchFamily="18" charset="0"/>
                        </a:rPr>
                        <a:t>Субвенции бюджетам городских округов на предоставление жилых помещений детям-сиротам и детям, оставшимся без попечения родителей, лицам из их числа по договорам найма специализированных жилых помещений</a:t>
                      </a:r>
                    </a:p>
                  </a:txBody>
                  <a:tcPr marL="9525" marR="9525" marT="9522"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1 799,0</a:t>
                      </a:r>
                      <a:endParaRPr lang="ru-RU" sz="800" kern="1200" dirty="0">
                        <a:solidFill>
                          <a:schemeClr val="tx1"/>
                        </a:solidFill>
                        <a:latin typeface="Times New Roman" pitchFamily="18" charset="0"/>
                        <a:ea typeface="+mn-ea"/>
                        <a:cs typeface="Times New Roman" pitchFamily="18" charset="0"/>
                      </a:endParaRPr>
                    </a:p>
                  </a:txBody>
                  <a:tcPr marL="91425" marR="91425" marT="45696" marB="45696"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1 798,3</a:t>
                      </a:r>
                      <a:endParaRPr lang="ru-RU" sz="800" kern="1200" dirty="0">
                        <a:solidFill>
                          <a:schemeClr val="tx1"/>
                        </a:solidFill>
                        <a:latin typeface="Times New Roman" pitchFamily="18" charset="0"/>
                        <a:ea typeface="+mn-ea"/>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100,0</a:t>
                      </a:r>
                      <a:endParaRPr lang="ru-RU" sz="800" kern="1200" dirty="0">
                        <a:solidFill>
                          <a:schemeClr val="tx1"/>
                        </a:solidFill>
                        <a:latin typeface="Times New Roman" pitchFamily="18" charset="0"/>
                        <a:ea typeface="+mn-ea"/>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522080223"/>
                  </a:ext>
                </a:extLst>
              </a:tr>
            </a:tbl>
          </a:graphicData>
        </a:graphic>
      </p:graphicFrame>
    </p:spTree>
    <p:extLst>
      <p:ext uri="{BB962C8B-B14F-4D97-AF65-F5344CB8AC3E}">
        <p14:creationId xmlns:p14="http://schemas.microsoft.com/office/powerpoint/2010/main" val="1981016977"/>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16633"/>
            <a:ext cx="8928992" cy="738664"/>
          </a:xfrm>
          <a:prstGeom prst="rect">
            <a:avLst/>
          </a:prstGeom>
        </p:spPr>
        <p:txBody>
          <a:bodyPr wrap="square">
            <a:spAutoFit/>
          </a:bodyPr>
          <a:lstStyle/>
          <a:p>
            <a:pPr algn="ctr" eaLnBrk="0" hangingPunct="0"/>
            <a:r>
              <a:rPr lang="ru-RU" sz="1400" b="1" dirty="0">
                <a:solidFill>
                  <a:schemeClr val="accent1">
                    <a:lumMod val="50000"/>
                  </a:schemeClr>
                </a:solidFill>
                <a:latin typeface="Times New Roman" panose="02020603050405020304" pitchFamily="18" charset="0"/>
                <a:cs typeface="Times New Roman" panose="02020603050405020304" pitchFamily="18" charset="0"/>
              </a:rPr>
              <a:t>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в сравнении с плановыми назначениями в  2023 году      (тыс. руб.)</a:t>
            </a:r>
          </a:p>
        </p:txBody>
      </p:sp>
      <p:graphicFrame>
        <p:nvGraphicFramePr>
          <p:cNvPr id="3" name="Таблица 2"/>
          <p:cNvGraphicFramePr>
            <a:graphicFrameLocks noGrp="1"/>
          </p:cNvGraphicFramePr>
          <p:nvPr>
            <p:extLst>
              <p:ext uri="{D42A27DB-BD31-4B8C-83A1-F6EECF244321}">
                <p14:modId xmlns:p14="http://schemas.microsoft.com/office/powerpoint/2010/main" val="1574263394"/>
              </p:ext>
            </p:extLst>
          </p:nvPr>
        </p:nvGraphicFramePr>
        <p:xfrm>
          <a:off x="179512" y="855297"/>
          <a:ext cx="8784975" cy="5672522"/>
        </p:xfrm>
        <a:graphic>
          <a:graphicData uri="http://schemas.openxmlformats.org/drawingml/2006/table">
            <a:tbl>
              <a:tblPr firstRow="1" bandRow="1">
                <a:tableStyleId>{F5AB1C69-6EDB-4FF4-983F-18BD219EF322}</a:tableStyleId>
              </a:tblPr>
              <a:tblGrid>
                <a:gridCol w="1591516">
                  <a:extLst>
                    <a:ext uri="{9D8B030D-6E8A-4147-A177-3AD203B41FA5}">
                      <a16:colId xmlns:a16="http://schemas.microsoft.com/office/drawing/2014/main" val="2081600018"/>
                    </a:ext>
                  </a:extLst>
                </a:gridCol>
                <a:gridCol w="4420884">
                  <a:extLst>
                    <a:ext uri="{9D8B030D-6E8A-4147-A177-3AD203B41FA5}">
                      <a16:colId xmlns:a16="http://schemas.microsoft.com/office/drawing/2014/main" val="1145270822"/>
                    </a:ext>
                  </a:extLst>
                </a:gridCol>
                <a:gridCol w="945996">
                  <a:extLst>
                    <a:ext uri="{9D8B030D-6E8A-4147-A177-3AD203B41FA5}">
                      <a16:colId xmlns:a16="http://schemas.microsoft.com/office/drawing/2014/main" val="2227671165"/>
                    </a:ext>
                  </a:extLst>
                </a:gridCol>
                <a:gridCol w="869800">
                  <a:extLst>
                    <a:ext uri="{9D8B030D-6E8A-4147-A177-3AD203B41FA5}">
                      <a16:colId xmlns:a16="http://schemas.microsoft.com/office/drawing/2014/main" val="3004399005"/>
                    </a:ext>
                  </a:extLst>
                </a:gridCol>
                <a:gridCol w="956779">
                  <a:extLst>
                    <a:ext uri="{9D8B030D-6E8A-4147-A177-3AD203B41FA5}">
                      <a16:colId xmlns:a16="http://schemas.microsoft.com/office/drawing/2014/main" val="3346659956"/>
                    </a:ext>
                  </a:extLst>
                </a:gridCol>
              </a:tblGrid>
              <a:tr h="144270">
                <a:tc>
                  <a:txBody>
                    <a:bodyPr/>
                    <a:lstStyle/>
                    <a:p>
                      <a:pPr marL="0" algn="ctr" defTabSz="457200" rtl="0" eaLnBrk="1" latinLnBrk="0" hangingPunct="1"/>
                      <a:r>
                        <a:rPr lang="ru-RU" sz="800" b="1" kern="1200" dirty="0" smtClean="0">
                          <a:solidFill>
                            <a:schemeClr val="tx1"/>
                          </a:solidFill>
                          <a:latin typeface="Times New Roman" panose="02020603050405020304" pitchFamily="18" charset="0"/>
                          <a:ea typeface="+mn-ea"/>
                          <a:cs typeface="Times New Roman" panose="02020603050405020304" pitchFamily="18" charset="0"/>
                        </a:rPr>
                        <a:t>Код бюджетной классификации </a:t>
                      </a:r>
                      <a:endParaRPr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lang="ru-RU" sz="800" b="1" kern="1200" dirty="0" smtClean="0">
                          <a:solidFill>
                            <a:schemeClr val="tx1"/>
                          </a:solidFill>
                          <a:latin typeface="Times New Roman" panose="02020603050405020304" pitchFamily="18" charset="0"/>
                          <a:ea typeface="+mn-ea"/>
                          <a:cs typeface="Times New Roman" panose="02020603050405020304" pitchFamily="18" charset="0"/>
                        </a:rPr>
                        <a:t>Наименование доходов</a:t>
                      </a:r>
                      <a:endParaRPr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lang="ru-RU" sz="800" kern="1200" dirty="0" smtClean="0">
                          <a:solidFill>
                            <a:schemeClr val="tx1"/>
                          </a:solidFill>
                          <a:latin typeface="Times New Roman" panose="02020603050405020304" pitchFamily="18" charset="0"/>
                          <a:ea typeface="+mn-ea"/>
                          <a:cs typeface="Times New Roman" panose="02020603050405020304" pitchFamily="18" charset="0"/>
                        </a:rPr>
                        <a:t>Уточненный план</a:t>
                      </a:r>
                      <a:endParaRPr lang="ru-RU" sz="800"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kumimoji="0" lang="ru-RU" sz="800" b="1" kern="1200" dirty="0" smtClean="0">
                          <a:solidFill>
                            <a:schemeClr val="tx1"/>
                          </a:solidFill>
                          <a:latin typeface="Times New Roman" panose="02020603050405020304" pitchFamily="18" charset="0"/>
                          <a:ea typeface="+mn-ea"/>
                          <a:cs typeface="Times New Roman" panose="02020603050405020304" pitchFamily="18" charset="0"/>
                        </a:rPr>
                        <a:t>Исполнено</a:t>
                      </a:r>
                      <a:endParaRPr kumimoji="0"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tc>
                  <a:txBody>
                    <a:bodyPr/>
                    <a:lstStyle/>
                    <a:p>
                      <a:pPr marL="0" algn="ctr" defTabSz="457200" rtl="0" eaLnBrk="1" latinLnBrk="0" hangingPunct="1"/>
                      <a:r>
                        <a:rPr kumimoji="0" lang="ru-RU" sz="800" b="1" kern="1200" dirty="0" smtClean="0">
                          <a:solidFill>
                            <a:schemeClr val="tx1"/>
                          </a:solidFill>
                          <a:latin typeface="Times New Roman" panose="02020603050405020304" pitchFamily="18" charset="0"/>
                          <a:ea typeface="+mn-ea"/>
                          <a:cs typeface="Times New Roman" panose="02020603050405020304" pitchFamily="18" charset="0"/>
                        </a:rPr>
                        <a:t>% исполнения</a:t>
                      </a:r>
                      <a:endParaRPr kumimoji="0" lang="ru-RU" sz="800" b="1" kern="1200" dirty="0">
                        <a:solidFill>
                          <a:schemeClr val="tx1"/>
                        </a:solidFill>
                        <a:latin typeface="Times New Roman" panose="02020603050405020304" pitchFamily="18" charset="0"/>
                        <a:ea typeface="+mn-ea"/>
                        <a:cs typeface="Times New Roman" panose="02020603050405020304" pitchFamily="18" charset="0"/>
                      </a:endParaRPr>
                    </a:p>
                  </a:txBody>
                  <a:tcPr marL="91422" marR="91422" marT="45727" marB="45727" anchor="ctr" anchorCtr="1">
                    <a:solidFill>
                      <a:schemeClr val="accent2">
                        <a:lumMod val="40000"/>
                        <a:lumOff val="60000"/>
                      </a:schemeClr>
                    </a:solidFill>
                  </a:tcPr>
                </a:tc>
                <a:extLst>
                  <a:ext uri="{0D108BD9-81ED-4DB2-BD59-A6C34878D82A}">
                    <a16:rowId xmlns:a16="http://schemas.microsoft.com/office/drawing/2014/main" val="2775477011"/>
                  </a:ext>
                </a:extLst>
              </a:tr>
              <a:tr h="302477">
                <a:tc>
                  <a:txBody>
                    <a:bodyPr/>
                    <a:lstStyle/>
                    <a:p>
                      <a:pPr algn="ctr" fontAlgn="ctr"/>
                      <a:r>
                        <a:rPr lang="ru-RU" sz="800" kern="1200" dirty="0">
                          <a:solidFill>
                            <a:schemeClr val="tx1"/>
                          </a:solidFill>
                          <a:latin typeface="Times New Roman" pitchFamily="18" charset="0"/>
                          <a:ea typeface="+mn-ea"/>
                          <a:cs typeface="Times New Roman" pitchFamily="18" charset="0"/>
                        </a:rPr>
                        <a:t>2 02 35 118 04 0000 150</a:t>
                      </a:r>
                    </a:p>
                  </a:txBody>
                  <a:tcPr marL="9525" marR="9525" marT="9522"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ru-RU" sz="650" kern="1200" dirty="0">
                          <a:solidFill>
                            <a:schemeClr val="tx1"/>
                          </a:solidFill>
                          <a:latin typeface="Times New Roman" pitchFamily="18" charset="0"/>
                          <a:ea typeface="+mn-ea"/>
                          <a:cs typeface="Times New Roman" pitchFamily="18" charset="0"/>
                        </a:rPr>
                        <a:t>Субвенции бюджетам городских округов на осуществление первичного воинского учета органами местного самоуправления поселений, муниципальных и городских округов</a:t>
                      </a:r>
                    </a:p>
                  </a:txBody>
                  <a:tcPr marL="9525" marR="9525" marT="9522"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1 479,0</a:t>
                      </a:r>
                      <a:endParaRPr lang="ru-RU" sz="800" kern="1200" dirty="0">
                        <a:solidFill>
                          <a:schemeClr val="tx1"/>
                        </a:solidFill>
                        <a:latin typeface="Times New Roman" pitchFamily="18" charset="0"/>
                        <a:ea typeface="+mn-ea"/>
                        <a:cs typeface="Times New Roman" pitchFamily="18" charset="0"/>
                      </a:endParaRPr>
                    </a:p>
                  </a:txBody>
                  <a:tcPr marL="91425" marR="91425" marT="45696" marB="45696"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914,5</a:t>
                      </a:r>
                      <a:endParaRPr lang="ru-RU" sz="800" kern="1200" dirty="0">
                        <a:solidFill>
                          <a:schemeClr val="tx1"/>
                        </a:solidFill>
                        <a:latin typeface="Times New Roman" pitchFamily="18" charset="0"/>
                        <a:ea typeface="+mn-ea"/>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61,8</a:t>
                      </a:r>
                      <a:endParaRPr lang="ru-RU" sz="800" kern="1200" dirty="0">
                        <a:solidFill>
                          <a:schemeClr val="tx1"/>
                        </a:solidFill>
                        <a:latin typeface="Times New Roman" pitchFamily="18" charset="0"/>
                        <a:ea typeface="+mn-ea"/>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489174406"/>
                  </a:ext>
                </a:extLst>
              </a:tr>
              <a:tr h="398949">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2 02 35 179 04 0000 150</a:t>
                      </a:r>
                    </a:p>
                  </a:txBody>
                  <a:tcPr marL="9525" marR="9525" marT="9522"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Субвенции бюджетам городских округов на проведение мероприятий по обеспечению деятельности советников директора по воспитанию и взаимодействию с детскими общественными объединениями в общеобразовательных организациях</a:t>
                      </a:r>
                    </a:p>
                  </a:txBody>
                  <a:tcPr marL="9525" marR="9525" marT="9522"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kern="1200" dirty="0" smtClean="0">
                          <a:solidFill>
                            <a:schemeClr val="tx1"/>
                          </a:solidFill>
                          <a:latin typeface="Times New Roman" pitchFamily="18" charset="0"/>
                          <a:ea typeface="+mn-ea"/>
                          <a:cs typeface="Times New Roman" pitchFamily="18" charset="0"/>
                        </a:rPr>
                        <a:t>2 124,2</a:t>
                      </a:r>
                      <a:endParaRPr lang="ru-RU" sz="800" kern="1200" dirty="0">
                        <a:solidFill>
                          <a:schemeClr val="tx1"/>
                        </a:solidFill>
                        <a:latin typeface="Times New Roman" pitchFamily="18" charset="0"/>
                        <a:ea typeface="+mn-ea"/>
                        <a:cs typeface="Times New Roman" pitchFamily="18" charset="0"/>
                      </a:endParaRPr>
                    </a:p>
                  </a:txBody>
                  <a:tcPr marL="91425" marR="91425" marT="45696" marB="45696"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0" kern="1200" dirty="0" smtClean="0">
                          <a:solidFill>
                            <a:schemeClr val="tx1"/>
                          </a:solidFill>
                          <a:latin typeface="Times New Roman" pitchFamily="18" charset="0"/>
                          <a:ea typeface="+mn-ea"/>
                          <a:cs typeface="Times New Roman" pitchFamily="18" charset="0"/>
                        </a:rPr>
                        <a:t>2 124,0</a:t>
                      </a:r>
                      <a:endParaRPr lang="ru-RU" sz="800" b="0" kern="1200" dirty="0">
                        <a:solidFill>
                          <a:schemeClr val="tx1"/>
                        </a:solidFill>
                        <a:latin typeface="Times New Roman" pitchFamily="18" charset="0"/>
                        <a:ea typeface="+mn-ea"/>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0" kern="1200" dirty="0" smtClean="0">
                          <a:solidFill>
                            <a:schemeClr val="tx1"/>
                          </a:solidFill>
                          <a:latin typeface="Times New Roman" pitchFamily="18" charset="0"/>
                          <a:ea typeface="+mn-ea"/>
                          <a:cs typeface="Times New Roman" pitchFamily="18" charset="0"/>
                        </a:rPr>
                        <a:t>100,0</a:t>
                      </a:r>
                      <a:endParaRPr lang="ru-RU" sz="800" b="0" kern="1200" dirty="0">
                        <a:solidFill>
                          <a:schemeClr val="tx1"/>
                        </a:solidFill>
                        <a:latin typeface="Times New Roman" pitchFamily="18" charset="0"/>
                        <a:ea typeface="+mn-ea"/>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289321363"/>
                  </a:ext>
                </a:extLst>
              </a:tr>
              <a:tr h="226297">
                <a:tc>
                  <a:txBody>
                    <a:bodyPr/>
                    <a:lstStyle/>
                    <a:p>
                      <a:pPr algn="ctr" fontAlgn="ctr"/>
                      <a:r>
                        <a:rPr lang="ru-RU" sz="800" kern="1200" dirty="0">
                          <a:solidFill>
                            <a:schemeClr val="tx1"/>
                          </a:solidFill>
                          <a:latin typeface="Times New Roman" pitchFamily="18" charset="0"/>
                          <a:ea typeface="+mn-ea"/>
                          <a:cs typeface="Times New Roman" pitchFamily="18" charset="0"/>
                        </a:rPr>
                        <a:t>2 02 35 303 04 0000 150</a:t>
                      </a:r>
                    </a:p>
                  </a:txBody>
                  <a:tcPr marL="9525" marR="9525" marT="9522"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ru-RU" sz="650" kern="1200" dirty="0">
                          <a:solidFill>
                            <a:schemeClr val="tx1"/>
                          </a:solidFill>
                          <a:latin typeface="Times New Roman" pitchFamily="18" charset="0"/>
                          <a:ea typeface="+mn-ea"/>
                          <a:cs typeface="Times New Roman" pitchFamily="18" charset="0"/>
                        </a:rPr>
                        <a:t>Субвенции бюджетам городских округов на ежемесячное денежное вознаграждение за классное руководство педагогическим работникам государственных и муниципальных образовательных организаций, реализующих образовательные программы начального общего образования, образовательные программы основного общего образования, образовательные программы среднего общего образования</a:t>
                      </a:r>
                    </a:p>
                  </a:txBody>
                  <a:tcPr marL="9525" marR="9525" marT="9522"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kern="1200" dirty="0" smtClean="0">
                          <a:solidFill>
                            <a:schemeClr val="tx1"/>
                          </a:solidFill>
                          <a:latin typeface="Times New Roman" pitchFamily="18" charset="0"/>
                          <a:ea typeface="+mn-ea"/>
                          <a:cs typeface="Times New Roman" pitchFamily="18" charset="0"/>
                        </a:rPr>
                        <a:t>7 500,0</a:t>
                      </a:r>
                      <a:endParaRPr lang="ru-RU" sz="800" kern="1200" dirty="0">
                        <a:solidFill>
                          <a:schemeClr val="tx1"/>
                        </a:solidFill>
                        <a:latin typeface="Times New Roman" pitchFamily="18" charset="0"/>
                        <a:ea typeface="+mn-ea"/>
                        <a:cs typeface="Times New Roman" pitchFamily="18" charset="0"/>
                      </a:endParaRPr>
                    </a:p>
                  </a:txBody>
                  <a:tcPr marL="91425" marR="91425" marT="45696" marB="45696"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7 112,2</a:t>
                      </a:r>
                      <a:endParaRPr lang="ru-RU" sz="800" b="0" dirty="0">
                        <a:solidFill>
                          <a:schemeClr val="tx1"/>
                        </a:solidFill>
                        <a:latin typeface="Times New Roman" pitchFamily="18" charset="0"/>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94,8</a:t>
                      </a:r>
                      <a:endParaRPr lang="ru-RU" sz="800" b="0" dirty="0">
                        <a:solidFill>
                          <a:schemeClr val="tx1"/>
                        </a:solidFill>
                        <a:latin typeface="Times New Roman" pitchFamily="18" charset="0"/>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157097613"/>
                  </a:ext>
                </a:extLst>
              </a:tr>
              <a:tr h="259852">
                <a:tc>
                  <a:txBody>
                    <a:bodyPr/>
                    <a:lstStyle/>
                    <a:p>
                      <a:pPr marL="0" algn="ctr" defTabSz="457200" rtl="0" eaLnBrk="1" fontAlgn="ctr" latinLnBrk="0" hangingPunct="1"/>
                      <a:r>
                        <a:rPr lang="ru-RU" sz="800" b="1" kern="1200" dirty="0">
                          <a:solidFill>
                            <a:schemeClr val="tx1"/>
                          </a:solidFill>
                          <a:latin typeface="Times New Roman" pitchFamily="18" charset="0"/>
                          <a:ea typeface="+mn-ea"/>
                          <a:cs typeface="Times New Roman" pitchFamily="18" charset="0"/>
                        </a:rPr>
                        <a:t>2 02 40 000 00 0000 150</a:t>
                      </a:r>
                    </a:p>
                  </a:txBody>
                  <a:tcPr marL="9525" marR="9525" marT="9522"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800" b="1" kern="1200" dirty="0">
                          <a:solidFill>
                            <a:schemeClr val="tx1"/>
                          </a:solidFill>
                          <a:latin typeface="Times New Roman" pitchFamily="18" charset="0"/>
                          <a:ea typeface="+mn-ea"/>
                          <a:cs typeface="Times New Roman" pitchFamily="18" charset="0"/>
                        </a:rPr>
                        <a:t>Иные межбюджетные трансферты</a:t>
                      </a:r>
                    </a:p>
                  </a:txBody>
                  <a:tcPr marL="9525" marR="9525" marT="9522"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kern="1200" dirty="0" smtClean="0">
                          <a:solidFill>
                            <a:schemeClr val="tx1"/>
                          </a:solidFill>
                          <a:latin typeface="Times New Roman" pitchFamily="18" charset="0"/>
                          <a:ea typeface="+mn-ea"/>
                          <a:cs typeface="Times New Roman" pitchFamily="18" charset="0"/>
                        </a:rPr>
                        <a:t>11 249,0</a:t>
                      </a:r>
                      <a:endParaRPr lang="ru-RU" sz="800" b="1" kern="1200" dirty="0">
                        <a:solidFill>
                          <a:schemeClr val="tx1"/>
                        </a:solidFill>
                        <a:latin typeface="Times New Roman" pitchFamily="18" charset="0"/>
                        <a:ea typeface="+mn-ea"/>
                        <a:cs typeface="Times New Roman" pitchFamily="18" charset="0"/>
                      </a:endParaRPr>
                    </a:p>
                  </a:txBody>
                  <a:tcPr marL="91425" marR="91425" marT="45696" marB="45696"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11 247,2</a:t>
                      </a:r>
                      <a:endParaRPr lang="ru-RU" sz="800" b="1" dirty="0">
                        <a:solidFill>
                          <a:schemeClr val="tx1"/>
                        </a:solidFill>
                        <a:latin typeface="Times New Roman" pitchFamily="18" charset="0"/>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100,0</a:t>
                      </a:r>
                      <a:endParaRPr lang="ru-RU" sz="800" b="1" dirty="0">
                        <a:solidFill>
                          <a:schemeClr val="tx1"/>
                        </a:solidFill>
                        <a:latin typeface="Times New Roman" pitchFamily="18" charset="0"/>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807648762"/>
                  </a:ext>
                </a:extLst>
              </a:tr>
              <a:tr h="359694">
                <a:tc>
                  <a:txBody>
                    <a:bodyPr/>
                    <a:lstStyle/>
                    <a:p>
                      <a:pPr marL="0" algn="ctr" defTabSz="457200" rtl="0" eaLnBrk="1" fontAlgn="ctr" latinLnBrk="0" hangingPunct="1"/>
                      <a:r>
                        <a:rPr lang="ru-RU" sz="800" i="1" kern="1200" dirty="0">
                          <a:solidFill>
                            <a:schemeClr val="tx1"/>
                          </a:solidFill>
                          <a:latin typeface="Times New Roman" pitchFamily="18" charset="0"/>
                          <a:ea typeface="+mn-ea"/>
                          <a:cs typeface="Times New Roman" pitchFamily="18" charset="0"/>
                        </a:rPr>
                        <a:t>2 02 49 999 04 0000 150</a:t>
                      </a:r>
                    </a:p>
                  </a:txBody>
                  <a:tcPr marL="9525" marR="9525" marT="9522"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i="1" kern="1200" dirty="0">
                          <a:solidFill>
                            <a:schemeClr val="tx1"/>
                          </a:solidFill>
                          <a:latin typeface="Times New Roman" pitchFamily="18" charset="0"/>
                          <a:ea typeface="+mn-ea"/>
                          <a:cs typeface="Times New Roman" pitchFamily="18" charset="0"/>
                        </a:rPr>
                        <a:t>Прочие межбюджетные трансферты, передаваемые бюджетам городских округов</a:t>
                      </a:r>
                    </a:p>
                  </a:txBody>
                  <a:tcPr marL="9525" marR="9525" marT="9522"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i="1" kern="1200" dirty="0" smtClean="0">
                          <a:solidFill>
                            <a:schemeClr val="tx1"/>
                          </a:solidFill>
                          <a:latin typeface="Times New Roman" pitchFamily="18" charset="0"/>
                          <a:ea typeface="+mn-ea"/>
                          <a:cs typeface="Times New Roman" pitchFamily="18" charset="0"/>
                        </a:rPr>
                        <a:t>11 249,0</a:t>
                      </a:r>
                      <a:endParaRPr lang="ru-RU" sz="800" i="1" kern="1200" dirty="0">
                        <a:solidFill>
                          <a:schemeClr val="tx1"/>
                        </a:solidFill>
                        <a:latin typeface="Times New Roman" pitchFamily="18" charset="0"/>
                        <a:ea typeface="+mn-ea"/>
                        <a:cs typeface="Times New Roman" pitchFamily="18" charset="0"/>
                      </a:endParaRPr>
                    </a:p>
                  </a:txBody>
                  <a:tcPr marL="91425" marR="91425" marT="45696" marB="45696"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i="1" dirty="0" smtClean="0">
                          <a:solidFill>
                            <a:schemeClr val="tx1"/>
                          </a:solidFill>
                          <a:latin typeface="Times New Roman" pitchFamily="18" charset="0"/>
                          <a:cs typeface="Times New Roman" pitchFamily="18" charset="0"/>
                        </a:rPr>
                        <a:t>11 247,2</a:t>
                      </a:r>
                      <a:endParaRPr lang="ru-RU" sz="800" b="0" i="1" dirty="0">
                        <a:solidFill>
                          <a:schemeClr val="tx1"/>
                        </a:solidFill>
                        <a:latin typeface="Times New Roman" pitchFamily="18" charset="0"/>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i="1" dirty="0" smtClean="0">
                          <a:solidFill>
                            <a:schemeClr val="tx1"/>
                          </a:solidFill>
                          <a:latin typeface="Times New Roman" pitchFamily="18" charset="0"/>
                          <a:cs typeface="Times New Roman" pitchFamily="18" charset="0"/>
                        </a:rPr>
                        <a:t>100,0</a:t>
                      </a:r>
                      <a:endParaRPr lang="ru-RU" sz="800" b="0" i="1" dirty="0">
                        <a:solidFill>
                          <a:schemeClr val="tx1"/>
                        </a:solidFill>
                        <a:latin typeface="Times New Roman" pitchFamily="18" charset="0"/>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200009331"/>
                  </a:ext>
                </a:extLst>
              </a:tr>
              <a:tr h="156423">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2 02 49 999 04 0001 150</a:t>
                      </a:r>
                    </a:p>
                  </a:txBody>
                  <a:tcPr marL="9525" marR="9525" marT="9522"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Прочие межбюджетные </a:t>
                      </a:r>
                      <a:r>
                        <a:rPr lang="ru-RU" sz="650" kern="1200" dirty="0" err="1">
                          <a:solidFill>
                            <a:schemeClr val="tx1"/>
                          </a:solidFill>
                          <a:latin typeface="Times New Roman" pitchFamily="18" charset="0"/>
                          <a:ea typeface="+mn-ea"/>
                          <a:cs typeface="Times New Roman" pitchFamily="18" charset="0"/>
                        </a:rPr>
                        <a:t>транcферты</a:t>
                      </a:r>
                      <a:r>
                        <a:rPr lang="ru-RU" sz="650" kern="1200" dirty="0">
                          <a:solidFill>
                            <a:schemeClr val="tx1"/>
                          </a:solidFill>
                          <a:latin typeface="Times New Roman" pitchFamily="18" charset="0"/>
                          <a:ea typeface="+mn-ea"/>
                          <a:cs typeface="Times New Roman" pitchFamily="18" charset="0"/>
                        </a:rPr>
                        <a:t>, предоставляемые  бюджетам городских округов на создание центров образования естественно-научной и технологической направленностей</a:t>
                      </a:r>
                    </a:p>
                  </a:txBody>
                  <a:tcPr marL="9525" marR="9525" marT="9522"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kern="1200" dirty="0" smtClean="0">
                          <a:solidFill>
                            <a:schemeClr val="tx1"/>
                          </a:solidFill>
                          <a:latin typeface="Times New Roman" pitchFamily="18" charset="0"/>
                          <a:ea typeface="+mn-ea"/>
                          <a:cs typeface="Times New Roman" pitchFamily="18" charset="0"/>
                        </a:rPr>
                        <a:t>500,0</a:t>
                      </a:r>
                      <a:endParaRPr lang="ru-RU" sz="800" kern="1200" dirty="0">
                        <a:solidFill>
                          <a:schemeClr val="tx1"/>
                        </a:solidFill>
                        <a:latin typeface="Times New Roman" pitchFamily="18" charset="0"/>
                        <a:ea typeface="+mn-ea"/>
                        <a:cs typeface="Times New Roman" pitchFamily="18" charset="0"/>
                      </a:endParaRPr>
                    </a:p>
                  </a:txBody>
                  <a:tcPr marL="91425" marR="91425" marT="45696" marB="45696"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498,2</a:t>
                      </a:r>
                      <a:endParaRPr lang="ru-RU" sz="800" b="0" dirty="0">
                        <a:solidFill>
                          <a:schemeClr val="tx1"/>
                        </a:solidFill>
                        <a:latin typeface="Times New Roman" pitchFamily="18" charset="0"/>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99,6</a:t>
                      </a:r>
                      <a:endParaRPr lang="ru-RU" sz="800" b="0" dirty="0">
                        <a:solidFill>
                          <a:schemeClr val="tx1"/>
                        </a:solidFill>
                        <a:latin typeface="Times New Roman" pitchFamily="18" charset="0"/>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288620258"/>
                  </a:ext>
                </a:extLst>
              </a:tr>
              <a:tr h="302477">
                <a:tc>
                  <a:txBody>
                    <a:bodyPr/>
                    <a:lstStyle/>
                    <a:p>
                      <a:pPr marL="0" algn="ctr" defTabSz="457200" rtl="0" eaLnBrk="1" fontAlgn="ctr" latinLnBrk="0" hangingPunct="1"/>
                      <a:r>
                        <a:rPr lang="ru-RU" sz="800" kern="1200" dirty="0">
                          <a:solidFill>
                            <a:schemeClr val="tx1"/>
                          </a:solidFill>
                          <a:latin typeface="Times New Roman" pitchFamily="18" charset="0"/>
                          <a:ea typeface="+mn-ea"/>
                          <a:cs typeface="Times New Roman" pitchFamily="18" charset="0"/>
                        </a:rPr>
                        <a:t>2 02 49 999 04 0002 150</a:t>
                      </a:r>
                    </a:p>
                  </a:txBody>
                  <a:tcPr marL="9525" marR="9525" marT="9522"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kern="1200" dirty="0">
                          <a:solidFill>
                            <a:schemeClr val="tx1"/>
                          </a:solidFill>
                          <a:latin typeface="Times New Roman" pitchFamily="18" charset="0"/>
                          <a:ea typeface="+mn-ea"/>
                          <a:cs typeface="Times New Roman" pitchFamily="18" charset="0"/>
                        </a:rPr>
                        <a:t>Прочие межбюджетные </a:t>
                      </a:r>
                      <a:r>
                        <a:rPr lang="ru-RU" sz="650" kern="1200" dirty="0" err="1">
                          <a:solidFill>
                            <a:schemeClr val="tx1"/>
                          </a:solidFill>
                          <a:latin typeface="Times New Roman" pitchFamily="18" charset="0"/>
                          <a:ea typeface="+mn-ea"/>
                          <a:cs typeface="Times New Roman" pitchFamily="18" charset="0"/>
                        </a:rPr>
                        <a:t>транcферты</a:t>
                      </a:r>
                      <a:r>
                        <a:rPr lang="ru-RU" sz="650" kern="1200" dirty="0">
                          <a:solidFill>
                            <a:schemeClr val="tx1"/>
                          </a:solidFill>
                          <a:latin typeface="Times New Roman" pitchFamily="18" charset="0"/>
                          <a:ea typeface="+mn-ea"/>
                          <a:cs typeface="Times New Roman" pitchFamily="18" charset="0"/>
                        </a:rPr>
                        <a:t>, предоставляемые  бюджетам городских округов на реализацию отдельных мероприятий муниципальных программ</a:t>
                      </a:r>
                    </a:p>
                  </a:txBody>
                  <a:tcPr marL="9525" marR="9525" marT="9522"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kern="1200" dirty="0" smtClean="0">
                          <a:solidFill>
                            <a:schemeClr val="tx1"/>
                          </a:solidFill>
                          <a:latin typeface="Times New Roman" pitchFamily="18" charset="0"/>
                          <a:ea typeface="+mn-ea"/>
                          <a:cs typeface="Times New Roman" pitchFamily="18" charset="0"/>
                        </a:rPr>
                        <a:t>6 000,0</a:t>
                      </a:r>
                      <a:endParaRPr lang="ru-RU" sz="800" kern="1200" dirty="0">
                        <a:solidFill>
                          <a:schemeClr val="tx1"/>
                        </a:solidFill>
                        <a:latin typeface="Times New Roman" pitchFamily="18" charset="0"/>
                        <a:ea typeface="+mn-ea"/>
                        <a:cs typeface="Times New Roman" pitchFamily="18" charset="0"/>
                      </a:endParaRPr>
                    </a:p>
                  </a:txBody>
                  <a:tcPr marL="91425" marR="91425" marT="45696" marB="45696"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6 000,0</a:t>
                      </a:r>
                      <a:endParaRPr lang="ru-RU" sz="800" b="0" dirty="0">
                        <a:solidFill>
                          <a:schemeClr val="tx1"/>
                        </a:solidFill>
                        <a:latin typeface="Times New Roman" pitchFamily="18" charset="0"/>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100,0</a:t>
                      </a:r>
                      <a:endParaRPr lang="ru-RU" sz="800" b="0" dirty="0">
                        <a:solidFill>
                          <a:schemeClr val="tx1"/>
                        </a:solidFill>
                        <a:latin typeface="Times New Roman" pitchFamily="18" charset="0"/>
                        <a:cs typeface="Times New Roman" pitchFamily="18" charset="0"/>
                      </a:endParaRPr>
                    </a:p>
                  </a:txBody>
                  <a:tcPr marL="91424" marR="91424" marT="45719" marB="45719"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887130268"/>
                  </a:ext>
                </a:extLst>
              </a:tr>
              <a:tr h="302477">
                <a:tc>
                  <a:txBody>
                    <a:bodyPr/>
                    <a:lstStyle/>
                    <a:p>
                      <a:pPr marL="0" algn="ctr" defTabSz="457200" rtl="0" eaLnBrk="1" fontAlgn="ctr" latinLnBrk="0" hangingPunct="1"/>
                      <a:r>
                        <a:rPr lang="ru-RU" sz="800" b="0" kern="1200" dirty="0">
                          <a:solidFill>
                            <a:schemeClr val="tx1"/>
                          </a:solidFill>
                          <a:latin typeface="Times New Roman" pitchFamily="18" charset="0"/>
                          <a:ea typeface="+mn-ea"/>
                          <a:cs typeface="Times New Roman" pitchFamily="18" charset="0"/>
                        </a:rPr>
                        <a:t>2 02 49 999 04 0008 150</a:t>
                      </a:r>
                    </a:p>
                  </a:txBody>
                  <a:tcPr marL="9525" marR="9525" marT="9524"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b="0" kern="1200" dirty="0">
                          <a:solidFill>
                            <a:schemeClr val="tx1"/>
                          </a:solidFill>
                          <a:latin typeface="Times New Roman" pitchFamily="18" charset="0"/>
                          <a:ea typeface="+mn-ea"/>
                          <a:cs typeface="Times New Roman" pitchFamily="18" charset="0"/>
                        </a:rPr>
                        <a:t>Межбюджетные трансферты, передаваемые бюджетам городских округов на финансовое обеспечение расходов в связи с освобождением семей отдельных категорий граждан от платы, взимаемой за присмотр и уход за ребенком в муниципальных организациях в Московской области, реализующих программы дошкольного образования</a:t>
                      </a:r>
                    </a:p>
                  </a:txBody>
                  <a:tcPr marL="9525" marR="9525" marT="9524"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defTabSz="457200" rtl="0" eaLnBrk="1" fontAlgn="ctr" latinLnBrk="0" hangingPunct="1"/>
                      <a:r>
                        <a:rPr lang="ru-RU" sz="800" b="0" kern="1200" dirty="0" smtClean="0">
                          <a:solidFill>
                            <a:schemeClr val="tx1"/>
                          </a:solidFill>
                          <a:latin typeface="Times New Roman" pitchFamily="18" charset="0"/>
                          <a:ea typeface="+mn-ea"/>
                          <a:cs typeface="Times New Roman" pitchFamily="18" charset="0"/>
                        </a:rPr>
                        <a:t>200,0</a:t>
                      </a:r>
                      <a:endParaRPr lang="ru-RU" sz="800" b="0" kern="1200" dirty="0">
                        <a:solidFill>
                          <a:schemeClr val="tx1"/>
                        </a:solidFill>
                        <a:latin typeface="Times New Roman" pitchFamily="18" charset="0"/>
                        <a:ea typeface="+mn-ea"/>
                        <a:cs typeface="Times New Roman" pitchFamily="18" charset="0"/>
                      </a:endParaRPr>
                    </a:p>
                  </a:txBody>
                  <a:tcPr marL="91425" marR="91425" marT="45712" marB="45712"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defTabSz="457200" rtl="0" eaLnBrk="1" fontAlgn="ctr" latinLnBrk="0" hangingPunct="1"/>
                      <a:r>
                        <a:rPr lang="ru-RU" sz="800" b="0" kern="1200" dirty="0" smtClean="0">
                          <a:solidFill>
                            <a:schemeClr val="tx1"/>
                          </a:solidFill>
                          <a:latin typeface="Times New Roman" pitchFamily="18" charset="0"/>
                          <a:ea typeface="+mn-ea"/>
                          <a:cs typeface="Times New Roman" pitchFamily="18" charset="0"/>
                        </a:rPr>
                        <a:t>200,0</a:t>
                      </a:r>
                      <a:endParaRPr lang="ru-RU" sz="800" b="0" kern="1200" dirty="0">
                        <a:solidFill>
                          <a:schemeClr val="tx1"/>
                        </a:solidFill>
                        <a:latin typeface="Times New Roman" pitchFamily="18" charset="0"/>
                        <a:ea typeface="+mn-ea"/>
                        <a:cs typeface="Times New Roman" pitchFamily="18" charset="0"/>
                      </a:endParaRPr>
                    </a:p>
                  </a:txBody>
                  <a:tcPr marL="91425" marR="91425" marT="45712" marB="45712"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defTabSz="457200" rtl="0" eaLnBrk="1" fontAlgn="ctr" latinLnBrk="0" hangingPunct="1"/>
                      <a:r>
                        <a:rPr lang="ru-RU" sz="800" b="0" kern="1200" dirty="0" smtClean="0">
                          <a:solidFill>
                            <a:schemeClr val="tx1"/>
                          </a:solidFill>
                          <a:latin typeface="Times New Roman" pitchFamily="18" charset="0"/>
                          <a:ea typeface="+mn-ea"/>
                          <a:cs typeface="Times New Roman" pitchFamily="18" charset="0"/>
                        </a:rPr>
                        <a:t>100,0</a:t>
                      </a:r>
                      <a:endParaRPr lang="ru-RU" sz="800" b="0" kern="1200" dirty="0">
                        <a:solidFill>
                          <a:schemeClr val="tx1"/>
                        </a:solidFill>
                        <a:latin typeface="Times New Roman" pitchFamily="18" charset="0"/>
                        <a:ea typeface="+mn-ea"/>
                        <a:cs typeface="Times New Roman" pitchFamily="18" charset="0"/>
                      </a:endParaRPr>
                    </a:p>
                  </a:txBody>
                  <a:tcPr marL="91425" marR="91425" marT="45712" marB="45712"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792057513"/>
                  </a:ext>
                </a:extLst>
              </a:tr>
              <a:tr h="302477">
                <a:tc>
                  <a:txBody>
                    <a:bodyPr/>
                    <a:lstStyle/>
                    <a:p>
                      <a:pPr marL="0" algn="ctr" defTabSz="457200" rtl="0" eaLnBrk="1" fontAlgn="ctr" latinLnBrk="0" hangingPunct="1"/>
                      <a:r>
                        <a:rPr lang="ru-RU" sz="800" b="0" kern="1200" dirty="0" smtClean="0">
                          <a:solidFill>
                            <a:schemeClr val="tx1"/>
                          </a:solidFill>
                          <a:latin typeface="Times New Roman" pitchFamily="18" charset="0"/>
                          <a:ea typeface="+mn-ea"/>
                          <a:cs typeface="Times New Roman" pitchFamily="18" charset="0"/>
                        </a:rPr>
                        <a:t>2 02 49 999 04 0009 150</a:t>
                      </a:r>
                      <a:endParaRPr lang="ru-RU" sz="800" b="0" kern="1200" dirty="0">
                        <a:solidFill>
                          <a:schemeClr val="tx1"/>
                        </a:solidFill>
                        <a:latin typeface="Times New Roman" pitchFamily="18" charset="0"/>
                        <a:ea typeface="+mn-ea"/>
                        <a:cs typeface="Times New Roman" pitchFamily="18" charset="0"/>
                      </a:endParaRPr>
                    </a:p>
                  </a:txBody>
                  <a:tcPr marL="91442" marR="91442" marT="45711" marB="45711"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b="0" kern="1200" dirty="0" smtClean="0">
                          <a:solidFill>
                            <a:schemeClr val="tx1"/>
                          </a:solidFill>
                          <a:latin typeface="Times New Roman" pitchFamily="18" charset="0"/>
                          <a:ea typeface="+mn-ea"/>
                          <a:cs typeface="Times New Roman" pitchFamily="18" charset="0"/>
                        </a:rPr>
                        <a:t>Прочие межбюджетные трансферты, передаваемые бюджетам городских округов на сохранение достигнутого уровня заработной платы работников муниципальных учреждений культуры</a:t>
                      </a:r>
                      <a:endParaRPr lang="ru-RU" sz="650" b="0" kern="1200" dirty="0">
                        <a:solidFill>
                          <a:schemeClr val="tx1"/>
                        </a:solidFill>
                        <a:latin typeface="Times New Roman" pitchFamily="18" charset="0"/>
                        <a:ea typeface="+mn-ea"/>
                        <a:cs typeface="Times New Roman" pitchFamily="18" charset="0"/>
                      </a:endParaRPr>
                    </a:p>
                  </a:txBody>
                  <a:tcPr marL="91442" marR="91442" marT="45711" marB="45711"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defTabSz="457200" rtl="0" eaLnBrk="1" fontAlgn="ctr" latinLnBrk="0" hangingPunct="1"/>
                      <a:r>
                        <a:rPr lang="ru-RU" sz="800" b="0" kern="1200" dirty="0" smtClean="0">
                          <a:solidFill>
                            <a:schemeClr val="tx1"/>
                          </a:solidFill>
                          <a:latin typeface="Times New Roman" pitchFamily="18" charset="0"/>
                          <a:ea typeface="+mn-ea"/>
                          <a:cs typeface="Times New Roman" pitchFamily="18" charset="0"/>
                        </a:rPr>
                        <a:t>4 549,0</a:t>
                      </a:r>
                      <a:endParaRPr lang="ru-RU" sz="800" b="0" kern="1200" dirty="0">
                        <a:solidFill>
                          <a:schemeClr val="tx1"/>
                        </a:solidFill>
                        <a:latin typeface="Times New Roman" pitchFamily="18" charset="0"/>
                        <a:ea typeface="+mn-ea"/>
                        <a:cs typeface="Times New Roman" pitchFamily="18" charset="0"/>
                      </a:endParaRPr>
                    </a:p>
                  </a:txBody>
                  <a:tcPr marL="91425" marR="91425" marT="45712" marB="45712"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defTabSz="457200" rtl="0" eaLnBrk="1" fontAlgn="ctr" latinLnBrk="0" hangingPunct="1"/>
                      <a:r>
                        <a:rPr lang="ru-RU" sz="800" b="0" kern="1200" dirty="0" smtClean="0">
                          <a:solidFill>
                            <a:schemeClr val="tx1"/>
                          </a:solidFill>
                          <a:latin typeface="Times New Roman" pitchFamily="18" charset="0"/>
                          <a:ea typeface="+mn-ea"/>
                          <a:cs typeface="Times New Roman" pitchFamily="18" charset="0"/>
                        </a:rPr>
                        <a:t>4 549,0</a:t>
                      </a:r>
                      <a:endParaRPr lang="ru-RU" sz="800" b="0" kern="1200" dirty="0">
                        <a:solidFill>
                          <a:schemeClr val="tx1"/>
                        </a:solidFill>
                        <a:latin typeface="Times New Roman" pitchFamily="18" charset="0"/>
                        <a:ea typeface="+mn-ea"/>
                        <a:cs typeface="Times New Roman" pitchFamily="18" charset="0"/>
                      </a:endParaRPr>
                    </a:p>
                  </a:txBody>
                  <a:tcPr marL="91425" marR="91425" marT="45712" marB="45712"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defTabSz="457200" rtl="0" eaLnBrk="1" fontAlgn="ctr" latinLnBrk="0" hangingPunct="1"/>
                      <a:r>
                        <a:rPr lang="ru-RU" sz="800" b="0" kern="1200" dirty="0" smtClean="0">
                          <a:solidFill>
                            <a:schemeClr val="tx1"/>
                          </a:solidFill>
                          <a:latin typeface="Times New Roman" pitchFamily="18" charset="0"/>
                          <a:ea typeface="+mn-ea"/>
                          <a:cs typeface="Times New Roman" pitchFamily="18" charset="0"/>
                        </a:rPr>
                        <a:t>100,0</a:t>
                      </a:r>
                      <a:endParaRPr lang="ru-RU" sz="800" b="0" kern="1200" dirty="0">
                        <a:solidFill>
                          <a:schemeClr val="tx1"/>
                        </a:solidFill>
                        <a:latin typeface="Times New Roman" pitchFamily="18" charset="0"/>
                        <a:ea typeface="+mn-ea"/>
                        <a:cs typeface="Times New Roman" pitchFamily="18" charset="0"/>
                      </a:endParaRPr>
                    </a:p>
                  </a:txBody>
                  <a:tcPr marL="91425" marR="91425" marT="45712" marB="45712"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787010061"/>
                  </a:ext>
                </a:extLst>
              </a:tr>
              <a:tr h="302477">
                <a:tc>
                  <a:txBody>
                    <a:bodyPr/>
                    <a:lstStyle/>
                    <a:p>
                      <a:pPr marL="0" algn="ctr" defTabSz="457200" rtl="0" eaLnBrk="1" fontAlgn="ctr" latinLnBrk="0" hangingPunct="1"/>
                      <a:r>
                        <a:rPr lang="ru-RU" sz="800" b="1" kern="1200" dirty="0">
                          <a:solidFill>
                            <a:schemeClr val="tx1"/>
                          </a:solidFill>
                          <a:latin typeface="Times New Roman" pitchFamily="18" charset="0"/>
                          <a:ea typeface="+mn-ea"/>
                          <a:cs typeface="Times New Roman" pitchFamily="18" charset="0"/>
                        </a:rPr>
                        <a:t>2 03 00 000 00 0000 000</a:t>
                      </a:r>
                    </a:p>
                  </a:txBody>
                  <a:tcPr marL="9525" marR="9525" marT="9524"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800" b="1" kern="1200" dirty="0" smtClean="0">
                          <a:solidFill>
                            <a:schemeClr val="tx1"/>
                          </a:solidFill>
                          <a:latin typeface="Times New Roman" pitchFamily="18" charset="0"/>
                          <a:ea typeface="+mn-ea"/>
                          <a:cs typeface="Times New Roman" pitchFamily="18" charset="0"/>
                        </a:rPr>
                        <a:t>БЕЗВОЗМЕЗДНЫЕ ПОСТУПЛЕНИЯ ОТ ГОСУДАРСТВЕННЫХ (МУНИЦИПАЛЬНЫХ) ОРГАНИЗАЦИЙ</a:t>
                      </a:r>
                      <a:endParaRPr lang="ru-RU" sz="800" b="1" kern="1200" dirty="0">
                        <a:solidFill>
                          <a:schemeClr val="tx1"/>
                        </a:solidFill>
                        <a:latin typeface="Times New Roman" pitchFamily="18" charset="0"/>
                        <a:ea typeface="+mn-ea"/>
                        <a:cs typeface="Times New Roman" pitchFamily="18" charset="0"/>
                      </a:endParaRPr>
                    </a:p>
                  </a:txBody>
                  <a:tcPr marL="91442" marR="91442" marT="45711" marB="45711"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defTabSz="457200" rtl="0" eaLnBrk="1" fontAlgn="ctr" latinLnBrk="0" hangingPunct="1"/>
                      <a:r>
                        <a:rPr lang="ru-RU" sz="800" b="1" kern="1200" dirty="0" smtClean="0">
                          <a:solidFill>
                            <a:schemeClr val="tx1"/>
                          </a:solidFill>
                          <a:latin typeface="Times New Roman" pitchFamily="18" charset="0"/>
                          <a:ea typeface="+mn-ea"/>
                          <a:cs typeface="Times New Roman" pitchFamily="18" charset="0"/>
                        </a:rPr>
                        <a:t>1 887,7</a:t>
                      </a:r>
                      <a:endParaRPr lang="ru-RU" sz="800" b="1" kern="1200" dirty="0">
                        <a:solidFill>
                          <a:schemeClr val="tx1"/>
                        </a:solidFill>
                        <a:latin typeface="Times New Roman" pitchFamily="18" charset="0"/>
                        <a:ea typeface="+mn-ea"/>
                        <a:cs typeface="Times New Roman" pitchFamily="18" charset="0"/>
                      </a:endParaRPr>
                    </a:p>
                  </a:txBody>
                  <a:tcPr marL="91425" marR="91425" marT="45712" marB="45712"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defTabSz="457200" rtl="0" eaLnBrk="1" fontAlgn="ctr" latinLnBrk="0" hangingPunct="1"/>
                      <a:r>
                        <a:rPr lang="ru-RU" sz="800" b="1" kern="1200" dirty="0" smtClean="0">
                          <a:solidFill>
                            <a:schemeClr val="tx1"/>
                          </a:solidFill>
                          <a:latin typeface="Times New Roman" pitchFamily="18" charset="0"/>
                          <a:ea typeface="+mn-ea"/>
                          <a:cs typeface="Times New Roman" pitchFamily="18" charset="0"/>
                        </a:rPr>
                        <a:t>1 887,7</a:t>
                      </a:r>
                      <a:endParaRPr lang="ru-RU" sz="800" b="1" kern="1200" dirty="0">
                        <a:solidFill>
                          <a:schemeClr val="tx1"/>
                        </a:solidFill>
                        <a:latin typeface="Times New Roman" pitchFamily="18" charset="0"/>
                        <a:ea typeface="+mn-ea"/>
                        <a:cs typeface="Times New Roman" pitchFamily="18" charset="0"/>
                      </a:endParaRPr>
                    </a:p>
                  </a:txBody>
                  <a:tcPr marL="91425" marR="91425" marT="45712" marB="45712"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defTabSz="457200" rtl="0" eaLnBrk="1" fontAlgn="ctr" latinLnBrk="0" hangingPunct="1"/>
                      <a:r>
                        <a:rPr lang="ru-RU" sz="800" b="1" kern="1200" dirty="0" smtClean="0">
                          <a:solidFill>
                            <a:schemeClr val="tx1"/>
                          </a:solidFill>
                          <a:latin typeface="Times New Roman" pitchFamily="18" charset="0"/>
                          <a:ea typeface="+mn-ea"/>
                          <a:cs typeface="Times New Roman" pitchFamily="18" charset="0"/>
                        </a:rPr>
                        <a:t>100,0</a:t>
                      </a:r>
                      <a:endParaRPr lang="ru-RU" sz="800" b="1" kern="1200" dirty="0">
                        <a:solidFill>
                          <a:schemeClr val="tx1"/>
                        </a:solidFill>
                        <a:latin typeface="Times New Roman" pitchFamily="18" charset="0"/>
                        <a:ea typeface="+mn-ea"/>
                        <a:cs typeface="Times New Roman" pitchFamily="18" charset="0"/>
                      </a:endParaRPr>
                    </a:p>
                  </a:txBody>
                  <a:tcPr marL="91425" marR="91425" marT="45712" marB="45712"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710040470"/>
                  </a:ext>
                </a:extLst>
              </a:tr>
              <a:tr h="302477">
                <a:tc>
                  <a:txBody>
                    <a:bodyPr/>
                    <a:lstStyle/>
                    <a:p>
                      <a:pPr marL="0" algn="ctr" defTabSz="457200" rtl="0" eaLnBrk="1" fontAlgn="ctr" latinLnBrk="0" hangingPunct="1"/>
                      <a:r>
                        <a:rPr lang="ru-RU" sz="800" b="0" kern="1200">
                          <a:solidFill>
                            <a:schemeClr val="tx1"/>
                          </a:solidFill>
                          <a:latin typeface="Times New Roman" pitchFamily="18" charset="0"/>
                          <a:ea typeface="+mn-ea"/>
                          <a:cs typeface="Times New Roman" pitchFamily="18" charset="0"/>
                        </a:rPr>
                        <a:t>2 03 04 000 04 0000 150</a:t>
                      </a:r>
                    </a:p>
                  </a:txBody>
                  <a:tcPr marL="9525" marR="9525" marT="9524"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b="0" kern="1200" dirty="0" smtClean="0">
                          <a:solidFill>
                            <a:schemeClr val="tx1"/>
                          </a:solidFill>
                          <a:latin typeface="Times New Roman" pitchFamily="18" charset="0"/>
                          <a:ea typeface="+mn-ea"/>
                          <a:cs typeface="Times New Roman" pitchFamily="18" charset="0"/>
                        </a:rPr>
                        <a:t>Безвозмездные поступления от государственных (муниципальных) организаций в бюджеты городских округов</a:t>
                      </a:r>
                      <a:endParaRPr lang="ru-RU" sz="650" b="0" kern="1200" dirty="0">
                        <a:solidFill>
                          <a:schemeClr val="tx1"/>
                        </a:solidFill>
                        <a:latin typeface="Times New Roman" pitchFamily="18" charset="0"/>
                        <a:ea typeface="+mn-ea"/>
                        <a:cs typeface="Times New Roman" pitchFamily="18" charset="0"/>
                      </a:endParaRPr>
                    </a:p>
                  </a:txBody>
                  <a:tcPr marL="91442" marR="91442" marT="45711" marB="45711"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defTabSz="457200" rtl="0" eaLnBrk="1" fontAlgn="ctr" latinLnBrk="0" hangingPunct="1"/>
                      <a:r>
                        <a:rPr lang="ru-RU" sz="800" b="0" kern="1200" dirty="0" smtClean="0">
                          <a:solidFill>
                            <a:schemeClr val="tx1"/>
                          </a:solidFill>
                          <a:latin typeface="Times New Roman" pitchFamily="18" charset="0"/>
                          <a:ea typeface="+mn-ea"/>
                          <a:cs typeface="Times New Roman" pitchFamily="18" charset="0"/>
                        </a:rPr>
                        <a:t>1 887,7</a:t>
                      </a:r>
                      <a:endParaRPr lang="ru-RU" sz="800" b="0" kern="1200" dirty="0">
                        <a:solidFill>
                          <a:schemeClr val="tx1"/>
                        </a:solidFill>
                        <a:latin typeface="Times New Roman" pitchFamily="18" charset="0"/>
                        <a:ea typeface="+mn-ea"/>
                        <a:cs typeface="Times New Roman" pitchFamily="18" charset="0"/>
                      </a:endParaRPr>
                    </a:p>
                  </a:txBody>
                  <a:tcPr marL="91425" marR="91425" marT="45712" marB="45712"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defTabSz="457200" rtl="0" eaLnBrk="1" fontAlgn="ctr" latinLnBrk="0" hangingPunct="1"/>
                      <a:r>
                        <a:rPr lang="ru-RU" sz="800" b="0" kern="1200" dirty="0" smtClean="0">
                          <a:solidFill>
                            <a:schemeClr val="tx1"/>
                          </a:solidFill>
                          <a:latin typeface="Times New Roman" pitchFamily="18" charset="0"/>
                          <a:ea typeface="+mn-ea"/>
                          <a:cs typeface="Times New Roman" pitchFamily="18" charset="0"/>
                        </a:rPr>
                        <a:t>1 887,7</a:t>
                      </a:r>
                      <a:endParaRPr lang="ru-RU" sz="800" b="0" kern="1200" dirty="0">
                        <a:solidFill>
                          <a:schemeClr val="tx1"/>
                        </a:solidFill>
                        <a:latin typeface="Times New Roman" pitchFamily="18" charset="0"/>
                        <a:ea typeface="+mn-ea"/>
                        <a:cs typeface="Times New Roman" pitchFamily="18" charset="0"/>
                      </a:endParaRPr>
                    </a:p>
                  </a:txBody>
                  <a:tcPr marL="91425" marR="91425" marT="45712" marB="45712"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defTabSz="457200" rtl="0" eaLnBrk="1" fontAlgn="ctr" latinLnBrk="0" hangingPunct="1"/>
                      <a:r>
                        <a:rPr lang="ru-RU" sz="800" b="0" kern="1200" dirty="0" smtClean="0">
                          <a:solidFill>
                            <a:schemeClr val="tx1"/>
                          </a:solidFill>
                          <a:latin typeface="Times New Roman" pitchFamily="18" charset="0"/>
                          <a:ea typeface="+mn-ea"/>
                          <a:cs typeface="Times New Roman" pitchFamily="18" charset="0"/>
                        </a:rPr>
                        <a:t>100,0</a:t>
                      </a:r>
                      <a:endParaRPr lang="ru-RU" sz="800" b="0" kern="1200" dirty="0">
                        <a:solidFill>
                          <a:schemeClr val="tx1"/>
                        </a:solidFill>
                        <a:latin typeface="Times New Roman" pitchFamily="18" charset="0"/>
                        <a:ea typeface="+mn-ea"/>
                        <a:cs typeface="Times New Roman" pitchFamily="18" charset="0"/>
                      </a:endParaRPr>
                    </a:p>
                  </a:txBody>
                  <a:tcPr marL="91425" marR="91425" marT="45712" marB="45712"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975220945"/>
                  </a:ext>
                </a:extLst>
              </a:tr>
              <a:tr h="302477">
                <a:tc>
                  <a:txBody>
                    <a:bodyPr/>
                    <a:lstStyle/>
                    <a:p>
                      <a:pPr marL="0" algn="ctr" defTabSz="457200" rtl="0" eaLnBrk="1" fontAlgn="ctr" latinLnBrk="0" hangingPunct="1"/>
                      <a:r>
                        <a:rPr lang="ru-RU" sz="800" b="0" kern="1200" dirty="0">
                          <a:solidFill>
                            <a:schemeClr val="tx1"/>
                          </a:solidFill>
                          <a:latin typeface="Times New Roman" pitchFamily="18" charset="0"/>
                          <a:ea typeface="+mn-ea"/>
                          <a:cs typeface="Times New Roman" pitchFamily="18" charset="0"/>
                        </a:rPr>
                        <a:t>2 03 04 099 04 0000 150</a:t>
                      </a:r>
                    </a:p>
                  </a:txBody>
                  <a:tcPr marL="9525" marR="9525" marT="9524"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lang="ru-RU" sz="650" b="0" kern="1200" dirty="0" smtClean="0">
                          <a:solidFill>
                            <a:schemeClr val="tx1"/>
                          </a:solidFill>
                          <a:latin typeface="Times New Roman" pitchFamily="18" charset="0"/>
                          <a:ea typeface="+mn-ea"/>
                          <a:cs typeface="Times New Roman" pitchFamily="18" charset="0"/>
                        </a:rPr>
                        <a:t>Прочие безвозмездные поступления от государственных (муниципальных) организаций в бюджеты городских округов</a:t>
                      </a:r>
                      <a:endParaRPr lang="ru-RU" sz="650" b="0" kern="1200" dirty="0">
                        <a:solidFill>
                          <a:schemeClr val="tx1"/>
                        </a:solidFill>
                        <a:latin typeface="Times New Roman" pitchFamily="18" charset="0"/>
                        <a:ea typeface="+mn-ea"/>
                        <a:cs typeface="Times New Roman" pitchFamily="18" charset="0"/>
                      </a:endParaRPr>
                    </a:p>
                  </a:txBody>
                  <a:tcPr marL="91442" marR="91442" marT="45711" marB="45711"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defTabSz="457200" rtl="0" eaLnBrk="1" fontAlgn="ctr" latinLnBrk="0" hangingPunct="1"/>
                      <a:r>
                        <a:rPr lang="ru-RU" sz="800" b="0" kern="1200" dirty="0" smtClean="0">
                          <a:solidFill>
                            <a:schemeClr val="tx1"/>
                          </a:solidFill>
                          <a:latin typeface="Times New Roman" pitchFamily="18" charset="0"/>
                          <a:ea typeface="+mn-ea"/>
                          <a:cs typeface="Times New Roman" pitchFamily="18" charset="0"/>
                        </a:rPr>
                        <a:t>1 887,7</a:t>
                      </a:r>
                      <a:endParaRPr lang="ru-RU" sz="800" b="0" kern="1200" dirty="0">
                        <a:solidFill>
                          <a:schemeClr val="tx1"/>
                        </a:solidFill>
                        <a:latin typeface="Times New Roman" pitchFamily="18" charset="0"/>
                        <a:ea typeface="+mn-ea"/>
                        <a:cs typeface="Times New Roman" pitchFamily="18" charset="0"/>
                      </a:endParaRPr>
                    </a:p>
                  </a:txBody>
                  <a:tcPr marL="91425" marR="91425" marT="45712" marB="45712"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defTabSz="457200" rtl="0" eaLnBrk="1" fontAlgn="ctr" latinLnBrk="0" hangingPunct="1"/>
                      <a:r>
                        <a:rPr lang="ru-RU" sz="800" b="0" kern="1200" dirty="0" smtClean="0">
                          <a:solidFill>
                            <a:schemeClr val="tx1"/>
                          </a:solidFill>
                          <a:latin typeface="Times New Roman" pitchFamily="18" charset="0"/>
                          <a:ea typeface="+mn-ea"/>
                          <a:cs typeface="Times New Roman" pitchFamily="18" charset="0"/>
                        </a:rPr>
                        <a:t>1 887,7</a:t>
                      </a:r>
                      <a:endParaRPr lang="ru-RU" sz="800" b="0" kern="1200" dirty="0">
                        <a:solidFill>
                          <a:schemeClr val="tx1"/>
                        </a:solidFill>
                        <a:latin typeface="Times New Roman" pitchFamily="18" charset="0"/>
                        <a:ea typeface="+mn-ea"/>
                        <a:cs typeface="Times New Roman" pitchFamily="18" charset="0"/>
                      </a:endParaRPr>
                    </a:p>
                  </a:txBody>
                  <a:tcPr marL="91425" marR="91425" marT="45712" marB="45712"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defTabSz="457200" rtl="0" eaLnBrk="1" fontAlgn="ctr" latinLnBrk="0" hangingPunct="1"/>
                      <a:r>
                        <a:rPr lang="ru-RU" sz="800" b="0" kern="1200" dirty="0" smtClean="0">
                          <a:solidFill>
                            <a:schemeClr val="tx1"/>
                          </a:solidFill>
                          <a:latin typeface="Times New Roman" pitchFamily="18" charset="0"/>
                          <a:ea typeface="+mn-ea"/>
                          <a:cs typeface="Times New Roman" pitchFamily="18" charset="0"/>
                        </a:rPr>
                        <a:t>100,0</a:t>
                      </a:r>
                      <a:endParaRPr lang="ru-RU" sz="800" b="0" kern="1200" dirty="0">
                        <a:solidFill>
                          <a:schemeClr val="tx1"/>
                        </a:solidFill>
                        <a:latin typeface="Times New Roman" pitchFamily="18" charset="0"/>
                        <a:ea typeface="+mn-ea"/>
                        <a:cs typeface="Times New Roman" pitchFamily="18" charset="0"/>
                      </a:endParaRPr>
                    </a:p>
                  </a:txBody>
                  <a:tcPr marL="91425" marR="91425" marT="45712" marB="45712"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084630217"/>
                  </a:ext>
                </a:extLst>
              </a:tr>
              <a:tr h="302477">
                <a:tc>
                  <a:txBody>
                    <a:bodyPr/>
                    <a:lstStyle/>
                    <a:p>
                      <a:pPr marL="0" algn="ctr" defTabSz="457200" rtl="0" eaLnBrk="1" latinLnBrk="0" hangingPunct="1"/>
                      <a:r>
                        <a:rPr lang="ru-RU" sz="800" b="1" kern="1200" dirty="0" smtClean="0">
                          <a:solidFill>
                            <a:schemeClr val="tx1"/>
                          </a:solidFill>
                          <a:latin typeface="Times New Roman" pitchFamily="18" charset="0"/>
                          <a:ea typeface="+mn-ea"/>
                          <a:cs typeface="Times New Roman" pitchFamily="18" charset="0"/>
                        </a:rPr>
                        <a:t>2 07 00 000 00 0000 000</a:t>
                      </a:r>
                      <a:endParaRPr lang="ru-RU" sz="800" b="1" kern="1200" dirty="0">
                        <a:solidFill>
                          <a:schemeClr val="tx1"/>
                        </a:solidFill>
                        <a:latin typeface="Times New Roman" pitchFamily="18" charset="0"/>
                        <a:ea typeface="+mn-ea"/>
                        <a:cs typeface="Times New Roman" pitchFamily="18" charset="0"/>
                      </a:endParaRPr>
                    </a:p>
                  </a:txBody>
                  <a:tcPr marL="91442" marR="91442" marT="45719" marB="45719"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ПРОЧИЕ БЕЗВОЗМЕЗДНЫЕ ПОСТУПЛЕНИЯ</a:t>
                      </a:r>
                      <a:endParaRPr lang="ru-RU" sz="800" b="1" kern="1200" dirty="0">
                        <a:solidFill>
                          <a:schemeClr val="tx1"/>
                        </a:solidFill>
                        <a:latin typeface="Times New Roman" pitchFamily="18" charset="0"/>
                        <a:ea typeface="+mn-ea"/>
                        <a:cs typeface="Times New Roman" pitchFamily="18" charset="0"/>
                      </a:endParaRPr>
                    </a:p>
                  </a:txBody>
                  <a:tcPr marL="91442" marR="91442" marT="45719" marB="45719"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170,5</a:t>
                      </a:r>
                    </a:p>
                  </a:txBody>
                  <a:tcPr marL="91425" marR="91425"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defTabSz="457200" rtl="0" eaLnBrk="1" fontAlgn="ctr" latinLnBrk="0" hangingPunct="1"/>
                      <a:r>
                        <a:rPr lang="ru-RU" sz="800" b="1" kern="1200" dirty="0" smtClean="0">
                          <a:solidFill>
                            <a:schemeClr val="tx1"/>
                          </a:solidFill>
                          <a:latin typeface="Times New Roman" pitchFamily="18" charset="0"/>
                          <a:ea typeface="+mn-ea"/>
                          <a:cs typeface="Times New Roman" pitchFamily="18" charset="0"/>
                        </a:rPr>
                        <a:t>152,8</a:t>
                      </a:r>
                      <a:endParaRPr lang="ru-RU" sz="800" b="1" kern="1200" dirty="0">
                        <a:solidFill>
                          <a:schemeClr val="tx1"/>
                        </a:solidFill>
                        <a:latin typeface="Times New Roman" pitchFamily="18" charset="0"/>
                        <a:ea typeface="+mn-ea"/>
                        <a:cs typeface="Times New Roman" pitchFamily="18" charset="0"/>
                      </a:endParaRPr>
                    </a:p>
                  </a:txBody>
                  <a:tcPr marL="91425" marR="91425" marT="45712" marB="45712"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defTabSz="457200" rtl="0" eaLnBrk="1" fontAlgn="ctr" latinLnBrk="0" hangingPunct="1"/>
                      <a:r>
                        <a:rPr lang="ru-RU" sz="800" b="1" kern="1200" dirty="0" smtClean="0">
                          <a:solidFill>
                            <a:schemeClr val="tx1"/>
                          </a:solidFill>
                          <a:latin typeface="Times New Roman" pitchFamily="18" charset="0"/>
                          <a:ea typeface="+mn-ea"/>
                          <a:cs typeface="Times New Roman" pitchFamily="18" charset="0"/>
                        </a:rPr>
                        <a:t>89,6</a:t>
                      </a:r>
                      <a:endParaRPr lang="ru-RU" sz="800" b="1" kern="1200" dirty="0">
                        <a:solidFill>
                          <a:schemeClr val="tx1"/>
                        </a:solidFill>
                        <a:latin typeface="Times New Roman" pitchFamily="18" charset="0"/>
                        <a:ea typeface="+mn-ea"/>
                        <a:cs typeface="Times New Roman" pitchFamily="18" charset="0"/>
                      </a:endParaRPr>
                    </a:p>
                  </a:txBody>
                  <a:tcPr marL="91425" marR="91425" marT="45712" marB="45712"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415400054"/>
                  </a:ext>
                </a:extLst>
              </a:tr>
              <a:tr h="302477">
                <a:tc>
                  <a:txBody>
                    <a:bodyPr/>
                    <a:lstStyle/>
                    <a:p>
                      <a:pPr marL="0" algn="ctr" defTabSz="457200" rtl="0" eaLnBrk="1" latinLnBrk="0" hangingPunct="1"/>
                      <a:r>
                        <a:rPr lang="ru-RU" sz="800" b="0" kern="1200" dirty="0" smtClean="0">
                          <a:solidFill>
                            <a:schemeClr val="tx1"/>
                          </a:solidFill>
                          <a:latin typeface="Times New Roman" pitchFamily="18" charset="0"/>
                          <a:ea typeface="+mn-ea"/>
                          <a:cs typeface="Times New Roman" pitchFamily="18" charset="0"/>
                        </a:rPr>
                        <a:t>2 07 04 050 04 0000 150</a:t>
                      </a:r>
                      <a:endParaRPr lang="ru-RU" sz="800" b="0" kern="1200" dirty="0">
                        <a:solidFill>
                          <a:schemeClr val="tx1"/>
                        </a:solidFill>
                        <a:latin typeface="Times New Roman" pitchFamily="18" charset="0"/>
                        <a:ea typeface="+mn-ea"/>
                        <a:cs typeface="Times New Roman" pitchFamily="18" charset="0"/>
                      </a:endParaRPr>
                    </a:p>
                  </a:txBody>
                  <a:tcPr marL="91459" marR="91459" marT="45757" marB="4575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650" b="0" kern="1200" dirty="0" smtClean="0">
                          <a:solidFill>
                            <a:schemeClr val="tx1"/>
                          </a:solidFill>
                          <a:latin typeface="Times New Roman" pitchFamily="18" charset="0"/>
                          <a:ea typeface="+mn-ea"/>
                          <a:cs typeface="Times New Roman" pitchFamily="18" charset="0"/>
                        </a:rPr>
                        <a:t>Прочие безвозмездные поступления в бюджеты городских округов</a:t>
                      </a:r>
                      <a:endParaRPr lang="ru-RU" sz="650" b="0" kern="1200" dirty="0">
                        <a:solidFill>
                          <a:schemeClr val="tx1"/>
                        </a:solidFill>
                        <a:latin typeface="Times New Roman" pitchFamily="18" charset="0"/>
                        <a:ea typeface="+mn-ea"/>
                        <a:cs typeface="Times New Roman" pitchFamily="18" charset="0"/>
                      </a:endParaRPr>
                    </a:p>
                  </a:txBody>
                  <a:tcPr marL="91459" marR="91459" marT="45757" marB="4575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0" dirty="0" smtClean="0">
                          <a:solidFill>
                            <a:schemeClr val="tx1"/>
                          </a:solidFill>
                          <a:latin typeface="Times New Roman" pitchFamily="18" charset="0"/>
                          <a:cs typeface="Times New Roman" pitchFamily="18" charset="0"/>
                        </a:rPr>
                        <a:t>170,5</a:t>
                      </a:r>
                    </a:p>
                  </a:txBody>
                  <a:tcPr marL="91442" marR="91442" marT="45758" marB="4575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defTabSz="457200" rtl="0" eaLnBrk="1" fontAlgn="ctr" latinLnBrk="0" hangingPunct="1"/>
                      <a:r>
                        <a:rPr lang="ru-RU" sz="800" b="0" kern="1200" dirty="0" smtClean="0">
                          <a:solidFill>
                            <a:schemeClr val="tx1"/>
                          </a:solidFill>
                          <a:latin typeface="Times New Roman" pitchFamily="18" charset="0"/>
                          <a:ea typeface="+mn-ea"/>
                          <a:cs typeface="Times New Roman" pitchFamily="18" charset="0"/>
                        </a:rPr>
                        <a:t>152,8</a:t>
                      </a:r>
                      <a:endParaRPr lang="ru-RU" sz="800" b="0" kern="1200" dirty="0">
                        <a:solidFill>
                          <a:schemeClr val="tx1"/>
                        </a:solidFill>
                        <a:latin typeface="Times New Roman" pitchFamily="18" charset="0"/>
                        <a:ea typeface="+mn-ea"/>
                        <a:cs typeface="Times New Roman" pitchFamily="18" charset="0"/>
                      </a:endParaRPr>
                    </a:p>
                  </a:txBody>
                  <a:tcPr marL="91425" marR="91425" marT="45712" marB="45712"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defTabSz="457200" rtl="0" eaLnBrk="1" fontAlgn="ctr" latinLnBrk="0" hangingPunct="1"/>
                      <a:r>
                        <a:rPr lang="ru-RU" sz="800" b="0" kern="1200" dirty="0" smtClean="0">
                          <a:solidFill>
                            <a:schemeClr val="tx1"/>
                          </a:solidFill>
                          <a:latin typeface="Times New Roman" pitchFamily="18" charset="0"/>
                          <a:ea typeface="+mn-ea"/>
                          <a:cs typeface="Times New Roman" pitchFamily="18" charset="0"/>
                        </a:rPr>
                        <a:t>89,6</a:t>
                      </a:r>
                      <a:endParaRPr lang="ru-RU" sz="800" b="0" kern="1200" dirty="0">
                        <a:solidFill>
                          <a:schemeClr val="tx1"/>
                        </a:solidFill>
                        <a:latin typeface="Times New Roman" pitchFamily="18" charset="0"/>
                        <a:ea typeface="+mn-ea"/>
                        <a:cs typeface="Times New Roman" pitchFamily="18" charset="0"/>
                      </a:endParaRPr>
                    </a:p>
                  </a:txBody>
                  <a:tcPr marL="91425" marR="91425" marT="45712" marB="45712"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589671492"/>
                  </a:ext>
                </a:extLst>
              </a:tr>
              <a:tr h="302477">
                <a:tc>
                  <a:txBody>
                    <a:bodyPr/>
                    <a:lstStyle/>
                    <a:p>
                      <a:pPr marL="0" algn="ctr" defTabSz="457200" rtl="0" eaLnBrk="1" latinLnBrk="0" hangingPunct="1"/>
                      <a:r>
                        <a:rPr lang="ru-RU" sz="800" b="1" kern="1200" dirty="0" smtClean="0">
                          <a:solidFill>
                            <a:schemeClr val="tx1"/>
                          </a:solidFill>
                          <a:latin typeface="Times New Roman" pitchFamily="18" charset="0"/>
                          <a:ea typeface="+mn-ea"/>
                          <a:cs typeface="Times New Roman" pitchFamily="18" charset="0"/>
                        </a:rPr>
                        <a:t>2 19 00 000 00 0000 000</a:t>
                      </a:r>
                      <a:endParaRPr lang="ru-RU" sz="800" b="1" kern="1200" dirty="0">
                        <a:solidFill>
                          <a:schemeClr val="tx1"/>
                        </a:solidFill>
                        <a:latin typeface="Times New Roman" pitchFamily="18" charset="0"/>
                        <a:ea typeface="+mn-ea"/>
                        <a:cs typeface="Times New Roman" pitchFamily="18" charset="0"/>
                      </a:endParaRPr>
                    </a:p>
                  </a:txBody>
                  <a:tcPr marL="91459" marR="91459" marT="45757" marB="4575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ВОЗВРАТ ОСТАТКОВ СУБСИДИЙ, СУБВЕНЦИЙ И ИНЫХ МЕЖБЮДЖЕТНЫХ ТРАНСФЕРТОВ, ИМЕЮЩИХ ЦЕЛЕВОЕ НАЗНАЧЕНИЕ, ПРОШЛЫХ ЛЕТ</a:t>
                      </a:r>
                      <a:endParaRPr lang="ru-RU" sz="800" b="1" kern="1200" dirty="0">
                        <a:solidFill>
                          <a:schemeClr val="tx1"/>
                        </a:solidFill>
                        <a:latin typeface="Times New Roman" pitchFamily="18" charset="0"/>
                        <a:ea typeface="+mn-ea"/>
                        <a:cs typeface="Times New Roman" pitchFamily="18" charset="0"/>
                      </a:endParaRPr>
                    </a:p>
                  </a:txBody>
                  <a:tcPr marL="91459" marR="91459" marT="45757" marB="4575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-4</a:t>
                      </a:r>
                      <a:r>
                        <a:rPr lang="ru-RU" sz="800" b="1" baseline="0" dirty="0" smtClean="0">
                          <a:solidFill>
                            <a:schemeClr val="tx1"/>
                          </a:solidFill>
                          <a:latin typeface="Times New Roman" pitchFamily="18" charset="0"/>
                          <a:cs typeface="Times New Roman" pitchFamily="18" charset="0"/>
                        </a:rPr>
                        <a:t> 187,0</a:t>
                      </a:r>
                      <a:endParaRPr lang="ru-RU" sz="800" b="1" dirty="0" smtClean="0">
                        <a:solidFill>
                          <a:schemeClr val="tx1"/>
                        </a:solidFill>
                        <a:latin typeface="Times New Roman" pitchFamily="18" charset="0"/>
                        <a:cs typeface="Times New Roman" pitchFamily="18" charset="0"/>
                      </a:endParaRPr>
                    </a:p>
                  </a:txBody>
                  <a:tcPr marL="91442" marR="91442" marT="45758" marB="4575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-4</a:t>
                      </a:r>
                      <a:r>
                        <a:rPr lang="ru-RU" sz="800" b="1" baseline="0" dirty="0" smtClean="0">
                          <a:solidFill>
                            <a:schemeClr val="tx1"/>
                          </a:solidFill>
                          <a:latin typeface="Times New Roman" pitchFamily="18" charset="0"/>
                          <a:cs typeface="Times New Roman" pitchFamily="18" charset="0"/>
                        </a:rPr>
                        <a:t> 187,0</a:t>
                      </a:r>
                      <a:endParaRPr lang="ru-RU" sz="800" b="1" dirty="0" smtClean="0">
                        <a:solidFill>
                          <a:schemeClr val="tx1"/>
                        </a:solidFill>
                        <a:latin typeface="Times New Roman" pitchFamily="18" charset="0"/>
                        <a:cs typeface="Times New Roman" pitchFamily="18" charset="0"/>
                      </a:endParaRPr>
                    </a:p>
                  </a:txBody>
                  <a:tcPr marL="91442" marR="91442" marT="45758" marB="4575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b="1" dirty="0" smtClean="0">
                          <a:solidFill>
                            <a:schemeClr val="tx1"/>
                          </a:solidFill>
                          <a:latin typeface="Times New Roman" pitchFamily="18" charset="0"/>
                          <a:cs typeface="Times New Roman" pitchFamily="18" charset="0"/>
                        </a:rPr>
                        <a:t>100,0</a:t>
                      </a:r>
                    </a:p>
                  </a:txBody>
                  <a:tcPr marL="91442" marR="91442" marT="45758" marB="4575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067063245"/>
                  </a:ext>
                </a:extLst>
              </a:tr>
              <a:tr h="30247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800" b="0" kern="1200" dirty="0" smtClean="0">
                          <a:solidFill>
                            <a:schemeClr val="tx1"/>
                          </a:solidFill>
                          <a:latin typeface="Times New Roman" pitchFamily="18" charset="0"/>
                          <a:ea typeface="+mn-ea"/>
                          <a:cs typeface="Times New Roman" pitchFamily="18" charset="0"/>
                        </a:rPr>
                        <a:t>2 19 00 000 04 0000 150</a:t>
                      </a:r>
                    </a:p>
                  </a:txBody>
                  <a:tcPr marL="91459" marR="91459" marT="45757" marB="4575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650" b="0" kern="1200" dirty="0" smtClean="0">
                          <a:solidFill>
                            <a:schemeClr val="tx1"/>
                          </a:solidFill>
                          <a:latin typeface="Times New Roman" pitchFamily="18" charset="0"/>
                          <a:ea typeface="+mn-ea"/>
                          <a:cs typeface="Times New Roman" pitchFamily="18" charset="0"/>
                        </a:rPr>
                        <a:t>Возврат остатков субсидий, субвенций и иных межбюджетных трансфертов, имеющих целевое назначение, прошлых лет из бюджетов городских округов</a:t>
                      </a:r>
                    </a:p>
                  </a:txBody>
                  <a:tcPr marL="91459" marR="91459" marT="45757" marB="4575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-4  187,0</a:t>
                      </a:r>
                    </a:p>
                  </a:txBody>
                  <a:tcPr marL="91442" marR="91442" marT="45758" marB="4575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-4  187,0</a:t>
                      </a:r>
                    </a:p>
                  </a:txBody>
                  <a:tcPr marL="91442" marR="91442" marT="45758" marB="4575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800" dirty="0" smtClean="0">
                          <a:solidFill>
                            <a:schemeClr val="tx1"/>
                          </a:solidFill>
                          <a:latin typeface="Times New Roman" pitchFamily="18" charset="0"/>
                          <a:cs typeface="Times New Roman" pitchFamily="18" charset="0"/>
                        </a:rPr>
                        <a:t>100,0</a:t>
                      </a:r>
                    </a:p>
                  </a:txBody>
                  <a:tcPr marL="91442" marR="91442" marT="45758" marB="4575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584027011"/>
                  </a:ext>
                </a:extLst>
              </a:tr>
              <a:tr h="30247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ru-RU" sz="800" b="1" kern="1200" dirty="0" smtClean="0">
                        <a:solidFill>
                          <a:schemeClr val="tx1"/>
                        </a:solidFill>
                        <a:latin typeface="Times New Roman" pitchFamily="18" charset="0"/>
                        <a:ea typeface="+mn-ea"/>
                        <a:cs typeface="Times New Roman" pitchFamily="18" charset="0"/>
                      </a:endParaRPr>
                    </a:p>
                  </a:txBody>
                  <a:tcPr marL="91459" marR="91459" marT="45757" marB="4575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b="1" kern="1200" dirty="0" smtClean="0">
                          <a:solidFill>
                            <a:schemeClr val="tx1"/>
                          </a:solidFill>
                          <a:latin typeface="Times New Roman" pitchFamily="18" charset="0"/>
                          <a:ea typeface="+mn-ea"/>
                          <a:cs typeface="Times New Roman" pitchFamily="18" charset="0"/>
                        </a:rPr>
                        <a:t>ВСЕГО ДОХОДОВ</a:t>
                      </a:r>
                    </a:p>
                  </a:txBody>
                  <a:tcPr marL="91459" marR="91459" marT="45757" marB="45757"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ru-RU" sz="1000" b="1" dirty="0" smtClean="0">
                          <a:solidFill>
                            <a:schemeClr val="tx1"/>
                          </a:solidFill>
                          <a:latin typeface="Times New Roman" pitchFamily="18" charset="0"/>
                          <a:cs typeface="Times New Roman" pitchFamily="18" charset="0"/>
                        </a:rPr>
                        <a:t>1 695 000,0</a:t>
                      </a:r>
                    </a:p>
                  </a:txBody>
                  <a:tcPr marL="91442" marR="91442" marT="45758" marB="45758"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kumimoji="0" lang="ru-RU" sz="1000" b="1" kern="1200" dirty="0" smtClean="0">
                          <a:solidFill>
                            <a:schemeClr val="tx1"/>
                          </a:solidFill>
                          <a:latin typeface="Times New Roman" pitchFamily="18" charset="0"/>
                          <a:ea typeface="+mn-ea"/>
                          <a:cs typeface="Times New Roman" pitchFamily="18" charset="0"/>
                        </a:rPr>
                        <a:t>1 706 160,5</a:t>
                      </a:r>
                      <a:endParaRPr kumimoji="0" lang="ru-RU" sz="1000" b="1" kern="1200" dirty="0">
                        <a:solidFill>
                          <a:schemeClr val="tx1"/>
                        </a:solidFill>
                        <a:latin typeface="Times New Roman" pitchFamily="18" charset="0"/>
                        <a:ea typeface="+mn-ea"/>
                        <a:cs typeface="Times New Roman" pitchFamily="18" charset="0"/>
                      </a:endParaRPr>
                    </a:p>
                  </a:txBody>
                  <a:tcPr marL="91425" marR="91425" marT="45712" marB="45712"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l" defTabSz="457200" rtl="0" eaLnBrk="1" fontAlgn="ctr" latinLnBrk="0" hangingPunct="1"/>
                      <a:r>
                        <a:rPr kumimoji="0" lang="ru-RU" sz="1000" b="1" kern="1200" dirty="0" smtClean="0">
                          <a:solidFill>
                            <a:schemeClr val="tx1"/>
                          </a:solidFill>
                          <a:latin typeface="Times New Roman" pitchFamily="18" charset="0"/>
                          <a:ea typeface="+mn-ea"/>
                          <a:cs typeface="Times New Roman" pitchFamily="18" charset="0"/>
                        </a:rPr>
                        <a:t>100,7</a:t>
                      </a:r>
                      <a:endParaRPr kumimoji="0" lang="ru-RU" sz="1000" b="1" kern="1200" dirty="0">
                        <a:solidFill>
                          <a:schemeClr val="tx1"/>
                        </a:solidFill>
                        <a:latin typeface="Times New Roman" pitchFamily="18" charset="0"/>
                        <a:ea typeface="+mn-ea"/>
                        <a:cs typeface="Times New Roman" pitchFamily="18" charset="0"/>
                      </a:endParaRPr>
                    </a:p>
                  </a:txBody>
                  <a:tcPr marL="91425" marR="91425" marT="45712" marB="45712" anchor="ctr" anchorCtr="1">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01319661"/>
                  </a:ext>
                </a:extLst>
              </a:tr>
            </a:tbl>
          </a:graphicData>
        </a:graphic>
      </p:graphicFrame>
    </p:spTree>
    <p:extLst>
      <p:ext uri="{BB962C8B-B14F-4D97-AF65-F5344CB8AC3E}">
        <p14:creationId xmlns:p14="http://schemas.microsoft.com/office/powerpoint/2010/main" val="76511661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Содержимое 2"/>
          <p:cNvSpPr>
            <a:spLocks noGrp="1"/>
          </p:cNvSpPr>
          <p:nvPr>
            <p:ph idx="1"/>
          </p:nvPr>
        </p:nvSpPr>
        <p:spPr>
          <a:xfrm>
            <a:off x="0" y="1340768"/>
            <a:ext cx="9144000" cy="396044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indent="450000" algn="just">
              <a:buNone/>
            </a:pPr>
            <a:endParaRPr lang="ru-RU" sz="2000" dirty="0" smtClean="0"/>
          </a:p>
          <a:p>
            <a:pPr indent="450000" algn="just"/>
            <a:r>
              <a:rPr lang="ru-RU" sz="2000" dirty="0" smtClean="0">
                <a:solidFill>
                  <a:srgbClr val="7030A0"/>
                </a:solidFill>
              </a:rPr>
              <a:t>Проведение публичных слушаний по отчету об исполнении бюджета городского округа Лотошино Московской области за 2023 год подтверждает реализацию принципов открытости и прозрачности управления финансами в нашем муниципальном образовании. </a:t>
            </a:r>
          </a:p>
          <a:p>
            <a:pPr indent="450000" algn="just"/>
            <a:r>
              <a:rPr lang="ru-RU" sz="2000" dirty="0" smtClean="0">
                <a:solidFill>
                  <a:srgbClr val="7030A0"/>
                </a:solidFill>
              </a:rPr>
              <a:t>В 2023 году планово проводилась работа по мобилизации всех имеющихся ресурсов, оптимизации неэффективных расходов, разумному использованию имеющихся средств бюджета городского округа Лотошино Московской области.</a:t>
            </a:r>
          </a:p>
          <a:p>
            <a:pPr indent="450000" algn="just"/>
            <a:r>
              <a:rPr lang="ru-RU" sz="2000" dirty="0" smtClean="0">
                <a:solidFill>
                  <a:srgbClr val="7030A0"/>
                </a:solidFill>
              </a:rPr>
              <a:t>Бюджет для граждан нацелен на получение обратной связи от граждан, которым интересны современные проблемы муниципальных финансов в городском округе Лотошино.</a:t>
            </a:r>
          </a:p>
          <a:p>
            <a:pPr indent="0" algn="ctr" fontAlgn="base">
              <a:spcBef>
                <a:spcPct val="0"/>
              </a:spcBef>
              <a:buFont typeface="Arial" pitchFamily="34" charset="0"/>
              <a:buNone/>
              <a:defRPr/>
            </a:pPr>
            <a:endParaRPr lang="ru-RU" sz="2450" b="1" dirty="0" smtClean="0">
              <a:solidFill>
                <a:srgbClr val="7030A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857232"/>
            <a:ext cx="8363272" cy="987592"/>
          </a:xfrm>
        </p:spPr>
        <p:txBody>
          <a:bodyPr/>
          <a:lstStyle/>
          <a:p>
            <a:pPr algn="ctr"/>
            <a:r>
              <a:rPr lang="ru-RU" sz="2000" b="1" dirty="0" smtClean="0">
                <a:solidFill>
                  <a:schemeClr val="accent6">
                    <a:lumMod val="50000"/>
                  </a:schemeClr>
                </a:solidFill>
                <a:latin typeface="+mn-lt"/>
              </a:rPr>
              <a:t>Информация об объеме налоговых и неналоговых доходов на душу населения городского округа Лотошино Московской области </a:t>
            </a:r>
            <a:endParaRPr lang="ru-RU" sz="2000" b="1" dirty="0">
              <a:solidFill>
                <a:schemeClr val="accent6">
                  <a:lumMod val="50000"/>
                </a:schemeClr>
              </a:solidFill>
              <a:latin typeface="+mn-lt"/>
            </a:endParaRPr>
          </a:p>
        </p:txBody>
      </p:sp>
      <p:graphicFrame>
        <p:nvGraphicFramePr>
          <p:cNvPr id="6" name="Таблица 5"/>
          <p:cNvGraphicFramePr>
            <a:graphicFrameLocks noGrp="1"/>
          </p:cNvGraphicFramePr>
          <p:nvPr>
            <p:extLst>
              <p:ext uri="{D42A27DB-BD31-4B8C-83A1-F6EECF244321}">
                <p14:modId xmlns:p14="http://schemas.microsoft.com/office/powerpoint/2010/main" val="3393432748"/>
              </p:ext>
            </p:extLst>
          </p:nvPr>
        </p:nvGraphicFramePr>
        <p:xfrm>
          <a:off x="428596" y="1988841"/>
          <a:ext cx="8280921" cy="3773101"/>
        </p:xfrm>
        <a:graphic>
          <a:graphicData uri="http://schemas.openxmlformats.org/drawingml/2006/table">
            <a:tbl>
              <a:tblPr firstRow="1" bandRow="1">
                <a:tableStyleId>{5C22544A-7EE6-4342-B048-85BDC9FD1C3A}</a:tableStyleId>
              </a:tblPr>
              <a:tblGrid>
                <a:gridCol w="3432690">
                  <a:extLst>
                    <a:ext uri="{9D8B030D-6E8A-4147-A177-3AD203B41FA5}">
                      <a16:colId xmlns:a16="http://schemas.microsoft.com/office/drawing/2014/main" val="20000"/>
                    </a:ext>
                  </a:extLst>
                </a:gridCol>
                <a:gridCol w="1535864">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728191">
                  <a:extLst>
                    <a:ext uri="{9D8B030D-6E8A-4147-A177-3AD203B41FA5}">
                      <a16:colId xmlns:a16="http://schemas.microsoft.com/office/drawing/2014/main" val="20003"/>
                    </a:ext>
                  </a:extLst>
                </a:gridCol>
              </a:tblGrid>
              <a:tr h="648071">
                <a:tc>
                  <a:txBody>
                    <a:bodyPr/>
                    <a:lstStyle/>
                    <a:p>
                      <a:endParaRPr lang="ru-RU" sz="1400" dirty="0"/>
                    </a:p>
                  </a:txBody>
                  <a:tcPr>
                    <a:solidFill>
                      <a:schemeClr val="accent6">
                        <a:lumMod val="40000"/>
                        <a:lumOff val="60000"/>
                      </a:schemeClr>
                    </a:solidFill>
                  </a:tcPr>
                </a:tc>
                <a:tc>
                  <a:txBody>
                    <a:bodyPr/>
                    <a:lstStyle/>
                    <a:p>
                      <a:pPr algn="ctr"/>
                      <a:r>
                        <a:rPr lang="ru-RU" sz="1400" dirty="0" smtClean="0">
                          <a:solidFill>
                            <a:schemeClr val="accent6">
                              <a:lumMod val="50000"/>
                            </a:schemeClr>
                          </a:solidFill>
                        </a:rPr>
                        <a:t>2022 год (исполнение)</a:t>
                      </a:r>
                      <a:endParaRPr lang="ru-RU" sz="1400" dirty="0">
                        <a:solidFill>
                          <a:schemeClr val="accent6">
                            <a:lumMod val="50000"/>
                          </a:schemeClr>
                        </a:solidFill>
                      </a:endParaRPr>
                    </a:p>
                  </a:txBody>
                  <a:tcPr>
                    <a:solidFill>
                      <a:schemeClr val="accent6">
                        <a:lumMod val="40000"/>
                        <a:lumOff val="60000"/>
                      </a:schemeClr>
                    </a:solidFill>
                  </a:tcPr>
                </a:tc>
                <a:tc>
                  <a:txBody>
                    <a:bodyPr/>
                    <a:lstStyle/>
                    <a:p>
                      <a:pPr algn="ctr"/>
                      <a:r>
                        <a:rPr lang="ru-RU" sz="1400" dirty="0" smtClean="0">
                          <a:solidFill>
                            <a:schemeClr val="accent6">
                              <a:lumMod val="50000"/>
                            </a:schemeClr>
                          </a:solidFill>
                        </a:rPr>
                        <a:t>2023 год (план)</a:t>
                      </a:r>
                      <a:endParaRPr lang="ru-RU" sz="1400" dirty="0">
                        <a:solidFill>
                          <a:schemeClr val="accent6">
                            <a:lumMod val="50000"/>
                          </a:schemeClr>
                        </a:solidFill>
                      </a:endParaRPr>
                    </a:p>
                  </a:txBody>
                  <a:tcPr>
                    <a:solidFill>
                      <a:schemeClr val="accent6">
                        <a:lumMod val="40000"/>
                        <a:lumOff val="60000"/>
                      </a:schemeClr>
                    </a:solidFill>
                  </a:tcPr>
                </a:tc>
                <a:tc>
                  <a:txBody>
                    <a:bodyPr/>
                    <a:lstStyle/>
                    <a:p>
                      <a:pPr algn="ctr"/>
                      <a:r>
                        <a:rPr lang="ru-RU" sz="1400" dirty="0" smtClean="0">
                          <a:solidFill>
                            <a:schemeClr val="accent6">
                              <a:lumMod val="50000"/>
                            </a:schemeClr>
                          </a:solidFill>
                        </a:rPr>
                        <a:t>2023 год (исполнение)</a:t>
                      </a:r>
                      <a:endParaRPr lang="ru-RU" sz="1400" dirty="0">
                        <a:solidFill>
                          <a:schemeClr val="accent6">
                            <a:lumMod val="50000"/>
                          </a:schemeClr>
                        </a:solidFill>
                      </a:endParaRPr>
                    </a:p>
                  </a:txBody>
                  <a:tcPr>
                    <a:solidFill>
                      <a:schemeClr val="accent6">
                        <a:lumMod val="40000"/>
                        <a:lumOff val="60000"/>
                      </a:schemeClr>
                    </a:solidFill>
                  </a:tcPr>
                </a:tc>
                <a:extLst>
                  <a:ext uri="{0D108BD9-81ED-4DB2-BD59-A6C34878D82A}">
                    <a16:rowId xmlns:a16="http://schemas.microsoft.com/office/drawing/2014/main" val="10000"/>
                  </a:ext>
                </a:extLst>
              </a:tr>
              <a:tr h="648863">
                <a:tc>
                  <a:txBody>
                    <a:bodyPr/>
                    <a:lstStyle/>
                    <a:p>
                      <a:r>
                        <a:rPr lang="ru-RU" sz="1300" b="1" dirty="0" smtClean="0">
                          <a:latin typeface="Times New Roman" panose="02020603050405020304" pitchFamily="18" charset="0"/>
                          <a:cs typeface="Times New Roman" panose="02020603050405020304" pitchFamily="18" charset="0"/>
                        </a:rPr>
                        <a:t>Налоговые доходы </a:t>
                      </a:r>
                      <a:r>
                        <a:rPr lang="ru-RU" sz="1300" b="0" dirty="0" smtClean="0">
                          <a:latin typeface="Times New Roman" panose="02020603050405020304" pitchFamily="18" charset="0"/>
                          <a:cs typeface="Times New Roman" panose="02020603050405020304" pitchFamily="18" charset="0"/>
                        </a:rPr>
                        <a:t>(тыс. руб.)</a:t>
                      </a:r>
                    </a:p>
                    <a:p>
                      <a:r>
                        <a:rPr lang="ru-RU" sz="1300" dirty="0" smtClean="0">
                          <a:latin typeface="Times New Roman" panose="02020603050405020304" pitchFamily="18" charset="0"/>
                          <a:cs typeface="Times New Roman" panose="02020603050405020304" pitchFamily="18" charset="0"/>
                        </a:rPr>
                        <a:t>темп роста (%)</a:t>
                      </a:r>
                      <a:endParaRPr lang="ru-RU" sz="1300" dirty="0">
                        <a:latin typeface="Times New Roman" panose="02020603050405020304" pitchFamily="18" charset="0"/>
                        <a:cs typeface="Times New Roman" panose="02020603050405020304" pitchFamily="18" charset="0"/>
                      </a:endParaRP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ru-RU" sz="1400" dirty="0" smtClean="0">
                          <a:latin typeface="Times New Roman" panose="02020603050405020304" pitchFamily="18" charset="0"/>
                          <a:cs typeface="Times New Roman" panose="02020603050405020304" pitchFamily="18" charset="0"/>
                        </a:rPr>
                        <a:t>340 313,7</a:t>
                      </a:r>
                    </a:p>
                    <a:p>
                      <a:pPr algn="ctr"/>
                      <a:r>
                        <a:rPr lang="ru-RU" sz="1400" dirty="0" smtClean="0">
                          <a:latin typeface="Times New Roman" panose="02020603050405020304" pitchFamily="18" charset="0"/>
                          <a:cs typeface="Times New Roman" panose="02020603050405020304" pitchFamily="18" charset="0"/>
                        </a:rPr>
                        <a:t>101,9</a:t>
                      </a:r>
                      <a:endParaRPr lang="ru-RU" sz="1400" dirty="0">
                        <a:latin typeface="Times New Roman" panose="02020603050405020304" pitchFamily="18" charset="0"/>
                        <a:cs typeface="Times New Roman" panose="02020603050405020304" pitchFamily="18" charset="0"/>
                      </a:endParaRP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ru-RU" sz="1400" dirty="0" smtClean="0">
                          <a:solidFill>
                            <a:schemeClr val="tx1"/>
                          </a:solidFill>
                          <a:latin typeface="Times New Roman" panose="02020603050405020304" pitchFamily="18" charset="0"/>
                          <a:cs typeface="Times New Roman" panose="02020603050405020304" pitchFamily="18" charset="0"/>
                        </a:rPr>
                        <a:t>338 195,9</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ru-RU" sz="1400" dirty="0" smtClean="0">
                          <a:solidFill>
                            <a:schemeClr val="tx1"/>
                          </a:solidFill>
                          <a:latin typeface="Times New Roman" panose="02020603050405020304" pitchFamily="18" charset="0"/>
                          <a:cs typeface="Times New Roman" panose="02020603050405020304" pitchFamily="18" charset="0"/>
                        </a:rPr>
                        <a:t>359 340,6</a:t>
                      </a:r>
                    </a:p>
                    <a:p>
                      <a:pPr algn="ctr"/>
                      <a:r>
                        <a:rPr lang="ru-RU" sz="1400" dirty="0" smtClean="0">
                          <a:solidFill>
                            <a:schemeClr val="tx1"/>
                          </a:solidFill>
                          <a:latin typeface="Times New Roman" panose="02020603050405020304" pitchFamily="18" charset="0"/>
                          <a:cs typeface="Times New Roman" panose="02020603050405020304" pitchFamily="18" charset="0"/>
                        </a:rPr>
                        <a:t>105,6</a:t>
                      </a:r>
                      <a:endParaRPr lang="ru-RU" sz="1400" dirty="0">
                        <a:solidFill>
                          <a:schemeClr val="tx1"/>
                        </a:solidFill>
                        <a:latin typeface="Times New Roman" panose="02020603050405020304" pitchFamily="18" charset="0"/>
                        <a:cs typeface="Times New Roman" panose="02020603050405020304" pitchFamily="18" charset="0"/>
                      </a:endParaRP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001"/>
                  </a:ext>
                </a:extLst>
              </a:tr>
              <a:tr h="654783">
                <a:tc>
                  <a:txBody>
                    <a:bodyPr/>
                    <a:lstStyle/>
                    <a:p>
                      <a:r>
                        <a:rPr lang="ru-RU" sz="1300" b="1" dirty="0" smtClean="0">
                          <a:latin typeface="Times New Roman" panose="02020603050405020304" pitchFamily="18" charset="0"/>
                          <a:cs typeface="Times New Roman" panose="02020603050405020304" pitchFamily="18" charset="0"/>
                        </a:rPr>
                        <a:t>Неналоговые доходы </a:t>
                      </a:r>
                      <a:r>
                        <a:rPr lang="ru-RU" sz="1300" dirty="0" smtClean="0">
                          <a:latin typeface="Times New Roman" panose="02020603050405020304" pitchFamily="18" charset="0"/>
                          <a:cs typeface="Times New Roman" panose="02020603050405020304" pitchFamily="18" charset="0"/>
                        </a:rPr>
                        <a:t>(тыс. руб.)</a:t>
                      </a:r>
                    </a:p>
                    <a:p>
                      <a:r>
                        <a:rPr lang="ru-RU" sz="1300" dirty="0" smtClean="0">
                          <a:latin typeface="Times New Roman" panose="02020603050405020304" pitchFamily="18" charset="0"/>
                          <a:cs typeface="Times New Roman" panose="02020603050405020304" pitchFamily="18" charset="0"/>
                        </a:rPr>
                        <a:t>темп роста (%)</a:t>
                      </a:r>
                      <a:endParaRPr lang="ru-RU" sz="1300" dirty="0">
                        <a:latin typeface="Times New Roman" panose="02020603050405020304" pitchFamily="18" charset="0"/>
                        <a:cs typeface="Times New Roman" panose="02020603050405020304" pitchFamily="18" charset="0"/>
                      </a:endParaRP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ru-RU" sz="1400" dirty="0" smtClean="0">
                          <a:latin typeface="Times New Roman" panose="02020603050405020304" pitchFamily="18" charset="0"/>
                          <a:cs typeface="Times New Roman" panose="02020603050405020304" pitchFamily="18" charset="0"/>
                        </a:rPr>
                        <a:t>55 516,7</a:t>
                      </a:r>
                    </a:p>
                    <a:p>
                      <a:pPr algn="ctr"/>
                      <a:r>
                        <a:rPr lang="ru-RU" sz="1400" dirty="0" smtClean="0">
                          <a:latin typeface="Times New Roman" panose="02020603050405020304" pitchFamily="18" charset="0"/>
                          <a:cs typeface="Times New Roman" panose="02020603050405020304" pitchFamily="18" charset="0"/>
                        </a:rPr>
                        <a:t>112,0</a:t>
                      </a:r>
                      <a:endParaRPr lang="ru-RU" sz="1400" dirty="0">
                        <a:latin typeface="Times New Roman" panose="02020603050405020304" pitchFamily="18" charset="0"/>
                        <a:cs typeface="Times New Roman" panose="02020603050405020304" pitchFamily="18" charset="0"/>
                      </a:endParaRP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ru-RU" sz="1400" dirty="0" smtClean="0">
                          <a:solidFill>
                            <a:schemeClr val="tx1"/>
                          </a:solidFill>
                          <a:latin typeface="Times New Roman" panose="02020603050405020304" pitchFamily="18" charset="0"/>
                          <a:cs typeface="Times New Roman" panose="02020603050405020304" pitchFamily="18" charset="0"/>
                        </a:rPr>
                        <a:t>89 283,2</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ru-RU" sz="1400" dirty="0" smtClean="0">
                          <a:solidFill>
                            <a:schemeClr val="tx1"/>
                          </a:solidFill>
                          <a:latin typeface="Times New Roman" panose="02020603050405020304" pitchFamily="18" charset="0"/>
                          <a:cs typeface="Times New Roman" panose="02020603050405020304" pitchFamily="18" charset="0"/>
                        </a:rPr>
                        <a:t>97 915,2</a:t>
                      </a:r>
                    </a:p>
                    <a:p>
                      <a:pPr algn="ctr"/>
                      <a:r>
                        <a:rPr lang="ru-RU" sz="1400" dirty="0" smtClean="0">
                          <a:solidFill>
                            <a:schemeClr val="tx1"/>
                          </a:solidFill>
                          <a:latin typeface="Times New Roman" panose="02020603050405020304" pitchFamily="18" charset="0"/>
                          <a:cs typeface="Times New Roman" panose="02020603050405020304" pitchFamily="18" charset="0"/>
                        </a:rPr>
                        <a:t>176,4</a:t>
                      </a:r>
                      <a:endParaRPr lang="ru-RU" sz="1400" dirty="0">
                        <a:solidFill>
                          <a:schemeClr val="tx1"/>
                        </a:solidFill>
                        <a:latin typeface="Times New Roman" panose="02020603050405020304" pitchFamily="18" charset="0"/>
                        <a:cs typeface="Times New Roman" panose="02020603050405020304" pitchFamily="18" charset="0"/>
                      </a:endParaRP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002"/>
                  </a:ext>
                </a:extLst>
              </a:tr>
              <a:tr h="572935">
                <a:tc>
                  <a:txBody>
                    <a:bodyPr/>
                    <a:lstStyle/>
                    <a:p>
                      <a:r>
                        <a:rPr lang="ru-RU" sz="1300" dirty="0" smtClean="0">
                          <a:latin typeface="Times New Roman" panose="02020603050405020304" pitchFamily="18" charset="0"/>
                          <a:cs typeface="Times New Roman" panose="02020603050405020304" pitchFamily="18" charset="0"/>
                        </a:rPr>
                        <a:t>ИТОГО ДОХОДОВ</a:t>
                      </a:r>
                      <a:r>
                        <a:rPr lang="ru-RU" sz="1300" baseline="0" dirty="0" smtClean="0">
                          <a:latin typeface="Times New Roman" panose="02020603050405020304" pitchFamily="18" charset="0"/>
                          <a:cs typeface="Times New Roman" panose="02020603050405020304" pitchFamily="18" charset="0"/>
                        </a:rPr>
                        <a:t> (тыс. руб.)</a:t>
                      </a:r>
                      <a:endParaRPr lang="ru-RU" sz="1300" dirty="0">
                        <a:latin typeface="Times New Roman" panose="02020603050405020304" pitchFamily="18" charset="0"/>
                        <a:cs typeface="Times New Roman" panose="02020603050405020304" pitchFamily="18" charset="0"/>
                      </a:endParaRP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ru-RU" sz="1400" dirty="0" smtClean="0">
                          <a:latin typeface="Times New Roman" panose="02020603050405020304" pitchFamily="18" charset="0"/>
                          <a:cs typeface="Times New Roman" panose="02020603050405020304" pitchFamily="18" charset="0"/>
                        </a:rPr>
                        <a:t>395 830,4</a:t>
                      </a:r>
                      <a:endParaRPr lang="ru-RU" sz="1400" dirty="0">
                        <a:latin typeface="Times New Roman" panose="02020603050405020304" pitchFamily="18" charset="0"/>
                        <a:cs typeface="Times New Roman" panose="02020603050405020304" pitchFamily="18" charset="0"/>
                      </a:endParaRP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ru-RU" sz="1400" dirty="0" smtClean="0">
                          <a:solidFill>
                            <a:schemeClr val="tx1"/>
                          </a:solidFill>
                          <a:latin typeface="Times New Roman" panose="02020603050405020304" pitchFamily="18" charset="0"/>
                          <a:cs typeface="Times New Roman" panose="02020603050405020304" pitchFamily="18" charset="0"/>
                        </a:rPr>
                        <a:t>427 479,1</a:t>
                      </a:r>
                      <a:endParaRPr lang="ru-RU" sz="1400" dirty="0">
                        <a:solidFill>
                          <a:schemeClr val="tx1"/>
                        </a:solidFill>
                        <a:latin typeface="Times New Roman" panose="02020603050405020304" pitchFamily="18" charset="0"/>
                        <a:cs typeface="Times New Roman" panose="02020603050405020304" pitchFamily="18" charset="0"/>
                      </a:endParaRP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ru-RU" sz="1400" dirty="0" smtClean="0">
                          <a:solidFill>
                            <a:schemeClr val="tx1"/>
                          </a:solidFill>
                          <a:latin typeface="Times New Roman" panose="02020603050405020304" pitchFamily="18" charset="0"/>
                          <a:cs typeface="Times New Roman" panose="02020603050405020304" pitchFamily="18" charset="0"/>
                        </a:rPr>
                        <a:t>457 255,8</a:t>
                      </a:r>
                      <a:endParaRPr lang="ru-RU" sz="1400" dirty="0">
                        <a:solidFill>
                          <a:schemeClr val="tx1"/>
                        </a:solidFill>
                        <a:latin typeface="Times New Roman" panose="02020603050405020304" pitchFamily="18" charset="0"/>
                        <a:cs typeface="Times New Roman" panose="02020603050405020304" pitchFamily="18" charset="0"/>
                      </a:endParaRP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003"/>
                  </a:ext>
                </a:extLst>
              </a:tr>
              <a:tr h="654783">
                <a:tc>
                  <a:txBody>
                    <a:bodyPr/>
                    <a:lstStyle/>
                    <a:p>
                      <a:r>
                        <a:rPr lang="ru-RU" sz="1300" dirty="0" smtClean="0">
                          <a:latin typeface="Times New Roman" panose="02020603050405020304" pitchFamily="18" charset="0"/>
                          <a:cs typeface="Times New Roman" panose="02020603050405020304" pitchFamily="18" charset="0"/>
                        </a:rPr>
                        <a:t>Численность постоянного населения (человек)</a:t>
                      </a:r>
                      <a:endParaRPr lang="ru-RU" sz="1300" dirty="0">
                        <a:latin typeface="Times New Roman" panose="02020603050405020304" pitchFamily="18" charset="0"/>
                        <a:cs typeface="Times New Roman" panose="02020603050405020304" pitchFamily="18" charset="0"/>
                      </a:endParaRP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ru-RU" sz="1400" dirty="0" smtClean="0">
                          <a:latin typeface="Times New Roman" panose="02020603050405020304" pitchFamily="18" charset="0"/>
                          <a:cs typeface="Times New Roman" panose="02020603050405020304" pitchFamily="18" charset="0"/>
                        </a:rPr>
                        <a:t>21 919,0</a:t>
                      </a:r>
                      <a:endParaRPr lang="ru-RU" sz="1400" dirty="0">
                        <a:latin typeface="Times New Roman" panose="02020603050405020304" pitchFamily="18" charset="0"/>
                        <a:cs typeface="Times New Roman" panose="02020603050405020304" pitchFamily="18" charset="0"/>
                      </a:endParaRP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ru-RU" sz="1400" dirty="0" smtClean="0">
                          <a:solidFill>
                            <a:schemeClr val="tx1"/>
                          </a:solidFill>
                          <a:latin typeface="Times New Roman" panose="02020603050405020304" pitchFamily="18" charset="0"/>
                          <a:cs typeface="Times New Roman" panose="02020603050405020304" pitchFamily="18" charset="0"/>
                        </a:rPr>
                        <a:t>21 753</a:t>
                      </a:r>
                      <a:endParaRPr lang="ru-RU" sz="1400" dirty="0">
                        <a:solidFill>
                          <a:schemeClr val="tx1"/>
                        </a:solidFill>
                        <a:latin typeface="Times New Roman" panose="02020603050405020304" pitchFamily="18" charset="0"/>
                        <a:cs typeface="Times New Roman" panose="02020603050405020304" pitchFamily="18" charset="0"/>
                      </a:endParaRP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ru-RU" sz="1400" dirty="0" smtClean="0">
                          <a:solidFill>
                            <a:schemeClr val="tx1"/>
                          </a:solidFill>
                          <a:latin typeface="Times New Roman" panose="02020603050405020304" pitchFamily="18" charset="0"/>
                          <a:cs typeface="Times New Roman" panose="02020603050405020304" pitchFamily="18" charset="0"/>
                        </a:rPr>
                        <a:t>21 886</a:t>
                      </a:r>
                      <a:endParaRPr lang="ru-RU" sz="1400" dirty="0">
                        <a:solidFill>
                          <a:schemeClr val="tx1"/>
                        </a:solidFill>
                        <a:latin typeface="Times New Roman" panose="02020603050405020304" pitchFamily="18" charset="0"/>
                        <a:cs typeface="Times New Roman" panose="02020603050405020304" pitchFamily="18" charset="0"/>
                      </a:endParaRP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004"/>
                  </a:ext>
                </a:extLst>
              </a:tr>
              <a:tr h="593666">
                <a:tc>
                  <a:txBody>
                    <a:bodyPr/>
                    <a:lstStyle/>
                    <a:p>
                      <a:r>
                        <a:rPr lang="ru-RU" sz="1400" dirty="0" smtClean="0">
                          <a:latin typeface="Times New Roman" panose="02020603050405020304" pitchFamily="18" charset="0"/>
                          <a:cs typeface="Times New Roman" panose="02020603050405020304" pitchFamily="18" charset="0"/>
                        </a:rPr>
                        <a:t>ДОХОДЫ НА ДУШУ НАСЕЛЕНИЯ (рублей)</a:t>
                      </a:r>
                      <a:endParaRPr lang="ru-RU" sz="1400" dirty="0">
                        <a:latin typeface="Times New Roman" panose="02020603050405020304" pitchFamily="18" charset="0"/>
                        <a:cs typeface="Times New Roman" panose="02020603050405020304" pitchFamily="18" charset="0"/>
                      </a:endParaRP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ru-RU" sz="1400" dirty="0" smtClean="0">
                          <a:latin typeface="Times New Roman" panose="02020603050405020304" pitchFamily="18" charset="0"/>
                          <a:cs typeface="Times New Roman" panose="02020603050405020304" pitchFamily="18" charset="0"/>
                        </a:rPr>
                        <a:t>18 059</a:t>
                      </a:r>
                      <a:endParaRPr lang="ru-RU" sz="1400" dirty="0">
                        <a:latin typeface="Times New Roman" panose="02020603050405020304" pitchFamily="18" charset="0"/>
                        <a:cs typeface="Times New Roman" panose="02020603050405020304" pitchFamily="18" charset="0"/>
                      </a:endParaRP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ru-RU" sz="1400" dirty="0" smtClean="0">
                          <a:solidFill>
                            <a:schemeClr val="tx1"/>
                          </a:solidFill>
                          <a:latin typeface="Times New Roman" panose="02020603050405020304" pitchFamily="18" charset="0"/>
                          <a:cs typeface="Times New Roman" panose="02020603050405020304" pitchFamily="18" charset="0"/>
                        </a:rPr>
                        <a:t>19 651,5</a:t>
                      </a:r>
                      <a:endParaRPr lang="ru-RU" sz="1400" dirty="0">
                        <a:solidFill>
                          <a:schemeClr val="tx1"/>
                        </a:solidFill>
                        <a:latin typeface="Times New Roman" panose="02020603050405020304" pitchFamily="18" charset="0"/>
                        <a:cs typeface="Times New Roman" panose="02020603050405020304" pitchFamily="18" charset="0"/>
                      </a:endParaRP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ru-RU" sz="1400" dirty="0" smtClean="0">
                          <a:solidFill>
                            <a:schemeClr val="tx1"/>
                          </a:solidFill>
                          <a:latin typeface="Times New Roman" panose="02020603050405020304" pitchFamily="18" charset="0"/>
                          <a:cs typeface="Times New Roman" panose="02020603050405020304" pitchFamily="18" charset="0"/>
                        </a:rPr>
                        <a:t>20 892,6</a:t>
                      </a:r>
                      <a:endParaRPr lang="ru-RU" sz="1400" dirty="0">
                        <a:solidFill>
                          <a:schemeClr val="tx1"/>
                        </a:solidFill>
                        <a:latin typeface="Times New Roman" panose="02020603050405020304" pitchFamily="18" charset="0"/>
                        <a:cs typeface="Times New Roman" panose="02020603050405020304" pitchFamily="18" charset="0"/>
                      </a:endParaRP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005"/>
                  </a:ext>
                </a:extLst>
              </a:tr>
            </a:tbl>
          </a:graphicData>
        </a:graphic>
      </p:graphicFrame>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950" y="298450"/>
            <a:ext cx="8819870" cy="923330"/>
          </a:xfrm>
          <a:prstGeom prst="rect">
            <a:avLst/>
          </a:prstGeom>
          <a:noFill/>
        </p:spPr>
        <p:txBody>
          <a:bodyPr wrap="square">
            <a:spAutoFit/>
          </a:bodyPr>
          <a:lstStyle/>
          <a:p>
            <a:pPr algn="ctr" eaLnBrk="1" hangingPunct="1">
              <a:defRPr/>
            </a:pPr>
            <a:r>
              <a:rPr lang="ru-RU" b="1" dirty="0">
                <a:solidFill>
                  <a:schemeClr val="accent6">
                    <a:lumMod val="50000"/>
                  </a:schemeClr>
                </a:solidFill>
                <a:latin typeface="Times New Roman" panose="02020603050405020304" pitchFamily="18" charset="0"/>
                <a:ea typeface="+mj-ea"/>
                <a:cs typeface="Times New Roman" panose="02020603050405020304" pitchFamily="18" charset="0"/>
              </a:rPr>
              <a:t>Информация об </a:t>
            </a:r>
            <a:r>
              <a:rPr lang="ru-RU" b="1" dirty="0" smtClean="0">
                <a:solidFill>
                  <a:schemeClr val="accent6">
                    <a:lumMod val="50000"/>
                  </a:schemeClr>
                </a:solidFill>
                <a:latin typeface="Times New Roman" panose="02020603050405020304" pitchFamily="18" charset="0"/>
                <a:ea typeface="+mj-ea"/>
                <a:cs typeface="Times New Roman" panose="02020603050405020304" pitchFamily="18" charset="0"/>
              </a:rPr>
              <a:t>удельном объеме </a:t>
            </a:r>
            <a:r>
              <a:rPr lang="ru-RU" b="1" dirty="0">
                <a:solidFill>
                  <a:schemeClr val="accent6">
                    <a:lumMod val="50000"/>
                  </a:schemeClr>
                </a:solidFill>
                <a:latin typeface="Times New Roman" panose="02020603050405020304" pitchFamily="18" charset="0"/>
                <a:ea typeface="+mj-ea"/>
                <a:cs typeface="Times New Roman" panose="02020603050405020304" pitchFamily="18" charset="0"/>
              </a:rPr>
              <a:t>налоговых и неналоговых доходов бюджета городского округа </a:t>
            </a:r>
            <a:r>
              <a:rPr lang="ru-RU" b="1" dirty="0" smtClean="0">
                <a:solidFill>
                  <a:schemeClr val="accent6">
                    <a:lumMod val="50000"/>
                  </a:schemeClr>
                </a:solidFill>
                <a:latin typeface="Times New Roman" panose="02020603050405020304" pitchFamily="18" charset="0"/>
                <a:ea typeface="+mj-ea"/>
                <a:cs typeface="Times New Roman" panose="02020603050405020304" pitchFamily="18" charset="0"/>
              </a:rPr>
              <a:t>Лотошино в расчете на </a:t>
            </a:r>
            <a:r>
              <a:rPr lang="ru-RU" b="1" dirty="0">
                <a:solidFill>
                  <a:schemeClr val="accent6">
                    <a:lumMod val="50000"/>
                  </a:schemeClr>
                </a:solidFill>
                <a:latin typeface="Times New Roman" panose="02020603050405020304" pitchFamily="18" charset="0"/>
                <a:ea typeface="+mj-ea"/>
                <a:cs typeface="Times New Roman" panose="02020603050405020304" pitchFamily="18" charset="0"/>
              </a:rPr>
              <a:t>душу населения в сравнении с другими городскими округами </a:t>
            </a:r>
            <a:r>
              <a:rPr lang="ru-RU" b="1" dirty="0" smtClean="0">
                <a:solidFill>
                  <a:schemeClr val="accent6">
                    <a:lumMod val="50000"/>
                  </a:schemeClr>
                </a:solidFill>
                <a:latin typeface="Times New Roman" panose="02020603050405020304" pitchFamily="18" charset="0"/>
                <a:ea typeface="+mj-ea"/>
                <a:cs typeface="Times New Roman" panose="02020603050405020304" pitchFamily="18" charset="0"/>
              </a:rPr>
              <a:t>Московской </a:t>
            </a:r>
            <a:r>
              <a:rPr lang="ru-RU" b="1" dirty="0">
                <a:solidFill>
                  <a:schemeClr val="accent6">
                    <a:lumMod val="50000"/>
                  </a:schemeClr>
                </a:solidFill>
                <a:latin typeface="Times New Roman" panose="02020603050405020304" pitchFamily="18" charset="0"/>
                <a:ea typeface="+mj-ea"/>
                <a:cs typeface="Times New Roman" panose="02020603050405020304" pitchFamily="18" charset="0"/>
              </a:rPr>
              <a:t>области (по состоянию на </a:t>
            </a:r>
            <a:r>
              <a:rPr lang="ru-RU" b="1" dirty="0" smtClean="0">
                <a:solidFill>
                  <a:schemeClr val="accent6">
                    <a:lumMod val="50000"/>
                  </a:schemeClr>
                </a:solidFill>
                <a:latin typeface="Times New Roman" panose="02020603050405020304" pitchFamily="18" charset="0"/>
                <a:ea typeface="+mj-ea"/>
                <a:cs typeface="Times New Roman" panose="02020603050405020304" pitchFamily="18" charset="0"/>
              </a:rPr>
              <a:t>01.01.2024 </a:t>
            </a:r>
            <a:r>
              <a:rPr lang="ru-RU" b="1" dirty="0">
                <a:solidFill>
                  <a:schemeClr val="accent6">
                    <a:lumMod val="50000"/>
                  </a:schemeClr>
                </a:solidFill>
                <a:latin typeface="Times New Roman" panose="02020603050405020304" pitchFamily="18" charset="0"/>
                <a:ea typeface="+mj-ea"/>
                <a:cs typeface="Times New Roman" panose="02020603050405020304" pitchFamily="18" charset="0"/>
              </a:rPr>
              <a:t>года)</a:t>
            </a:r>
          </a:p>
        </p:txBody>
      </p:sp>
      <p:graphicFrame>
        <p:nvGraphicFramePr>
          <p:cNvPr id="7" name="Таблица 6"/>
          <p:cNvGraphicFramePr>
            <a:graphicFrameLocks noGrp="1"/>
          </p:cNvGraphicFramePr>
          <p:nvPr>
            <p:extLst>
              <p:ext uri="{D42A27DB-BD31-4B8C-83A1-F6EECF244321}">
                <p14:modId xmlns:p14="http://schemas.microsoft.com/office/powerpoint/2010/main" val="1887081543"/>
              </p:ext>
            </p:extLst>
          </p:nvPr>
        </p:nvGraphicFramePr>
        <p:xfrm>
          <a:off x="179513" y="1463012"/>
          <a:ext cx="8856984" cy="2974100"/>
        </p:xfrm>
        <a:graphic>
          <a:graphicData uri="http://schemas.openxmlformats.org/drawingml/2006/table">
            <a:tbl>
              <a:tblPr firstRow="1" bandRow="1">
                <a:effectLst>
                  <a:outerShdw blurRad="50800" dist="50800" dir="5400000" algn="ctr" rotWithShape="0">
                    <a:schemeClr val="bg1"/>
                  </a:outerShdw>
                </a:effectLst>
                <a:tableStyleId>{F5AB1C69-6EDB-4FF4-983F-18BD219EF322}</a:tableStyleId>
              </a:tblPr>
              <a:tblGrid>
                <a:gridCol w="2160707">
                  <a:extLst>
                    <a:ext uri="{9D8B030D-6E8A-4147-A177-3AD203B41FA5}">
                      <a16:colId xmlns:a16="http://schemas.microsoft.com/office/drawing/2014/main" val="20000"/>
                    </a:ext>
                  </a:extLst>
                </a:gridCol>
                <a:gridCol w="1194945">
                  <a:extLst>
                    <a:ext uri="{9D8B030D-6E8A-4147-A177-3AD203B41FA5}">
                      <a16:colId xmlns:a16="http://schemas.microsoft.com/office/drawing/2014/main" val="20001"/>
                    </a:ext>
                  </a:extLst>
                </a:gridCol>
                <a:gridCol w="1333656">
                  <a:extLst>
                    <a:ext uri="{9D8B030D-6E8A-4147-A177-3AD203B41FA5}">
                      <a16:colId xmlns:a16="http://schemas.microsoft.com/office/drawing/2014/main" val="20002"/>
                    </a:ext>
                  </a:extLst>
                </a:gridCol>
                <a:gridCol w="1250303">
                  <a:extLst>
                    <a:ext uri="{9D8B030D-6E8A-4147-A177-3AD203B41FA5}">
                      <a16:colId xmlns:a16="http://schemas.microsoft.com/office/drawing/2014/main" val="20003"/>
                    </a:ext>
                  </a:extLst>
                </a:gridCol>
                <a:gridCol w="949156">
                  <a:extLst>
                    <a:ext uri="{9D8B030D-6E8A-4147-A177-3AD203B41FA5}">
                      <a16:colId xmlns:a16="http://schemas.microsoft.com/office/drawing/2014/main" val="20004"/>
                    </a:ext>
                  </a:extLst>
                </a:gridCol>
                <a:gridCol w="984110">
                  <a:extLst>
                    <a:ext uri="{9D8B030D-6E8A-4147-A177-3AD203B41FA5}">
                      <a16:colId xmlns:a16="http://schemas.microsoft.com/office/drawing/2014/main" val="20005"/>
                    </a:ext>
                  </a:extLst>
                </a:gridCol>
                <a:gridCol w="984107">
                  <a:extLst>
                    <a:ext uri="{9D8B030D-6E8A-4147-A177-3AD203B41FA5}">
                      <a16:colId xmlns:a16="http://schemas.microsoft.com/office/drawing/2014/main" val="20006"/>
                    </a:ext>
                  </a:extLst>
                </a:gridCol>
              </a:tblGrid>
              <a:tr h="363768">
                <a:tc rowSpan="2">
                  <a:txBody>
                    <a:bodyPr/>
                    <a:lstStyle/>
                    <a:p>
                      <a:pPr marL="0" algn="ctr" defTabSz="457200"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Виды доходов</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6">
                        <a:lumMod val="40000"/>
                        <a:lumOff val="60000"/>
                      </a:schemeClr>
                    </a:solidFill>
                  </a:tcPr>
                </a:tc>
                <a:tc rowSpan="2">
                  <a:txBody>
                    <a:bodyPr/>
                    <a:lstStyle/>
                    <a:p>
                      <a:pPr marL="0" algn="ctr" defTabSz="457200"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Городской округ Лотошино</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6">
                        <a:lumMod val="40000"/>
                        <a:lumOff val="60000"/>
                      </a:schemeClr>
                    </a:solidFill>
                  </a:tcPr>
                </a:tc>
                <a:tc gridSpan="5">
                  <a:txBody>
                    <a:bodyPr/>
                    <a:lstStyle/>
                    <a:p>
                      <a:pPr marL="0" algn="ctr" defTabSz="457200"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В сравнении с другими муниципальными образованиями Московской области</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6">
                        <a:lumMod val="40000"/>
                        <a:lumOff val="60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714103">
                <a:tc vMerge="1">
                  <a:txBody>
                    <a:bodyPr/>
                    <a:lstStyle/>
                    <a:p>
                      <a:endParaRPr lang="ru-RU"/>
                    </a:p>
                  </a:txBody>
                  <a:tcPr/>
                </a:tc>
                <a:tc vMerge="1">
                  <a:txBody>
                    <a:bodyPr/>
                    <a:lstStyle/>
                    <a:p>
                      <a:endParaRPr lang="ru-RU"/>
                    </a:p>
                  </a:txBody>
                  <a:tcPr/>
                </a:tc>
                <a:tc>
                  <a:txBody>
                    <a:bodyPr/>
                    <a:lstStyle/>
                    <a:p>
                      <a:pPr marL="0" algn="ctr" defTabSz="457200"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Волоколамский городской округ</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6">
                        <a:lumMod val="40000"/>
                        <a:lumOff val="60000"/>
                      </a:schemeClr>
                    </a:solidFill>
                  </a:tcPr>
                </a:tc>
                <a:tc>
                  <a:txBody>
                    <a:bodyPr/>
                    <a:lstStyle/>
                    <a:p>
                      <a:pPr marL="0" algn="ctr" defTabSz="457200"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Городской округ Серебряные Пруды</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6">
                        <a:lumMod val="40000"/>
                        <a:lumOff val="60000"/>
                      </a:schemeClr>
                    </a:solidFill>
                  </a:tcPr>
                </a:tc>
                <a:tc>
                  <a:txBody>
                    <a:bodyPr/>
                    <a:lstStyle/>
                    <a:p>
                      <a:pPr marL="0" algn="ctr" defTabSz="457200"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Городской округ Шаховская</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6">
                        <a:lumMod val="40000"/>
                        <a:lumOff val="60000"/>
                      </a:schemeClr>
                    </a:solidFill>
                  </a:tcPr>
                </a:tc>
                <a:tc>
                  <a:txBody>
                    <a:bodyPr/>
                    <a:lstStyle/>
                    <a:p>
                      <a:pPr marL="0" algn="ctr" defTabSz="457200"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Городской округ </a:t>
                      </a:r>
                      <a:r>
                        <a:rPr kumimoji="0" lang="ru-RU" sz="1200" b="0" kern="1200" dirty="0" err="1" smtClean="0">
                          <a:solidFill>
                            <a:schemeClr val="tx1"/>
                          </a:solidFill>
                          <a:latin typeface="Times New Roman" pitchFamily="18" charset="0"/>
                          <a:ea typeface="+mn-ea"/>
                          <a:cs typeface="Times New Roman" pitchFamily="18" charset="0"/>
                        </a:rPr>
                        <a:t>Балашиха</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6">
                        <a:lumMod val="40000"/>
                        <a:lumOff val="60000"/>
                      </a:schemeClr>
                    </a:solidFill>
                  </a:tcPr>
                </a:tc>
                <a:tc>
                  <a:txBody>
                    <a:bodyPr/>
                    <a:lstStyle/>
                    <a:p>
                      <a:pPr marL="0" algn="ctr"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Городской округ Красногорск</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6">
                        <a:lumMod val="40000"/>
                        <a:lumOff val="60000"/>
                      </a:schemeClr>
                    </a:solidFill>
                  </a:tcPr>
                </a:tc>
                <a:extLst>
                  <a:ext uri="{0D108BD9-81ED-4DB2-BD59-A6C34878D82A}">
                    <a16:rowId xmlns:a16="http://schemas.microsoft.com/office/drawing/2014/main" val="10001"/>
                  </a:ext>
                </a:extLst>
              </a:tr>
              <a:tr h="357051">
                <a:tc>
                  <a:txBody>
                    <a:bodyPr/>
                    <a:lstStyle/>
                    <a:p>
                      <a:pPr algn="just">
                        <a:spcAft>
                          <a:spcPts val="0"/>
                        </a:spcAft>
                      </a:pPr>
                      <a:r>
                        <a:rPr lang="ru-RU" sz="1200" baseline="0" dirty="0" smtClean="0">
                          <a:solidFill>
                            <a:schemeClr val="tx1"/>
                          </a:solidFill>
                          <a:latin typeface="Times New Roman" panose="02020603050405020304" pitchFamily="18" charset="0"/>
                        </a:rPr>
                        <a:t>Налоговые и неналоговые доходы, тыс. рублей**</a:t>
                      </a:r>
                      <a:endParaRPr lang="ru-RU" sz="1200" baseline="0" dirty="0">
                        <a:solidFill>
                          <a:schemeClr val="tx1"/>
                        </a:solidFill>
                        <a:latin typeface="Times New Roman" panose="02020603050405020304" pitchFamily="18" charset="0"/>
                        <a:ea typeface="Times New Roman"/>
                        <a:cs typeface="Times New Roman"/>
                      </a:endParaRPr>
                    </a:p>
                  </a:txBody>
                  <a:tcPr marL="68580" marR="68580" marT="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spcAft>
                          <a:spcPts val="0"/>
                        </a:spcAft>
                      </a:pPr>
                      <a:r>
                        <a:rPr lang="ru-RU" sz="1200" dirty="0" smtClean="0">
                          <a:solidFill>
                            <a:schemeClr val="tx1"/>
                          </a:solidFill>
                          <a:latin typeface="Times New Roman"/>
                          <a:ea typeface="Times New Roman"/>
                          <a:cs typeface="Times New Roman"/>
                        </a:rPr>
                        <a:t>457 255,8</a:t>
                      </a:r>
                      <a:endParaRPr lang="ru-RU" sz="1200" dirty="0">
                        <a:solidFill>
                          <a:schemeClr val="tx1"/>
                        </a:solidFill>
                        <a:latin typeface="Times New Roman"/>
                        <a:ea typeface="Times New Roman"/>
                        <a:cs typeface="Times New Roman"/>
                      </a:endParaRPr>
                    </a:p>
                  </a:txBody>
                  <a:tcPr marL="68580" marR="68580" marT="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spcAft>
                          <a:spcPts val="0"/>
                        </a:spcAft>
                      </a:pPr>
                      <a:r>
                        <a:rPr lang="ru-RU" sz="1200" dirty="0" smtClean="0">
                          <a:solidFill>
                            <a:schemeClr val="tx1"/>
                          </a:solidFill>
                          <a:latin typeface="Times New Roman"/>
                          <a:ea typeface="Times New Roman"/>
                          <a:cs typeface="Times New Roman"/>
                        </a:rPr>
                        <a:t>2 117 450</a:t>
                      </a:r>
                      <a:endParaRPr lang="ru-RU" sz="1200" dirty="0">
                        <a:solidFill>
                          <a:schemeClr val="tx1"/>
                        </a:solidFill>
                        <a:latin typeface="Times New Roman"/>
                        <a:ea typeface="Times New Roman"/>
                        <a:cs typeface="Times New Roman"/>
                      </a:endParaRPr>
                    </a:p>
                  </a:txBody>
                  <a:tcPr marL="68580" marR="68580" marT="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spcAft>
                          <a:spcPts val="0"/>
                        </a:spcAft>
                      </a:pPr>
                      <a:r>
                        <a:rPr lang="ru-RU" sz="1200" dirty="0" smtClean="0">
                          <a:solidFill>
                            <a:schemeClr val="tx1"/>
                          </a:solidFill>
                          <a:latin typeface="Times New Roman"/>
                          <a:ea typeface="Times New Roman"/>
                          <a:cs typeface="Times New Roman"/>
                        </a:rPr>
                        <a:t>695 750</a:t>
                      </a:r>
                      <a:endParaRPr lang="ru-RU" sz="1200" dirty="0">
                        <a:solidFill>
                          <a:schemeClr val="tx1"/>
                        </a:solidFill>
                        <a:latin typeface="Times New Roman"/>
                        <a:ea typeface="Times New Roman"/>
                        <a:cs typeface="Times New Roman"/>
                      </a:endParaRPr>
                    </a:p>
                  </a:txBody>
                  <a:tcPr marL="68580" marR="68580" marT="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spcAft>
                          <a:spcPts val="0"/>
                        </a:spcAft>
                      </a:pPr>
                      <a:r>
                        <a:rPr lang="ru-RU" sz="1200" dirty="0" smtClean="0">
                          <a:solidFill>
                            <a:schemeClr val="tx1"/>
                          </a:solidFill>
                          <a:latin typeface="Times New Roman"/>
                          <a:ea typeface="Times New Roman"/>
                          <a:cs typeface="Times New Roman"/>
                        </a:rPr>
                        <a:t>1 157 090</a:t>
                      </a:r>
                      <a:endParaRPr lang="ru-RU" sz="1200" dirty="0">
                        <a:solidFill>
                          <a:schemeClr val="tx1"/>
                        </a:solidFill>
                        <a:latin typeface="Times New Roman"/>
                        <a:ea typeface="Times New Roman"/>
                        <a:cs typeface="Times New Roman"/>
                      </a:endParaRPr>
                    </a:p>
                  </a:txBody>
                  <a:tcPr marL="68580" marR="68580" marT="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rtl="0" eaLnBrk="1" latinLnBrk="0" hangingPunct="1">
                        <a:spcAft>
                          <a:spcPts val="0"/>
                        </a:spcAft>
                      </a:pPr>
                      <a:r>
                        <a:rPr kumimoji="0" lang="ru-RU" sz="1200" kern="1200" dirty="0" smtClean="0">
                          <a:solidFill>
                            <a:schemeClr val="tx1"/>
                          </a:solidFill>
                          <a:latin typeface="Times New Roman"/>
                          <a:ea typeface="Times New Roman"/>
                          <a:cs typeface="Times New Roman"/>
                        </a:rPr>
                        <a:t>9 450 780</a:t>
                      </a:r>
                    </a:p>
                  </a:txBody>
                  <a:tcPr marL="68580" marR="68580" marT="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rtl="0" eaLnBrk="1" latinLnBrk="0" hangingPunct="1">
                        <a:spcAft>
                          <a:spcPts val="0"/>
                        </a:spcAft>
                      </a:pPr>
                      <a:r>
                        <a:rPr kumimoji="0" lang="ru-RU" sz="1200" kern="1200" dirty="0" smtClean="0">
                          <a:solidFill>
                            <a:schemeClr val="tx1"/>
                          </a:solidFill>
                          <a:latin typeface="Times New Roman"/>
                          <a:ea typeface="Times New Roman"/>
                          <a:cs typeface="Times New Roman"/>
                        </a:rPr>
                        <a:t>12 268 760</a:t>
                      </a:r>
                    </a:p>
                  </a:txBody>
                  <a:tcPr marL="68580" marR="68580" marT="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002"/>
                  </a:ext>
                </a:extLst>
              </a:tr>
              <a:tr h="535577">
                <a:tc>
                  <a:txBody>
                    <a:bodyPr/>
                    <a:lstStyle/>
                    <a:p>
                      <a:pPr algn="just">
                        <a:spcAft>
                          <a:spcPts val="0"/>
                        </a:spcAft>
                      </a:pPr>
                      <a:r>
                        <a:rPr lang="ru-RU" sz="1200" i="1" baseline="0" dirty="0" smtClean="0">
                          <a:solidFill>
                            <a:schemeClr val="tx1"/>
                          </a:solidFill>
                          <a:latin typeface="Times New Roman" panose="02020603050405020304" pitchFamily="18" charset="0"/>
                        </a:rPr>
                        <a:t>Численность постоянного населения на 01 января 2024 года*</a:t>
                      </a:r>
                      <a:endParaRPr lang="ru-RU" sz="1200" i="1" baseline="0" dirty="0">
                        <a:solidFill>
                          <a:schemeClr val="tx1"/>
                        </a:solidFill>
                        <a:latin typeface="Times New Roman" panose="02020603050405020304" pitchFamily="18" charset="0"/>
                        <a:ea typeface="Times New Roman"/>
                        <a:cs typeface="Times New Roman"/>
                      </a:endParaRPr>
                    </a:p>
                  </a:txBody>
                  <a:tcPr marL="68580" marR="68580" marT="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spcAft>
                          <a:spcPts val="0"/>
                        </a:spcAft>
                      </a:pPr>
                      <a:r>
                        <a:rPr lang="ru-RU" sz="1200" i="1" dirty="0" smtClean="0">
                          <a:solidFill>
                            <a:schemeClr val="tx1"/>
                          </a:solidFill>
                          <a:latin typeface="Times New Roman"/>
                          <a:ea typeface="Times New Roman"/>
                          <a:cs typeface="Times New Roman"/>
                        </a:rPr>
                        <a:t>21 886</a:t>
                      </a:r>
                      <a:endParaRPr lang="ru-RU" sz="1200" i="1" dirty="0">
                        <a:solidFill>
                          <a:schemeClr val="tx1"/>
                        </a:solidFill>
                        <a:latin typeface="Times New Roman"/>
                        <a:ea typeface="Times New Roman"/>
                        <a:cs typeface="Times New Roman"/>
                      </a:endParaRPr>
                    </a:p>
                  </a:txBody>
                  <a:tcPr marL="68580" marR="68580" marT="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spcAft>
                          <a:spcPts val="0"/>
                        </a:spcAft>
                      </a:pPr>
                      <a:r>
                        <a:rPr lang="ru-RU" sz="1200" i="1" dirty="0" smtClean="0">
                          <a:solidFill>
                            <a:schemeClr val="tx1"/>
                          </a:solidFill>
                          <a:latin typeface="Times New Roman"/>
                          <a:ea typeface="Times New Roman"/>
                          <a:cs typeface="Times New Roman"/>
                        </a:rPr>
                        <a:t>64 721</a:t>
                      </a:r>
                      <a:endParaRPr lang="ru-RU" sz="1200" i="1" dirty="0">
                        <a:solidFill>
                          <a:schemeClr val="tx1"/>
                        </a:solidFill>
                        <a:latin typeface="Times New Roman"/>
                        <a:ea typeface="Times New Roman"/>
                        <a:cs typeface="Times New Roman"/>
                      </a:endParaRPr>
                    </a:p>
                  </a:txBody>
                  <a:tcPr marL="68580" marR="68580" marT="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i="1" dirty="0" smtClean="0">
                          <a:solidFill>
                            <a:schemeClr val="tx1"/>
                          </a:solidFill>
                          <a:latin typeface="Times New Roman"/>
                          <a:ea typeface="Times New Roman"/>
                          <a:cs typeface="Times New Roman"/>
                        </a:rPr>
                        <a:t>23 278</a:t>
                      </a:r>
                    </a:p>
                  </a:txBody>
                  <a:tcPr marL="68580" marR="68580" marT="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spcAft>
                          <a:spcPts val="0"/>
                        </a:spcAft>
                      </a:pPr>
                      <a:r>
                        <a:rPr lang="ru-RU" sz="1200" i="1" smtClean="0">
                          <a:solidFill>
                            <a:schemeClr val="tx1"/>
                          </a:solidFill>
                          <a:latin typeface="Times New Roman"/>
                          <a:ea typeface="Times New Roman"/>
                          <a:cs typeface="Times New Roman"/>
                        </a:rPr>
                        <a:t>29 743</a:t>
                      </a:r>
                      <a:endParaRPr lang="ru-RU" sz="1200" i="1" dirty="0">
                        <a:solidFill>
                          <a:schemeClr val="tx1"/>
                        </a:solidFill>
                        <a:latin typeface="Times New Roman"/>
                        <a:ea typeface="Times New Roman"/>
                        <a:cs typeface="Times New Roman"/>
                      </a:endParaRPr>
                    </a:p>
                  </a:txBody>
                  <a:tcPr marL="68580" marR="68580" marT="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spcAft>
                          <a:spcPts val="0"/>
                        </a:spcAft>
                      </a:pPr>
                      <a:r>
                        <a:rPr lang="ru-RU" sz="1200" i="1" dirty="0" smtClean="0">
                          <a:solidFill>
                            <a:schemeClr val="tx1"/>
                          </a:solidFill>
                          <a:latin typeface="Times New Roman"/>
                          <a:ea typeface="Times New Roman"/>
                          <a:cs typeface="Times New Roman"/>
                        </a:rPr>
                        <a:t>554 248</a:t>
                      </a:r>
                      <a:endParaRPr lang="ru-RU" sz="1200" i="1" dirty="0">
                        <a:solidFill>
                          <a:schemeClr val="tx1"/>
                        </a:solidFill>
                        <a:latin typeface="Times New Roman"/>
                        <a:ea typeface="Times New Roman"/>
                        <a:cs typeface="Times New Roman"/>
                      </a:endParaRPr>
                    </a:p>
                  </a:txBody>
                  <a:tcPr marL="68580" marR="68580" marT="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spcAft>
                          <a:spcPts val="0"/>
                        </a:spcAft>
                      </a:pPr>
                      <a:r>
                        <a:rPr lang="ru-RU" sz="1200" i="1" dirty="0" smtClean="0">
                          <a:solidFill>
                            <a:schemeClr val="tx1"/>
                          </a:solidFill>
                          <a:latin typeface="Times New Roman"/>
                          <a:ea typeface="Times New Roman"/>
                          <a:cs typeface="Times New Roman"/>
                        </a:rPr>
                        <a:t>335 991</a:t>
                      </a:r>
                      <a:endParaRPr lang="ru-RU" sz="1200" i="1" dirty="0">
                        <a:solidFill>
                          <a:schemeClr val="tx1"/>
                        </a:solidFill>
                        <a:latin typeface="Times New Roman"/>
                        <a:ea typeface="Times New Roman"/>
                        <a:cs typeface="Times New Roman"/>
                      </a:endParaRPr>
                    </a:p>
                  </a:txBody>
                  <a:tcPr marL="68580" marR="68580" marT="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003"/>
                  </a:ext>
                </a:extLst>
              </a:tr>
              <a:tr h="981829">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200" i="1" baseline="0" dirty="0" smtClean="0">
                          <a:solidFill>
                            <a:schemeClr val="tx1"/>
                          </a:solidFill>
                          <a:latin typeface="Times New Roman" panose="02020603050405020304" pitchFamily="18" charset="0"/>
                          <a:ea typeface="Times New Roman"/>
                          <a:cs typeface="Times New Roman"/>
                        </a:rPr>
                        <a:t>В расчете на 1 жителя, рублей</a:t>
                      </a:r>
                    </a:p>
                  </a:txBody>
                  <a:tcPr marL="68580" marR="68580" marT="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ru-RU" sz="1200" i="1" dirty="0" smtClean="0">
                          <a:solidFill>
                            <a:schemeClr val="tx1"/>
                          </a:solidFill>
                          <a:latin typeface="Times New Roman" panose="02020603050405020304" pitchFamily="18" charset="0"/>
                          <a:cs typeface="Times New Roman" panose="02020603050405020304" pitchFamily="18" charset="0"/>
                        </a:rPr>
                        <a:t>20 892,6</a:t>
                      </a:r>
                      <a:endParaRPr lang="ru-RU" sz="1200" i="1" dirty="0">
                        <a:solidFill>
                          <a:schemeClr val="tx1"/>
                        </a:solidFill>
                        <a:latin typeface="Times New Roman" panose="02020603050405020304" pitchFamily="18" charset="0"/>
                        <a:cs typeface="Times New Roman" panose="02020603050405020304" pitchFamily="18" charset="0"/>
                      </a:endParaRPr>
                    </a:p>
                  </a:txBody>
                  <a:tcPr marL="68580" marR="68580" marT="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spcAft>
                          <a:spcPts val="0"/>
                        </a:spcAft>
                      </a:pPr>
                      <a:r>
                        <a:rPr lang="ru-RU" sz="1200" i="1" dirty="0" smtClean="0">
                          <a:solidFill>
                            <a:schemeClr val="tx1"/>
                          </a:solidFill>
                          <a:latin typeface="Times New Roman"/>
                          <a:ea typeface="Times New Roman"/>
                          <a:cs typeface="Times New Roman"/>
                        </a:rPr>
                        <a:t>32 716,6</a:t>
                      </a:r>
                      <a:endParaRPr lang="ru-RU" sz="1200" i="1" dirty="0">
                        <a:solidFill>
                          <a:schemeClr val="tx1"/>
                        </a:solidFill>
                        <a:latin typeface="Times New Roman"/>
                        <a:ea typeface="Times New Roman"/>
                        <a:cs typeface="Times New Roman"/>
                      </a:endParaRPr>
                    </a:p>
                  </a:txBody>
                  <a:tcPr marL="68580" marR="68580" marT="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spcAft>
                          <a:spcPts val="0"/>
                        </a:spcAft>
                      </a:pPr>
                      <a:r>
                        <a:rPr lang="ru-RU" sz="1200" i="1" dirty="0" smtClean="0">
                          <a:solidFill>
                            <a:schemeClr val="tx1"/>
                          </a:solidFill>
                          <a:latin typeface="Times New Roman"/>
                          <a:ea typeface="Times New Roman"/>
                          <a:cs typeface="Times New Roman"/>
                        </a:rPr>
                        <a:t>29 888,7</a:t>
                      </a:r>
                      <a:endParaRPr lang="ru-RU" sz="1200" i="1" dirty="0">
                        <a:solidFill>
                          <a:schemeClr val="tx1"/>
                        </a:solidFill>
                        <a:latin typeface="Times New Roman"/>
                        <a:ea typeface="Times New Roman"/>
                        <a:cs typeface="Times New Roman"/>
                      </a:endParaRPr>
                    </a:p>
                  </a:txBody>
                  <a:tcPr marL="68580" marR="68580" marT="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spcAft>
                          <a:spcPts val="0"/>
                        </a:spcAft>
                      </a:pPr>
                      <a:r>
                        <a:rPr lang="ru-RU" sz="1200" i="1" dirty="0" smtClean="0">
                          <a:solidFill>
                            <a:schemeClr val="tx1"/>
                          </a:solidFill>
                          <a:latin typeface="Times New Roman"/>
                          <a:ea typeface="Times New Roman"/>
                          <a:cs typeface="Times New Roman"/>
                        </a:rPr>
                        <a:t>38 902,9</a:t>
                      </a:r>
                      <a:endParaRPr lang="ru-RU" sz="1200" i="1" dirty="0">
                        <a:solidFill>
                          <a:schemeClr val="tx1"/>
                        </a:solidFill>
                        <a:latin typeface="Times New Roman"/>
                        <a:ea typeface="Times New Roman"/>
                        <a:cs typeface="Times New Roman"/>
                      </a:endParaRPr>
                    </a:p>
                  </a:txBody>
                  <a:tcPr marL="68580" marR="68580" marT="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rtl="0" eaLnBrk="1" latinLnBrk="0" hangingPunct="1">
                        <a:spcAft>
                          <a:spcPts val="0"/>
                        </a:spcAft>
                      </a:pPr>
                      <a:r>
                        <a:rPr kumimoji="0" lang="ru-RU" sz="1200" i="1" kern="1200" dirty="0" smtClean="0">
                          <a:solidFill>
                            <a:schemeClr val="tx1"/>
                          </a:solidFill>
                          <a:latin typeface="Times New Roman"/>
                          <a:ea typeface="Times New Roman"/>
                          <a:cs typeface="Times New Roman"/>
                        </a:rPr>
                        <a:t>17 051,5</a:t>
                      </a:r>
                    </a:p>
                  </a:txBody>
                  <a:tcPr marL="68580" marR="68580" marT="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ctr" rtl="0" eaLnBrk="1" latinLnBrk="0" hangingPunct="1">
                        <a:spcAft>
                          <a:spcPts val="0"/>
                        </a:spcAft>
                      </a:pPr>
                      <a:r>
                        <a:rPr kumimoji="0" lang="ru-RU" sz="1200" i="1" kern="1200" dirty="0" smtClean="0">
                          <a:solidFill>
                            <a:schemeClr val="tx1"/>
                          </a:solidFill>
                          <a:latin typeface="Times New Roman"/>
                          <a:ea typeface="Times New Roman"/>
                          <a:cs typeface="Times New Roman"/>
                        </a:rPr>
                        <a:t>36 515,1</a:t>
                      </a:r>
                    </a:p>
                  </a:txBody>
                  <a:tcPr marL="68580" marR="68580" marT="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506706967"/>
                  </a:ext>
                </a:extLst>
              </a:tr>
            </a:tbl>
          </a:graphicData>
        </a:graphic>
      </p:graphicFrame>
      <p:sp>
        <p:nvSpPr>
          <p:cNvPr id="34821" name="Прямоугольник 4"/>
          <p:cNvSpPr>
            <a:spLocks noChangeArrowheads="1"/>
          </p:cNvSpPr>
          <p:nvPr/>
        </p:nvSpPr>
        <p:spPr bwMode="auto">
          <a:xfrm>
            <a:off x="251520" y="4678344"/>
            <a:ext cx="8784976" cy="1615827"/>
          </a:xfrm>
          <a:prstGeom prst="rect">
            <a:avLst/>
          </a:prstGeom>
          <a:solidFill>
            <a:schemeClr val="accent6">
              <a:lumMod val="40000"/>
              <a:lumOff val="60000"/>
            </a:schemeClr>
          </a:solidFill>
          <a:ln w="9525">
            <a:noFill/>
            <a:miter lim="800000"/>
            <a:headEnd/>
            <a:tailEnd/>
          </a:ln>
        </p:spPr>
        <p:txBody>
          <a:bodyPr wrap="square">
            <a:spAutoFit/>
          </a:bodyPr>
          <a:lstStyle/>
          <a:p>
            <a:r>
              <a:rPr lang="ru-RU" sz="900" dirty="0"/>
              <a:t>*Информация по численности населения размещена на официальном сайте Росстата (Главная страница/ Официальная статистика/ Московская область/ Население/ Оценка численности постоянного </a:t>
            </a:r>
            <a:r>
              <a:rPr lang="ru-RU" sz="900" dirty="0" smtClean="0"/>
              <a:t>населения/ Оценка численности Московской области на </a:t>
            </a:r>
            <a:r>
              <a:rPr lang="ru-RU" sz="900" dirty="0"/>
              <a:t>1 января </a:t>
            </a:r>
            <a:r>
              <a:rPr lang="ru-RU" sz="900" dirty="0" smtClean="0"/>
              <a:t>2024 года и в среднем за 2023 год по ссылке:</a:t>
            </a:r>
          </a:p>
          <a:p>
            <a:r>
              <a:rPr lang="en-US" sz="900" dirty="0">
                <a:solidFill>
                  <a:schemeClr val="accent3">
                    <a:lumMod val="75000"/>
                  </a:schemeClr>
                </a:solidFill>
              </a:rPr>
              <a:t>https://77.rosstat.gov.ru/</a:t>
            </a:r>
            <a:r>
              <a:rPr lang="ru-RU" sz="900" dirty="0">
                <a:solidFill>
                  <a:schemeClr val="accent3">
                    <a:lumMod val="75000"/>
                  </a:schemeClr>
                </a:solidFill>
              </a:rPr>
              <a:t>Статистика/</a:t>
            </a:r>
            <a:r>
              <a:rPr lang="ru-RU" sz="900" dirty="0" err="1">
                <a:solidFill>
                  <a:schemeClr val="accent3">
                    <a:lumMod val="75000"/>
                  </a:schemeClr>
                </a:solidFill>
              </a:rPr>
              <a:t>Официальная_статистика</a:t>
            </a:r>
            <a:r>
              <a:rPr lang="ru-RU" sz="900" dirty="0">
                <a:solidFill>
                  <a:schemeClr val="accent3">
                    <a:lumMod val="75000"/>
                  </a:schemeClr>
                </a:solidFill>
              </a:rPr>
              <a:t>/</a:t>
            </a:r>
            <a:r>
              <a:rPr lang="ru-RU" sz="900" dirty="0" err="1">
                <a:solidFill>
                  <a:schemeClr val="accent3">
                    <a:lumMod val="75000"/>
                  </a:schemeClr>
                </a:solidFill>
              </a:rPr>
              <a:t>Московская_область</a:t>
            </a:r>
            <a:r>
              <a:rPr lang="ru-RU" sz="900" dirty="0">
                <a:solidFill>
                  <a:schemeClr val="accent3">
                    <a:lumMod val="75000"/>
                  </a:schemeClr>
                </a:solidFill>
              </a:rPr>
              <a:t>/Население</a:t>
            </a:r>
          </a:p>
          <a:p>
            <a:r>
              <a:rPr lang="ru-RU" sz="900" dirty="0" smtClean="0"/>
              <a:t>** </a:t>
            </a:r>
            <a:r>
              <a:rPr lang="ru-RU" sz="900" dirty="0"/>
              <a:t>Информация о налоговых и неналоговых доходах </a:t>
            </a:r>
            <a:r>
              <a:rPr lang="ru-RU" sz="900" dirty="0" smtClean="0"/>
              <a:t> в </a:t>
            </a:r>
            <a:r>
              <a:rPr lang="ru-RU" sz="900" dirty="0"/>
              <a:t>разрезе муниципальных образований размещена на портале "Открытый бюджет МО" по ссылке: </a:t>
            </a:r>
            <a:r>
              <a:rPr lang="ru-RU" sz="900" dirty="0" smtClean="0"/>
              <a:t>                    </a:t>
            </a:r>
            <a:r>
              <a:rPr lang="en-US" sz="900" dirty="0" smtClean="0">
                <a:solidFill>
                  <a:srgbClr val="0070C0"/>
                </a:solidFill>
                <a:hlinkClick r:id="rId2"/>
              </a:rPr>
              <a:t>https://budget.mosreg.ru/analitika/ispolnenie-byudjeta-subekta/sravnenie-po-osnovnym-parametram-ispolneniya-byudzhetov-municipalnyx-obrazovanij/</a:t>
            </a:r>
            <a:r>
              <a:rPr lang="ru-RU" sz="900" dirty="0" smtClean="0">
                <a:solidFill>
                  <a:srgbClr val="0070C0"/>
                </a:solidFill>
              </a:rPr>
              <a:t>  или по ссылкам:</a:t>
            </a:r>
          </a:p>
          <a:p>
            <a:r>
              <a:rPr lang="ru-RU" sz="900" dirty="0"/>
              <a:t>Красногорск  </a:t>
            </a:r>
            <a:r>
              <a:rPr lang="ru-RU" sz="900" dirty="0" smtClean="0"/>
              <a:t>   https</a:t>
            </a:r>
            <a:r>
              <a:rPr lang="ru-RU" sz="900" dirty="0"/>
              <a:t>://krasnogorsk-adm.ru/deyatelnost/budget/otchet/</a:t>
            </a:r>
          </a:p>
          <a:p>
            <a:r>
              <a:rPr lang="ru-RU" sz="900" dirty="0"/>
              <a:t>Волоколамск  </a:t>
            </a:r>
            <a:r>
              <a:rPr lang="ru-RU" sz="900" dirty="0" smtClean="0"/>
              <a:t>  https</a:t>
            </a:r>
            <a:r>
              <a:rPr lang="ru-RU" sz="900" dirty="0"/>
              <a:t>://volok-go.ru/article/otchet-ob-ispolnenii-byudzheta-volokolamskogo-gorodskogo-okruga-na-01-01-2024-520003</a:t>
            </a:r>
          </a:p>
          <a:p>
            <a:r>
              <a:rPr lang="ru-RU" sz="900" dirty="0"/>
              <a:t>Серебряные  Пруды  https://www.spadm.ru/ekonomika-i-finansy/byudzhet-rayona/</a:t>
            </a:r>
          </a:p>
          <a:p>
            <a:r>
              <a:rPr lang="ru-RU" sz="900" dirty="0"/>
              <a:t>Шаховская </a:t>
            </a:r>
            <a:r>
              <a:rPr lang="ru-RU" sz="900" dirty="0" smtClean="0"/>
              <a:t>  </a:t>
            </a:r>
            <a:r>
              <a:rPr lang="ru-RU" sz="900" dirty="0"/>
              <a:t>https://шах-го.рф/doc-budget/</a:t>
            </a:r>
          </a:p>
          <a:p>
            <a:r>
              <a:rPr lang="ru-RU" sz="900" dirty="0"/>
              <a:t>Балашиха </a:t>
            </a:r>
            <a:r>
              <a:rPr lang="ru-RU" sz="900" dirty="0" smtClean="0"/>
              <a:t>   </a:t>
            </a:r>
            <a:r>
              <a:rPr lang="ru-RU" sz="900" dirty="0"/>
              <a:t>http://www.balfin.ru/godovoj-otchet-ob-ispolnenii-byudzheta-2023</a:t>
            </a:r>
          </a:p>
          <a:p>
            <a:r>
              <a:rPr lang="ru-RU" sz="900" dirty="0"/>
              <a:t>Лотошино </a:t>
            </a:r>
            <a:r>
              <a:rPr lang="ru-RU" sz="900" dirty="0" smtClean="0"/>
              <a:t>   </a:t>
            </a:r>
            <a:r>
              <a:rPr lang="en-US" sz="900" dirty="0" smtClean="0"/>
              <a:t>https</a:t>
            </a:r>
            <a:r>
              <a:rPr lang="en-US" sz="900" dirty="0"/>
              <a:t>://</a:t>
            </a:r>
            <a:r>
              <a:rPr lang="ru-RU" sz="900" dirty="0" err="1"/>
              <a:t>лотошинье.рф</a:t>
            </a:r>
            <a:r>
              <a:rPr lang="ru-RU" sz="900" dirty="0"/>
              <a:t>/экономика/экономика-и-финансы</a:t>
            </a:r>
            <a:r>
              <a:rPr lang="ru-RU" sz="900" dirty="0">
                <a:solidFill>
                  <a:srgbClr val="0070C0"/>
                </a:solidFill>
              </a:rPr>
              <a:t>/</a:t>
            </a: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Заголовок 1"/>
          <p:cNvSpPr>
            <a:spLocks noGrp="1"/>
          </p:cNvSpPr>
          <p:nvPr>
            <p:ph type="title"/>
          </p:nvPr>
        </p:nvSpPr>
        <p:spPr>
          <a:xfrm>
            <a:off x="468313" y="476250"/>
            <a:ext cx="8362950" cy="431800"/>
          </a:xfrm>
        </p:spPr>
        <p:txBody>
          <a:bodyPr/>
          <a:lstStyle/>
          <a:p>
            <a:pPr algn="ctr" eaLnBrk="1" hangingPunct="1"/>
            <a:r>
              <a:rPr lang="ru-RU" altLang="ru-RU" sz="2000" b="1" dirty="0">
                <a:solidFill>
                  <a:schemeClr val="accent6">
                    <a:lumMod val="50000"/>
                  </a:schemeClr>
                </a:solidFill>
                <a:latin typeface="+mn-lt"/>
              </a:rPr>
              <a:t>Информация о налоговых льготах и ставках налогов на территории городского округа Лотошино</a:t>
            </a:r>
          </a:p>
        </p:txBody>
      </p:sp>
      <p:graphicFrame>
        <p:nvGraphicFramePr>
          <p:cNvPr id="6" name="Таблица 5"/>
          <p:cNvGraphicFramePr>
            <a:graphicFrameLocks noGrp="1"/>
          </p:cNvGraphicFramePr>
          <p:nvPr>
            <p:extLst>
              <p:ext uri="{D42A27DB-BD31-4B8C-83A1-F6EECF244321}">
                <p14:modId xmlns:p14="http://schemas.microsoft.com/office/powerpoint/2010/main" val="4170252961"/>
              </p:ext>
            </p:extLst>
          </p:nvPr>
        </p:nvGraphicFramePr>
        <p:xfrm>
          <a:off x="275778" y="1052736"/>
          <a:ext cx="8748019" cy="5545286"/>
        </p:xfrm>
        <a:graphic>
          <a:graphicData uri="http://schemas.openxmlformats.org/drawingml/2006/table">
            <a:tbl>
              <a:tblPr firstRow="1" bandRow="1">
                <a:tableStyleId>{5C22544A-7EE6-4342-B048-85BDC9FD1C3A}</a:tableStyleId>
              </a:tblPr>
              <a:tblGrid>
                <a:gridCol w="1075546">
                  <a:extLst>
                    <a:ext uri="{9D8B030D-6E8A-4147-A177-3AD203B41FA5}">
                      <a16:colId xmlns:a16="http://schemas.microsoft.com/office/drawing/2014/main" val="20000"/>
                    </a:ext>
                  </a:extLst>
                </a:gridCol>
                <a:gridCol w="5866946">
                  <a:extLst>
                    <a:ext uri="{9D8B030D-6E8A-4147-A177-3AD203B41FA5}">
                      <a16:colId xmlns:a16="http://schemas.microsoft.com/office/drawing/2014/main" val="20001"/>
                    </a:ext>
                  </a:extLst>
                </a:gridCol>
                <a:gridCol w="1805527">
                  <a:extLst>
                    <a:ext uri="{9D8B030D-6E8A-4147-A177-3AD203B41FA5}">
                      <a16:colId xmlns:a16="http://schemas.microsoft.com/office/drawing/2014/main" val="20002"/>
                    </a:ext>
                  </a:extLst>
                </a:gridCol>
              </a:tblGrid>
              <a:tr h="430232">
                <a:tc>
                  <a:txBody>
                    <a:bodyPr/>
                    <a:lstStyle/>
                    <a:p>
                      <a:pPr algn="ctr"/>
                      <a:r>
                        <a:rPr lang="ru-RU" sz="1000" b="1" baseline="0" dirty="0" smtClean="0">
                          <a:solidFill>
                            <a:srgbClr val="000000"/>
                          </a:solidFill>
                          <a:latin typeface="Times New Roman"/>
                        </a:rPr>
                        <a:t>Ставка налога	</a:t>
                      </a:r>
                    </a:p>
                  </a:txBody>
                  <a:tcPr marL="91433" marR="91433" marT="45699" marB="45699">
                    <a:solidFill>
                      <a:schemeClr val="accent6">
                        <a:lumMod val="40000"/>
                        <a:lumOff val="60000"/>
                      </a:schemeClr>
                    </a:solidFill>
                  </a:tcPr>
                </a:tc>
                <a:tc>
                  <a:txBody>
                    <a:bodyPr/>
                    <a:lstStyle/>
                    <a:p>
                      <a:pPr algn="ctr"/>
                      <a:r>
                        <a:rPr lang="ru-RU" sz="1000" b="1" baseline="0" dirty="0" smtClean="0">
                          <a:solidFill>
                            <a:srgbClr val="000000"/>
                          </a:solidFill>
                          <a:latin typeface="Times New Roman"/>
                        </a:rPr>
                        <a:t>Налоговые льготы</a:t>
                      </a:r>
                    </a:p>
                  </a:txBody>
                  <a:tcPr marL="91433" marR="91433" marT="45699" marB="45699">
                    <a:solidFill>
                      <a:schemeClr val="accent6">
                        <a:lumMod val="40000"/>
                        <a:lumOff val="60000"/>
                      </a:schemeClr>
                    </a:solidFill>
                  </a:tcPr>
                </a:tc>
                <a:tc>
                  <a:txBody>
                    <a:bodyPr/>
                    <a:lstStyle/>
                    <a:p>
                      <a:pPr algn="ctr"/>
                      <a:r>
                        <a:rPr lang="ru-RU" sz="1000" b="1" baseline="0" dirty="0" smtClean="0">
                          <a:solidFill>
                            <a:srgbClr val="000000"/>
                          </a:solidFill>
                          <a:latin typeface="Times New Roman"/>
                        </a:rPr>
                        <a:t>Нормативный правовой документ</a:t>
                      </a:r>
                    </a:p>
                  </a:txBody>
                  <a:tcPr marL="91433" marR="91433" marT="45699" marB="45699">
                    <a:solidFill>
                      <a:schemeClr val="accent6">
                        <a:lumMod val="40000"/>
                        <a:lumOff val="60000"/>
                      </a:schemeClr>
                    </a:solidFill>
                  </a:tcPr>
                </a:tc>
                <a:extLst>
                  <a:ext uri="{0D108BD9-81ED-4DB2-BD59-A6C34878D82A}">
                    <a16:rowId xmlns:a16="http://schemas.microsoft.com/office/drawing/2014/main" val="10000"/>
                  </a:ext>
                </a:extLst>
              </a:tr>
              <a:tr h="264745">
                <a:tc>
                  <a:txBody>
                    <a:bodyPr/>
                    <a:lstStyle/>
                    <a:p>
                      <a:pPr algn="ctr"/>
                      <a:endParaRPr lang="ru-RU" sz="1000" b="1" baseline="0" dirty="0" smtClean="0">
                        <a:solidFill>
                          <a:srgbClr val="000000"/>
                        </a:solidFill>
                        <a:latin typeface="Times New Roman"/>
                      </a:endParaRPr>
                    </a:p>
                  </a:txBody>
                  <a:tcPr marL="91433" marR="91433" marT="45699" marB="45699">
                    <a:solidFill>
                      <a:schemeClr val="accent6">
                        <a:lumMod val="40000"/>
                        <a:lumOff val="60000"/>
                      </a:schemeClr>
                    </a:solidFill>
                  </a:tcPr>
                </a:tc>
                <a:tc>
                  <a:txBody>
                    <a:bodyPr/>
                    <a:lstStyle/>
                    <a:p>
                      <a:pPr algn="ctr"/>
                      <a:r>
                        <a:rPr lang="ru-RU" sz="800" b="1" baseline="0" dirty="0" smtClean="0">
                          <a:solidFill>
                            <a:srgbClr val="000000"/>
                          </a:solidFill>
                          <a:latin typeface="Times New Roman"/>
                        </a:rPr>
                        <a:t>Земельный налог с физических лиц</a:t>
                      </a:r>
                    </a:p>
                  </a:txBody>
                  <a:tcPr marL="91433" marR="91433" marT="45699" marB="45699">
                    <a:solidFill>
                      <a:schemeClr val="accent6">
                        <a:lumMod val="40000"/>
                        <a:lumOff val="60000"/>
                      </a:schemeClr>
                    </a:solidFill>
                  </a:tcPr>
                </a:tc>
                <a:tc>
                  <a:txBody>
                    <a:bodyPr/>
                    <a:lstStyle/>
                    <a:p>
                      <a:pPr algn="ctr"/>
                      <a:endParaRPr lang="ru-RU" sz="1000" b="1" baseline="0" dirty="0" smtClean="0">
                        <a:solidFill>
                          <a:srgbClr val="000000"/>
                        </a:solidFill>
                        <a:latin typeface="Times New Roman"/>
                      </a:endParaRPr>
                    </a:p>
                  </a:txBody>
                  <a:tcPr marL="91433" marR="91433" marT="45699" marB="45699">
                    <a:solidFill>
                      <a:schemeClr val="accent6">
                        <a:lumMod val="40000"/>
                        <a:lumOff val="60000"/>
                      </a:schemeClr>
                    </a:solidFill>
                  </a:tcPr>
                </a:tc>
                <a:extLst>
                  <a:ext uri="{0D108BD9-81ED-4DB2-BD59-A6C34878D82A}">
                    <a16:rowId xmlns:a16="http://schemas.microsoft.com/office/drawing/2014/main" val="10001"/>
                  </a:ext>
                </a:extLst>
              </a:tr>
              <a:tr h="48503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kern="1200" baseline="0" dirty="0" smtClean="0">
                          <a:solidFill>
                            <a:schemeClr val="dk1"/>
                          </a:solidFill>
                          <a:latin typeface="Times New Roman" pitchFamily="18" charset="0"/>
                          <a:ea typeface="+mn-ea"/>
                          <a:cs typeface="Times New Roman" pitchFamily="18" charset="0"/>
                        </a:rPr>
                        <a:t>В размерах от 0,3 процента до 1,5 процентов от кадастровой стоимости земельного участка в зависимости от категории земель и вида разрешенного использования	</a:t>
                      </a:r>
                    </a:p>
                    <a:p>
                      <a:endParaRPr lang="ru-RU" sz="1000" b="1" baseline="0" dirty="0" smtClean="0">
                        <a:solidFill>
                          <a:srgbClr val="000000"/>
                        </a:solidFill>
                        <a:latin typeface="Times New Roman" pitchFamily="18" charset="0"/>
                        <a:cs typeface="Times New Roman" pitchFamily="18" charset="0"/>
                      </a:endParaRPr>
                    </a:p>
                  </a:txBody>
                  <a:tcPr marL="91433" marR="91433" marT="45699" marB="45699">
                    <a:solidFill>
                      <a:schemeClr val="accent6">
                        <a:lumMod val="20000"/>
                        <a:lumOff val="80000"/>
                      </a:schemeClr>
                    </a:solidFill>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kumimoji="0" lang="ru-RU" sz="1000" kern="1200" baseline="0" dirty="0" smtClean="0">
                          <a:solidFill>
                            <a:schemeClr val="dk1"/>
                          </a:solidFill>
                          <a:latin typeface="Times New Roman" pitchFamily="18" charset="0"/>
                          <a:ea typeface="+mn-ea"/>
                          <a:cs typeface="Times New Roman" pitchFamily="18" charset="0"/>
                        </a:rPr>
                        <a:t>Действуют льготы, установленные статьей 395 Налогового кодекса Российской Федерации, а также льготы, установленные решением Совета депутатов городского округа Лотошино 02.12.2019 года №58/6 «Об утверждении Положения о земельном налоге и ставок земельного налога на территории городского округа Лотошино» (с изменениями):</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1000" kern="1200" baseline="0" dirty="0" smtClean="0">
                          <a:solidFill>
                            <a:schemeClr val="dk1"/>
                          </a:solidFill>
                          <a:latin typeface="Times New Roman" pitchFamily="18" charset="0"/>
                          <a:ea typeface="+mn-ea"/>
                          <a:cs typeface="Times New Roman" pitchFamily="18" charset="0"/>
                        </a:rPr>
                        <a:t>Инвалиды, имеющие первую группу инвалидности – в размере 25% ;</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1000" kern="1200" baseline="0" dirty="0" smtClean="0">
                          <a:solidFill>
                            <a:schemeClr val="dk1"/>
                          </a:solidFill>
                          <a:latin typeface="Times New Roman" pitchFamily="18" charset="0"/>
                          <a:ea typeface="+mn-ea"/>
                          <a:cs typeface="Times New Roman" pitchFamily="18" charset="0"/>
                        </a:rPr>
                        <a:t>Малоимущие семьи и малоимущие одиноко проживающие граждане, среднедушевой доход которых ниже величины прожиточного минимума, установленной в Московской области на душу населения – в размере 50%;</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1000" kern="1200" baseline="0" dirty="0" smtClean="0">
                          <a:solidFill>
                            <a:schemeClr val="dk1"/>
                          </a:solidFill>
                          <a:latin typeface="Times New Roman" pitchFamily="18" charset="0"/>
                          <a:ea typeface="+mn-ea"/>
                          <a:cs typeface="Times New Roman" pitchFamily="18" charset="0"/>
                        </a:rPr>
                        <a:t>Пенсионеры, доход которых ниже двукратной величины прожиточного минимума, установленной в Московской области для пенсионеров – в размере 50%;</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1000" kern="1200" baseline="0" dirty="0" smtClean="0">
                          <a:solidFill>
                            <a:schemeClr val="dk1"/>
                          </a:solidFill>
                          <a:latin typeface="Times New Roman" pitchFamily="18" charset="0"/>
                          <a:ea typeface="+mn-ea"/>
                          <a:cs typeface="Times New Roman" pitchFamily="18" charset="0"/>
                        </a:rPr>
                        <a:t>Налоговая база уменьшается на необлагаемую налогом сумму в размере 20 000 (двадцать тысяч) рублей на одного налогоплательщика в отношении одного земельного участка (по выбору налогоплательщика) из состава земель населенного пункта, предоставленного для ведения личного подсобного хозяйства, садоводства, огородничества, дачного строительства или жилищного строительства (в том числе индивидуального), находящегося в собственности, постоянном (бессрочном) пользовании или в пожизненном наследуемом владении физического лица, достигшего пенсионного возраста.;</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1000" kern="1200" baseline="0" dirty="0" smtClean="0">
                          <a:solidFill>
                            <a:schemeClr val="dk1"/>
                          </a:solidFill>
                          <a:latin typeface="Times New Roman" pitchFamily="18" charset="0"/>
                          <a:ea typeface="+mn-ea"/>
                          <a:cs typeface="Times New Roman" pitchFamily="18" charset="0"/>
                        </a:rPr>
                        <a:t>Ветераны и инвалиды Великой Отечественной войны, участники Великой Отечественной войны, граждане на которых законодательством распространены социальные гарантии и льготы участников Великой Отечественной Войны (узники, репрессированные), а также ветераны и инвалиды боевых действий-  в размере 100%;</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1000" kern="1200" baseline="0" dirty="0" smtClean="0">
                          <a:solidFill>
                            <a:schemeClr val="dk1"/>
                          </a:solidFill>
                          <a:latin typeface="Times New Roman" pitchFamily="18" charset="0"/>
                          <a:ea typeface="+mn-ea"/>
                          <a:cs typeface="Times New Roman" pitchFamily="18" charset="0"/>
                        </a:rPr>
                        <a:t>Военнослужащие, из числа мобилизованных и лиц, заключивших контракт о добровольном содействии в выполнении задач, возложенных на Вооруженные силы Российской Федерации, принимавших участие в специальной военной операции на территориях Донецкой народной республики, Луганской народной республики, Запорожской области, Херсонской области и Украины, в том числе служащие в составе ЧВК «Вагнер», принимавшие участие в специальной военной операции на территориях Донецкой народной республики, Луганской народной республики, Запорожской области, Херсонской области и Украины – в размере 100%;</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1000" kern="1200" baseline="0" dirty="0" smtClean="0">
                          <a:solidFill>
                            <a:schemeClr val="dk1"/>
                          </a:solidFill>
                          <a:latin typeface="Times New Roman" pitchFamily="18" charset="0"/>
                          <a:ea typeface="+mn-ea"/>
                          <a:cs typeface="Times New Roman" pitchFamily="18" charset="0"/>
                        </a:rPr>
                        <a:t>Герои Советского Союза, Герои Российской Федерации, полные кавалеры ордена Славы – в размере 100%;</a:t>
                      </a:r>
                    </a:p>
                  </a:txBody>
                  <a:tcPr marL="91433" marR="91433" marT="45699" marB="45699">
                    <a:solidFill>
                      <a:schemeClr val="accent6">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kern="1200" dirty="0" smtClean="0">
                          <a:solidFill>
                            <a:schemeClr val="dk1"/>
                          </a:solidFill>
                          <a:latin typeface="Times New Roman" pitchFamily="18" charset="0"/>
                          <a:ea typeface="+mn-ea"/>
                          <a:cs typeface="Times New Roman" pitchFamily="18" charset="0"/>
                        </a:rPr>
                        <a:t>Решение Совета депутатов городского округа Лотошино 02.12.2019 года №58/6 «Об утверждении Положения о земельном налоге и ставок земельного налога на территории городского округа Лотошино» </a:t>
                      </a:r>
                      <a:r>
                        <a:rPr lang="ru-RU" sz="1000" kern="1200" baseline="0" dirty="0" smtClean="0">
                          <a:solidFill>
                            <a:schemeClr val="dk1"/>
                          </a:solidFill>
                          <a:latin typeface="Times New Roman" pitchFamily="18" charset="0"/>
                          <a:ea typeface="+mn-ea"/>
                          <a:cs typeface="Times New Roman" pitchFamily="18" charset="0"/>
                        </a:rPr>
                        <a:t>(с изменениями </a:t>
                      </a:r>
                      <a:r>
                        <a:rPr lang="ru-RU" sz="1000" kern="1200" baseline="0" dirty="0" smtClean="0">
                          <a:solidFill>
                            <a:schemeClr val="tx1"/>
                          </a:solidFill>
                          <a:latin typeface="Times New Roman" pitchFamily="18" charset="0"/>
                          <a:ea typeface="+mn-ea"/>
                          <a:cs typeface="Times New Roman" pitchFamily="18" charset="0"/>
                        </a:rPr>
                        <a:t>от  27.08.2020 N 145/13, от 30.03.2023 </a:t>
                      </a:r>
                      <a:r>
                        <a:rPr lang="en-US" sz="1000" kern="1200" baseline="0" dirty="0" smtClean="0">
                          <a:solidFill>
                            <a:schemeClr val="tx1"/>
                          </a:solidFill>
                          <a:latin typeface="Times New Roman" pitchFamily="18" charset="0"/>
                          <a:ea typeface="+mn-ea"/>
                          <a:cs typeface="Times New Roman" pitchFamily="18" charset="0"/>
                        </a:rPr>
                        <a:t>N</a:t>
                      </a:r>
                      <a:r>
                        <a:rPr lang="ru-RU" sz="1000" kern="1200" baseline="0" dirty="0" smtClean="0">
                          <a:solidFill>
                            <a:schemeClr val="tx1"/>
                          </a:solidFill>
                          <a:latin typeface="Times New Roman" pitchFamily="18" charset="0"/>
                          <a:ea typeface="+mn-ea"/>
                          <a:cs typeface="Times New Roman" pitchFamily="18" charset="0"/>
                        </a:rPr>
                        <a:t> 433/50, от 26.10.2023 №487/56, от 22.11.2023 №503/58, от 29.02.2024 №534/61)   </a:t>
                      </a:r>
                      <a:endParaRPr lang="ru-RU" sz="1000" b="1" baseline="0" dirty="0" smtClean="0">
                        <a:solidFill>
                          <a:schemeClr val="tx1"/>
                        </a:solidFill>
                        <a:latin typeface="Times New Roman" pitchFamily="18" charset="0"/>
                        <a:cs typeface="Times New Roman" pitchFamily="18" charset="0"/>
                      </a:endParaRPr>
                    </a:p>
                  </a:txBody>
                  <a:tcPr marL="91433" marR="91433" marT="45699" marB="45699">
                    <a:solidFill>
                      <a:schemeClr val="accent6">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83020163"/>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Заголовок 1"/>
          <p:cNvSpPr>
            <a:spLocks noGrp="1"/>
          </p:cNvSpPr>
          <p:nvPr>
            <p:ph type="title"/>
          </p:nvPr>
        </p:nvSpPr>
        <p:spPr>
          <a:xfrm>
            <a:off x="468313" y="476250"/>
            <a:ext cx="8362950" cy="431800"/>
          </a:xfrm>
        </p:spPr>
        <p:txBody>
          <a:bodyPr/>
          <a:lstStyle/>
          <a:p>
            <a:pPr algn="ctr" eaLnBrk="1" hangingPunct="1"/>
            <a:r>
              <a:rPr lang="ru-RU" altLang="ru-RU" sz="2000" b="1" dirty="0">
                <a:solidFill>
                  <a:schemeClr val="accent6">
                    <a:lumMod val="50000"/>
                  </a:schemeClr>
                </a:solidFill>
                <a:latin typeface="+mn-lt"/>
              </a:rPr>
              <a:t>Информация о налоговых льготах и ставках налогов на территории городского округа Лотошино</a:t>
            </a:r>
          </a:p>
        </p:txBody>
      </p:sp>
      <p:graphicFrame>
        <p:nvGraphicFramePr>
          <p:cNvPr id="6" name="Таблица 5"/>
          <p:cNvGraphicFramePr>
            <a:graphicFrameLocks noGrp="1"/>
          </p:cNvGraphicFramePr>
          <p:nvPr>
            <p:extLst>
              <p:ext uri="{D42A27DB-BD31-4B8C-83A1-F6EECF244321}">
                <p14:modId xmlns:p14="http://schemas.microsoft.com/office/powerpoint/2010/main" val="3523255701"/>
              </p:ext>
            </p:extLst>
          </p:nvPr>
        </p:nvGraphicFramePr>
        <p:xfrm>
          <a:off x="107504" y="1196752"/>
          <a:ext cx="8892034" cy="5256584"/>
        </p:xfrm>
        <a:graphic>
          <a:graphicData uri="http://schemas.openxmlformats.org/drawingml/2006/table">
            <a:tbl>
              <a:tblPr firstRow="1" bandRow="1">
                <a:tableStyleId>{5C22544A-7EE6-4342-B048-85BDC9FD1C3A}</a:tableStyleId>
              </a:tblPr>
              <a:tblGrid>
                <a:gridCol w="1093252">
                  <a:extLst>
                    <a:ext uri="{9D8B030D-6E8A-4147-A177-3AD203B41FA5}">
                      <a16:colId xmlns:a16="http://schemas.microsoft.com/office/drawing/2014/main" val="20000"/>
                    </a:ext>
                  </a:extLst>
                </a:gridCol>
                <a:gridCol w="6251563">
                  <a:extLst>
                    <a:ext uri="{9D8B030D-6E8A-4147-A177-3AD203B41FA5}">
                      <a16:colId xmlns:a16="http://schemas.microsoft.com/office/drawing/2014/main" val="20001"/>
                    </a:ext>
                  </a:extLst>
                </a:gridCol>
                <a:gridCol w="1547219">
                  <a:extLst>
                    <a:ext uri="{9D8B030D-6E8A-4147-A177-3AD203B41FA5}">
                      <a16:colId xmlns:a16="http://schemas.microsoft.com/office/drawing/2014/main" val="20002"/>
                    </a:ext>
                  </a:extLst>
                </a:gridCol>
              </a:tblGrid>
              <a:tr h="322840">
                <a:tc>
                  <a:txBody>
                    <a:bodyPr/>
                    <a:lstStyle/>
                    <a:p>
                      <a:pPr algn="ctr"/>
                      <a:r>
                        <a:rPr lang="ru-RU" sz="1000" b="1" baseline="0" dirty="0" smtClean="0">
                          <a:solidFill>
                            <a:srgbClr val="000000"/>
                          </a:solidFill>
                          <a:latin typeface="Times New Roman"/>
                        </a:rPr>
                        <a:t>Ставка налога	</a:t>
                      </a:r>
                    </a:p>
                  </a:txBody>
                  <a:tcPr marL="91433" marR="91433" marT="45699" marB="45699">
                    <a:solidFill>
                      <a:schemeClr val="accent6">
                        <a:lumMod val="40000"/>
                        <a:lumOff val="60000"/>
                      </a:schemeClr>
                    </a:solidFill>
                  </a:tcPr>
                </a:tc>
                <a:tc>
                  <a:txBody>
                    <a:bodyPr/>
                    <a:lstStyle/>
                    <a:p>
                      <a:pPr algn="ctr"/>
                      <a:r>
                        <a:rPr lang="ru-RU" sz="1000" b="1" baseline="0" dirty="0" smtClean="0">
                          <a:solidFill>
                            <a:srgbClr val="000000"/>
                          </a:solidFill>
                          <a:latin typeface="Times New Roman"/>
                        </a:rPr>
                        <a:t>Налоговые льготы</a:t>
                      </a:r>
                    </a:p>
                  </a:txBody>
                  <a:tcPr marL="91433" marR="91433" marT="45699" marB="45699">
                    <a:solidFill>
                      <a:schemeClr val="accent6">
                        <a:lumMod val="40000"/>
                        <a:lumOff val="60000"/>
                      </a:schemeClr>
                    </a:solidFill>
                  </a:tcPr>
                </a:tc>
                <a:tc>
                  <a:txBody>
                    <a:bodyPr/>
                    <a:lstStyle/>
                    <a:p>
                      <a:pPr algn="ctr"/>
                      <a:r>
                        <a:rPr lang="ru-RU" sz="1000" b="1" baseline="0" dirty="0" smtClean="0">
                          <a:solidFill>
                            <a:srgbClr val="000000"/>
                          </a:solidFill>
                          <a:latin typeface="Times New Roman"/>
                        </a:rPr>
                        <a:t>Нормативный правовой документ</a:t>
                      </a:r>
                    </a:p>
                  </a:txBody>
                  <a:tcPr marL="91433" marR="91433" marT="45699" marB="45699">
                    <a:solidFill>
                      <a:schemeClr val="accent6">
                        <a:lumMod val="40000"/>
                        <a:lumOff val="60000"/>
                      </a:schemeClr>
                    </a:solidFill>
                  </a:tcPr>
                </a:tc>
                <a:extLst>
                  <a:ext uri="{0D108BD9-81ED-4DB2-BD59-A6C34878D82A}">
                    <a16:rowId xmlns:a16="http://schemas.microsoft.com/office/drawing/2014/main" val="10000"/>
                  </a:ext>
                </a:extLst>
              </a:tr>
              <a:tr h="198661">
                <a:tc>
                  <a:txBody>
                    <a:bodyPr/>
                    <a:lstStyle/>
                    <a:p>
                      <a:pPr algn="ctr"/>
                      <a:endParaRPr lang="ru-RU" sz="1000" b="1" baseline="0" dirty="0" smtClean="0">
                        <a:solidFill>
                          <a:srgbClr val="000000"/>
                        </a:solidFill>
                        <a:latin typeface="Times New Roman"/>
                      </a:endParaRPr>
                    </a:p>
                  </a:txBody>
                  <a:tcPr marL="91433" marR="91433" marT="45699" marB="45699">
                    <a:solidFill>
                      <a:schemeClr val="accent6">
                        <a:lumMod val="40000"/>
                        <a:lumOff val="60000"/>
                      </a:schemeClr>
                    </a:solidFill>
                  </a:tcPr>
                </a:tc>
                <a:tc>
                  <a:txBody>
                    <a:bodyPr/>
                    <a:lstStyle/>
                    <a:p>
                      <a:pPr algn="ctr"/>
                      <a:r>
                        <a:rPr lang="ru-RU" sz="800" b="1" baseline="0" dirty="0" smtClean="0">
                          <a:solidFill>
                            <a:srgbClr val="000000"/>
                          </a:solidFill>
                          <a:latin typeface="Times New Roman"/>
                        </a:rPr>
                        <a:t>Земельный налог с физических лиц</a:t>
                      </a:r>
                    </a:p>
                  </a:txBody>
                  <a:tcPr marL="91433" marR="91433" marT="45699" marB="45699">
                    <a:solidFill>
                      <a:schemeClr val="accent6">
                        <a:lumMod val="40000"/>
                        <a:lumOff val="60000"/>
                      </a:schemeClr>
                    </a:solidFill>
                  </a:tcPr>
                </a:tc>
                <a:tc>
                  <a:txBody>
                    <a:bodyPr/>
                    <a:lstStyle/>
                    <a:p>
                      <a:pPr algn="ctr"/>
                      <a:endParaRPr lang="ru-RU" sz="1000" b="1" baseline="0" dirty="0" smtClean="0">
                        <a:solidFill>
                          <a:srgbClr val="000000"/>
                        </a:solidFill>
                        <a:latin typeface="Times New Roman"/>
                      </a:endParaRPr>
                    </a:p>
                  </a:txBody>
                  <a:tcPr marL="91433" marR="91433" marT="45699" marB="45699">
                    <a:solidFill>
                      <a:schemeClr val="accent6">
                        <a:lumMod val="40000"/>
                        <a:lumOff val="60000"/>
                      </a:schemeClr>
                    </a:solidFill>
                  </a:tcPr>
                </a:tc>
                <a:extLst>
                  <a:ext uri="{0D108BD9-81ED-4DB2-BD59-A6C34878D82A}">
                    <a16:rowId xmlns:a16="http://schemas.microsoft.com/office/drawing/2014/main" val="10001"/>
                  </a:ext>
                </a:extLst>
              </a:tr>
              <a:tr h="461658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kern="1200" baseline="0" dirty="0" smtClean="0">
                          <a:solidFill>
                            <a:schemeClr val="dk1"/>
                          </a:solidFill>
                          <a:latin typeface="Times New Roman" pitchFamily="18" charset="0"/>
                          <a:ea typeface="+mn-ea"/>
                          <a:cs typeface="Times New Roman" pitchFamily="18" charset="0"/>
                        </a:rPr>
                        <a:t>В размерах от 0,3 процента до 1,5 процентов от кадастровой стоимости земельного участка в зависимости от категории земель и вида разрешенного использования	</a:t>
                      </a:r>
                    </a:p>
                    <a:p>
                      <a:endParaRPr lang="ru-RU" sz="1000" b="1" baseline="0" dirty="0" smtClean="0">
                        <a:solidFill>
                          <a:srgbClr val="000000"/>
                        </a:solidFill>
                        <a:latin typeface="Times New Roman" pitchFamily="18" charset="0"/>
                        <a:cs typeface="Times New Roman" pitchFamily="18" charset="0"/>
                      </a:endParaRPr>
                    </a:p>
                  </a:txBody>
                  <a:tcPr marL="91433" marR="91433" marT="45699" marB="45699">
                    <a:solidFill>
                      <a:schemeClr val="accent6">
                        <a:lumMod val="20000"/>
                        <a:lumOff val="80000"/>
                      </a:schemeClr>
                    </a:solidFill>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kumimoji="0" lang="ru-RU" sz="1000" kern="1200" baseline="0" dirty="0" smtClean="0">
                          <a:solidFill>
                            <a:schemeClr val="dk1"/>
                          </a:solidFill>
                          <a:latin typeface="Times New Roman" pitchFamily="18" charset="0"/>
                          <a:ea typeface="+mn-ea"/>
                          <a:cs typeface="Times New Roman" pitchFamily="18" charset="0"/>
                        </a:rPr>
                        <a:t>-Женщины, которым в установленном порядке присвоено звание «Мать-Героиня» - в размере 100% в отношении одного земельного участка;</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1000" kern="1200" baseline="0" dirty="0" smtClean="0">
                          <a:solidFill>
                            <a:schemeClr val="dk1"/>
                          </a:solidFill>
                          <a:latin typeface="Times New Roman" pitchFamily="18" charset="0"/>
                          <a:ea typeface="+mn-ea"/>
                          <a:cs typeface="Times New Roman" pitchFamily="18" charset="0"/>
                        </a:rPr>
                        <a:t>Налогоплательщики - физические лица, являющиеся почетными жителями Лотошинского района, городского поселения Лотошино Лотошинского района, сельского поселения </a:t>
                      </a:r>
                      <a:r>
                        <a:rPr kumimoji="0" lang="ru-RU" sz="1000" kern="1200" baseline="0" dirty="0" err="1" smtClean="0">
                          <a:solidFill>
                            <a:schemeClr val="dk1"/>
                          </a:solidFill>
                          <a:latin typeface="Times New Roman" pitchFamily="18" charset="0"/>
                          <a:ea typeface="+mn-ea"/>
                          <a:cs typeface="Times New Roman" pitchFamily="18" charset="0"/>
                        </a:rPr>
                        <a:t>Микулинское</a:t>
                      </a:r>
                      <a:r>
                        <a:rPr kumimoji="0" lang="ru-RU" sz="1000" kern="1200" baseline="0" dirty="0" smtClean="0">
                          <a:solidFill>
                            <a:schemeClr val="dk1"/>
                          </a:solidFill>
                          <a:latin typeface="Times New Roman" pitchFamily="18" charset="0"/>
                          <a:ea typeface="+mn-ea"/>
                          <a:cs typeface="Times New Roman" pitchFamily="18" charset="0"/>
                        </a:rPr>
                        <a:t> Лотошинского района, городского округа Лотошино, чьи земельные участки расположены на территории городского округа Лотошино (для сумм налога, исчисленных в отношении земельных участков в составе земель населенного пункта, предоставленных для личного подсобного хозяйства, индивидуального жилищного строительства, садоводства, огородничества или животноводства, а также для хранения автотранспорта) – в размере 100%;</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1000" kern="1200" baseline="0" dirty="0" smtClean="0">
                          <a:solidFill>
                            <a:schemeClr val="dk1"/>
                          </a:solidFill>
                          <a:latin typeface="Times New Roman" pitchFamily="18" charset="0"/>
                          <a:ea typeface="+mn-ea"/>
                          <a:cs typeface="Times New Roman" pitchFamily="18" charset="0"/>
                        </a:rPr>
                        <a:t>Многодетные семьи и семьи (усыновители, опекуны), воспитывающие детей-инвалидов – в размере 100%;</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1000" kern="1200" baseline="0" dirty="0" smtClean="0">
                          <a:solidFill>
                            <a:schemeClr val="dk1"/>
                          </a:solidFill>
                          <a:latin typeface="Times New Roman" pitchFamily="18" charset="0"/>
                          <a:ea typeface="+mn-ea"/>
                          <a:cs typeface="Times New Roman" pitchFamily="18" charset="0"/>
                        </a:rPr>
                        <a:t>Гражданам 1924-1945 года рождения, (Дети войны) – в размере 100%.</a:t>
                      </a:r>
                    </a:p>
                  </a:txBody>
                  <a:tcPr marL="91433" marR="91433" marT="45699" marB="45699">
                    <a:solidFill>
                      <a:schemeClr val="accent6">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kern="1200" dirty="0" smtClean="0">
                          <a:solidFill>
                            <a:schemeClr val="dk1"/>
                          </a:solidFill>
                          <a:latin typeface="Times New Roman" pitchFamily="18" charset="0"/>
                          <a:ea typeface="+mn-ea"/>
                          <a:cs typeface="Times New Roman" pitchFamily="18" charset="0"/>
                        </a:rPr>
                        <a:t>Решение Совета депутатов городского округа Лотошино 02.12.2019 года №58/6 «Об утверждении Положения о земельном налоге и ставок земельного налога на территории городского округа Лотошино» </a:t>
                      </a:r>
                      <a:r>
                        <a:rPr lang="ru-RU" sz="1000" kern="1200" baseline="0" dirty="0" smtClean="0">
                          <a:solidFill>
                            <a:schemeClr val="dk1"/>
                          </a:solidFill>
                          <a:latin typeface="Times New Roman" pitchFamily="18" charset="0"/>
                          <a:ea typeface="+mn-ea"/>
                          <a:cs typeface="Times New Roman" pitchFamily="18" charset="0"/>
                        </a:rPr>
                        <a:t>(с изменениями </a:t>
                      </a:r>
                      <a:r>
                        <a:rPr lang="ru-RU" sz="1000" kern="1200" baseline="0" dirty="0" smtClean="0">
                          <a:solidFill>
                            <a:schemeClr val="tx1"/>
                          </a:solidFill>
                          <a:latin typeface="Times New Roman" pitchFamily="18" charset="0"/>
                          <a:ea typeface="+mn-ea"/>
                          <a:cs typeface="Times New Roman" pitchFamily="18" charset="0"/>
                        </a:rPr>
                        <a:t>от  27.08.2020 N 145/13, от 30.03.2023 </a:t>
                      </a:r>
                      <a:r>
                        <a:rPr lang="en-US" sz="1000" kern="1200" baseline="0" dirty="0" smtClean="0">
                          <a:solidFill>
                            <a:schemeClr val="tx1"/>
                          </a:solidFill>
                          <a:latin typeface="Times New Roman" pitchFamily="18" charset="0"/>
                          <a:ea typeface="+mn-ea"/>
                          <a:cs typeface="Times New Roman" pitchFamily="18" charset="0"/>
                        </a:rPr>
                        <a:t>N</a:t>
                      </a:r>
                      <a:r>
                        <a:rPr lang="ru-RU" sz="1000" kern="1200" baseline="0" dirty="0" smtClean="0">
                          <a:solidFill>
                            <a:schemeClr val="tx1"/>
                          </a:solidFill>
                          <a:latin typeface="Times New Roman" pitchFamily="18" charset="0"/>
                          <a:ea typeface="+mn-ea"/>
                          <a:cs typeface="Times New Roman" pitchFamily="18" charset="0"/>
                        </a:rPr>
                        <a:t> 433/50, от 26.10.2023 №487/56, от 22.11.2023 №503/58, от 29.02.2024 №534/61)   </a:t>
                      </a:r>
                      <a:endParaRPr lang="ru-RU" sz="1000" b="1" baseline="0" dirty="0" smtClean="0">
                        <a:solidFill>
                          <a:schemeClr val="tx1"/>
                        </a:solidFill>
                        <a:latin typeface="Times New Roman" pitchFamily="18" charset="0"/>
                        <a:cs typeface="Times New Roman" pitchFamily="18" charset="0"/>
                      </a:endParaRPr>
                    </a:p>
                  </a:txBody>
                  <a:tcPr marL="91433" marR="91433" marT="45699" marB="45699">
                    <a:solidFill>
                      <a:schemeClr val="accent6">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91419667"/>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Заголовок 1"/>
          <p:cNvSpPr>
            <a:spLocks noGrp="1"/>
          </p:cNvSpPr>
          <p:nvPr>
            <p:ph type="title"/>
          </p:nvPr>
        </p:nvSpPr>
        <p:spPr>
          <a:xfrm>
            <a:off x="323850" y="260350"/>
            <a:ext cx="8362950" cy="504825"/>
          </a:xfrm>
        </p:spPr>
        <p:txBody>
          <a:bodyPr/>
          <a:lstStyle/>
          <a:p>
            <a:pPr algn="ctr" eaLnBrk="1" hangingPunct="1"/>
            <a:r>
              <a:rPr lang="ru-RU" altLang="ru-RU" sz="2000" b="1" dirty="0">
                <a:solidFill>
                  <a:schemeClr val="accent6">
                    <a:lumMod val="50000"/>
                  </a:schemeClr>
                </a:solidFill>
                <a:latin typeface="+mn-lt"/>
              </a:rPr>
              <a:t>Информация о налоговых льготах и ставках налогов на территории городского округа Лотошино</a:t>
            </a:r>
          </a:p>
        </p:txBody>
      </p:sp>
      <p:graphicFrame>
        <p:nvGraphicFramePr>
          <p:cNvPr id="6" name="Таблица 5"/>
          <p:cNvGraphicFramePr>
            <a:graphicFrameLocks noGrp="1"/>
          </p:cNvGraphicFramePr>
          <p:nvPr>
            <p:extLst>
              <p:ext uri="{D42A27DB-BD31-4B8C-83A1-F6EECF244321}">
                <p14:modId xmlns:p14="http://schemas.microsoft.com/office/powerpoint/2010/main" val="2627372727"/>
              </p:ext>
            </p:extLst>
          </p:nvPr>
        </p:nvGraphicFramePr>
        <p:xfrm>
          <a:off x="107950" y="819155"/>
          <a:ext cx="8712201" cy="5791196"/>
        </p:xfrm>
        <a:graphic>
          <a:graphicData uri="http://schemas.openxmlformats.org/drawingml/2006/table">
            <a:tbl>
              <a:tblPr firstRow="1" bandRow="1">
                <a:tableStyleId>{5C22544A-7EE6-4342-B048-85BDC9FD1C3A}</a:tableStyleId>
              </a:tblPr>
              <a:tblGrid>
                <a:gridCol w="1345787">
                  <a:extLst>
                    <a:ext uri="{9D8B030D-6E8A-4147-A177-3AD203B41FA5}">
                      <a16:colId xmlns:a16="http://schemas.microsoft.com/office/drawing/2014/main" val="20000"/>
                    </a:ext>
                  </a:extLst>
                </a:gridCol>
                <a:gridCol w="5206365">
                  <a:extLst>
                    <a:ext uri="{9D8B030D-6E8A-4147-A177-3AD203B41FA5}">
                      <a16:colId xmlns:a16="http://schemas.microsoft.com/office/drawing/2014/main" val="20001"/>
                    </a:ext>
                  </a:extLst>
                </a:gridCol>
                <a:gridCol w="2160049">
                  <a:extLst>
                    <a:ext uri="{9D8B030D-6E8A-4147-A177-3AD203B41FA5}">
                      <a16:colId xmlns:a16="http://schemas.microsoft.com/office/drawing/2014/main" val="20002"/>
                    </a:ext>
                  </a:extLst>
                </a:gridCol>
              </a:tblGrid>
              <a:tr h="0">
                <a:tc>
                  <a:txBody>
                    <a:bodyPr/>
                    <a:lstStyle/>
                    <a:p>
                      <a:pPr algn="ctr"/>
                      <a:r>
                        <a:rPr lang="ru-RU" sz="1000" b="1" baseline="0" dirty="0" smtClean="0">
                          <a:solidFill>
                            <a:srgbClr val="000000"/>
                          </a:solidFill>
                          <a:latin typeface="Times New Roman"/>
                        </a:rPr>
                        <a:t>Ставка налога	</a:t>
                      </a:r>
                    </a:p>
                  </a:txBody>
                  <a:tcPr marL="91433" marR="91433" marT="45705" marB="45705">
                    <a:solidFill>
                      <a:schemeClr val="accent6">
                        <a:lumMod val="40000"/>
                        <a:lumOff val="60000"/>
                      </a:schemeClr>
                    </a:solidFill>
                  </a:tcPr>
                </a:tc>
                <a:tc>
                  <a:txBody>
                    <a:bodyPr/>
                    <a:lstStyle/>
                    <a:p>
                      <a:pPr algn="ctr"/>
                      <a:r>
                        <a:rPr lang="ru-RU" sz="1000" b="1" baseline="0" dirty="0" smtClean="0">
                          <a:solidFill>
                            <a:srgbClr val="000000"/>
                          </a:solidFill>
                          <a:latin typeface="Times New Roman"/>
                        </a:rPr>
                        <a:t>Налоговые льготы</a:t>
                      </a:r>
                    </a:p>
                  </a:txBody>
                  <a:tcPr marL="91433" marR="91433" marT="45705" marB="45705">
                    <a:solidFill>
                      <a:schemeClr val="accent6">
                        <a:lumMod val="40000"/>
                        <a:lumOff val="60000"/>
                      </a:schemeClr>
                    </a:solidFill>
                  </a:tcPr>
                </a:tc>
                <a:tc>
                  <a:txBody>
                    <a:bodyPr/>
                    <a:lstStyle/>
                    <a:p>
                      <a:pPr algn="ctr"/>
                      <a:r>
                        <a:rPr lang="ru-RU" sz="1000" b="1" baseline="0" dirty="0" smtClean="0">
                          <a:solidFill>
                            <a:srgbClr val="000000"/>
                          </a:solidFill>
                          <a:latin typeface="Times New Roman"/>
                        </a:rPr>
                        <a:t>Нормативный правовой документ</a:t>
                      </a:r>
                    </a:p>
                  </a:txBody>
                  <a:tcPr marL="91433" marR="91433" marT="45705" marB="45705">
                    <a:solidFill>
                      <a:schemeClr val="accent6">
                        <a:lumMod val="40000"/>
                        <a:lumOff val="60000"/>
                      </a:schemeClr>
                    </a:solidFill>
                  </a:tcPr>
                </a:tc>
                <a:extLst>
                  <a:ext uri="{0D108BD9-81ED-4DB2-BD59-A6C34878D82A}">
                    <a16:rowId xmlns:a16="http://schemas.microsoft.com/office/drawing/2014/main" val="10000"/>
                  </a:ext>
                </a:extLst>
              </a:tr>
              <a:tr h="243815">
                <a:tc>
                  <a:txBody>
                    <a:bodyPr/>
                    <a:lstStyle/>
                    <a:p>
                      <a:endParaRPr lang="ru-RU" sz="1000" b="1" baseline="0" dirty="0" smtClean="0">
                        <a:solidFill>
                          <a:srgbClr val="000000"/>
                        </a:solidFill>
                        <a:latin typeface="Times New Roman" pitchFamily="18" charset="0"/>
                        <a:cs typeface="Times New Roman" pitchFamily="18" charset="0"/>
                      </a:endParaRPr>
                    </a:p>
                  </a:txBody>
                  <a:tcPr marL="91433" marR="91433" marT="45705" marB="45705">
                    <a:solidFill>
                      <a:schemeClr val="accent6">
                        <a:lumMod val="40000"/>
                        <a:lumOff val="60000"/>
                      </a:schemeClr>
                    </a:solidFill>
                  </a:tcPr>
                </a:tc>
                <a:tc>
                  <a:txBody>
                    <a:bodyPr/>
                    <a:lstStyle/>
                    <a:p>
                      <a:pPr algn="ctr"/>
                      <a:r>
                        <a:rPr lang="ru-RU" sz="1000" b="1" baseline="0" dirty="0" smtClean="0">
                          <a:solidFill>
                            <a:srgbClr val="000000"/>
                          </a:solidFill>
                          <a:latin typeface="Times New Roman" pitchFamily="18" charset="0"/>
                          <a:cs typeface="Times New Roman" pitchFamily="18" charset="0"/>
                        </a:rPr>
                        <a:t>Земельный налог с юридических лиц</a:t>
                      </a:r>
                    </a:p>
                  </a:txBody>
                  <a:tcPr marL="91433" marR="91433" marT="45705" marB="45705">
                    <a:solidFill>
                      <a:schemeClr val="accent6">
                        <a:lumMod val="40000"/>
                        <a:lumOff val="60000"/>
                      </a:schemeClr>
                    </a:solidFill>
                  </a:tcPr>
                </a:tc>
                <a:tc>
                  <a:txBody>
                    <a:bodyPr/>
                    <a:lstStyle/>
                    <a:p>
                      <a:endParaRPr lang="ru-RU" sz="1000" b="1" baseline="0" dirty="0" smtClean="0">
                        <a:solidFill>
                          <a:srgbClr val="000000"/>
                        </a:solidFill>
                        <a:latin typeface="Times New Roman" pitchFamily="18" charset="0"/>
                        <a:cs typeface="Times New Roman" pitchFamily="18" charset="0"/>
                      </a:endParaRPr>
                    </a:p>
                  </a:txBody>
                  <a:tcPr marL="91433" marR="91433" marT="45705" marB="45705">
                    <a:solidFill>
                      <a:schemeClr val="accent6">
                        <a:lumMod val="40000"/>
                        <a:lumOff val="60000"/>
                      </a:schemeClr>
                    </a:solidFill>
                  </a:tcPr>
                </a:tc>
                <a:extLst>
                  <a:ext uri="{0D108BD9-81ED-4DB2-BD59-A6C34878D82A}">
                    <a16:rowId xmlns:a16="http://schemas.microsoft.com/office/drawing/2014/main" val="10001"/>
                  </a:ext>
                </a:extLst>
              </a:tr>
              <a:tr h="298709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kern="1200" baseline="0" dirty="0" smtClean="0">
                          <a:solidFill>
                            <a:schemeClr val="dk1"/>
                          </a:solidFill>
                          <a:latin typeface="Times New Roman" pitchFamily="18" charset="0"/>
                          <a:ea typeface="+mn-ea"/>
                          <a:cs typeface="Times New Roman" pitchFamily="18" charset="0"/>
                        </a:rPr>
                        <a:t>В размерах от 0,3 процента до 1,5 процентов от кадастровой стоимости земельного участка в зависимости от категории земель и вида разрешенного использования	</a:t>
                      </a:r>
                      <a:endParaRPr lang="ru-RU" sz="1000" b="1" baseline="0" dirty="0" smtClean="0">
                        <a:solidFill>
                          <a:srgbClr val="000000"/>
                        </a:solidFill>
                        <a:latin typeface="Times New Roman" pitchFamily="18" charset="0"/>
                        <a:cs typeface="Times New Roman" pitchFamily="18" charset="0"/>
                      </a:endParaRPr>
                    </a:p>
                  </a:txBody>
                  <a:tcPr marL="91433" marR="91433" marT="45705" marB="45705">
                    <a:solidFill>
                      <a:schemeClr val="accent6">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kern="1200" baseline="0" dirty="0" smtClean="0">
                          <a:solidFill>
                            <a:schemeClr val="dk1"/>
                          </a:solidFill>
                          <a:latin typeface="Times New Roman" pitchFamily="18" charset="0"/>
                          <a:ea typeface="+mn-ea"/>
                          <a:cs typeface="Times New Roman" pitchFamily="18" charset="0"/>
                        </a:rPr>
                        <a:t>Действуют льготы, установленные статьей 395 Налогового кодекса Российской Федерации, а также льготы, установленные </a:t>
                      </a:r>
                      <a:r>
                        <a:rPr lang="ru-RU" sz="1000" kern="1200" dirty="0" smtClean="0">
                          <a:solidFill>
                            <a:schemeClr val="dk1"/>
                          </a:solidFill>
                          <a:latin typeface="Times New Roman" pitchFamily="18" charset="0"/>
                          <a:ea typeface="+mn-ea"/>
                          <a:cs typeface="Times New Roman" pitchFamily="18" charset="0"/>
                        </a:rPr>
                        <a:t>Совета депутатов городского округа Лотошино 02.12.2019 года №58/6 «Об утверждении Положения о земельном налоге и ставок земельного налога на территории городского округа Лотошино» </a:t>
                      </a:r>
                      <a:r>
                        <a:rPr lang="ru-RU" sz="1000" kern="1200" baseline="0" dirty="0" smtClean="0">
                          <a:solidFill>
                            <a:schemeClr val="dk1"/>
                          </a:solidFill>
                          <a:latin typeface="Times New Roman" pitchFamily="18" charset="0"/>
                          <a:ea typeface="+mn-ea"/>
                          <a:cs typeface="Times New Roman" pitchFamily="18" charset="0"/>
                        </a:rPr>
                        <a:t>(с изменениями):</a:t>
                      </a:r>
                    </a:p>
                    <a:p>
                      <a:pPr marL="0" marR="0" indent="0" algn="l" defTabSz="457200" rtl="0" eaLnBrk="1" fontAlgn="auto" latinLnBrk="0" hangingPunct="1">
                        <a:lnSpc>
                          <a:spcPct val="100000"/>
                        </a:lnSpc>
                        <a:spcBef>
                          <a:spcPts val="0"/>
                        </a:spcBef>
                        <a:spcAft>
                          <a:spcPts val="0"/>
                        </a:spcAft>
                        <a:buClrTx/>
                        <a:buSzTx/>
                        <a:buFontTx/>
                        <a:buNone/>
                        <a:tabLst/>
                        <a:defRPr/>
                      </a:pPr>
                      <a:r>
                        <a:rPr lang="ru-RU" sz="1000" b="1" kern="1200" baseline="0" dirty="0" smtClean="0">
                          <a:solidFill>
                            <a:schemeClr val="dk1"/>
                          </a:solidFill>
                          <a:latin typeface="Times New Roman" pitchFamily="18" charset="0"/>
                          <a:ea typeface="+mn-ea"/>
                          <a:cs typeface="Times New Roman" pitchFamily="18" charset="0"/>
                        </a:rPr>
                        <a:t>-</a:t>
                      </a:r>
                      <a:r>
                        <a:rPr kumimoji="0" lang="ru-RU" sz="1000" b="0" kern="1200" dirty="0" smtClean="0">
                          <a:solidFill>
                            <a:schemeClr val="dk1"/>
                          </a:solidFill>
                          <a:latin typeface="Times New Roman" pitchFamily="18" charset="0"/>
                          <a:ea typeface="+mn-ea"/>
                          <a:cs typeface="Times New Roman" pitchFamily="18" charset="0"/>
                        </a:rPr>
                        <a:t>Органы местного самоуправления в отношении земельных участков, используемых ими для непосредственного выполнения возложенных на них функций – в размере 100%;</a:t>
                      </a:r>
                    </a:p>
                    <a:p>
                      <a:pPr marL="0" marR="0" indent="0" algn="l" defTabSz="457200" rtl="0" eaLnBrk="1" fontAlgn="auto" latinLnBrk="0" hangingPunct="1">
                        <a:lnSpc>
                          <a:spcPct val="100000"/>
                        </a:lnSpc>
                        <a:spcBef>
                          <a:spcPts val="0"/>
                        </a:spcBef>
                        <a:spcAft>
                          <a:spcPts val="0"/>
                        </a:spcAft>
                        <a:buClrTx/>
                        <a:buSzTx/>
                        <a:buFontTx/>
                        <a:buChar char="-"/>
                        <a:tabLst/>
                        <a:defRPr/>
                      </a:pPr>
                      <a:r>
                        <a:rPr kumimoji="0" lang="ru-RU" sz="1000" b="0" kern="1200" dirty="0" smtClean="0">
                          <a:solidFill>
                            <a:schemeClr val="dk1"/>
                          </a:solidFill>
                          <a:latin typeface="Times New Roman" pitchFamily="18" charset="0"/>
                          <a:ea typeface="+mn-ea"/>
                          <a:cs typeface="Times New Roman" pitchFamily="18" charset="0"/>
                        </a:rPr>
                        <a:t>Держатель реестра объектов муниципальной собственности городского округа Лотошино в отношении земельных участков, находящихся в муниципальной казне городского округа Лотошино  - в размере 100%;</a:t>
                      </a:r>
                    </a:p>
                    <a:p>
                      <a:pPr marL="0" marR="0" indent="0" algn="l" defTabSz="457200" rtl="0" eaLnBrk="1" fontAlgn="auto" latinLnBrk="0" hangingPunct="1">
                        <a:lnSpc>
                          <a:spcPct val="100000"/>
                        </a:lnSpc>
                        <a:spcBef>
                          <a:spcPts val="0"/>
                        </a:spcBef>
                        <a:spcAft>
                          <a:spcPts val="0"/>
                        </a:spcAft>
                        <a:buClrTx/>
                        <a:buSzTx/>
                        <a:buFontTx/>
                        <a:buChar char="-"/>
                        <a:tabLst/>
                        <a:defRPr/>
                      </a:pPr>
                      <a:r>
                        <a:rPr kumimoji="0" lang="ru-RU" sz="1000" b="0" kern="1200" dirty="0" smtClean="0">
                          <a:solidFill>
                            <a:schemeClr val="dk1"/>
                          </a:solidFill>
                          <a:latin typeface="Times New Roman" pitchFamily="18" charset="0"/>
                          <a:ea typeface="+mn-ea"/>
                          <a:cs typeface="Times New Roman" pitchFamily="18" charset="0"/>
                        </a:rPr>
                        <a:t> Некоммерческие организации, проводящим мероприятия по охране и воспроизводству охотничьей фауны и рыбных запасов в угодьях, налоговую льготу по уплате земельного налога за земельные участки, на которых расположены объекты недвижимости, используемые в указанных целях</a:t>
                      </a:r>
                      <a:r>
                        <a:rPr kumimoji="0" lang="ru-RU" sz="1000" b="0" kern="1200" baseline="0" dirty="0" smtClean="0">
                          <a:solidFill>
                            <a:schemeClr val="dk1"/>
                          </a:solidFill>
                          <a:latin typeface="Times New Roman" pitchFamily="18" charset="0"/>
                          <a:ea typeface="+mn-ea"/>
                          <a:cs typeface="Times New Roman" pitchFamily="18" charset="0"/>
                        </a:rPr>
                        <a:t> – в размере 100%;</a:t>
                      </a:r>
                    </a:p>
                    <a:p>
                      <a:pPr marL="0" marR="0" indent="0" algn="l" defTabSz="457200" rtl="0" eaLnBrk="1" fontAlgn="auto" latinLnBrk="0" hangingPunct="1">
                        <a:lnSpc>
                          <a:spcPct val="100000"/>
                        </a:lnSpc>
                        <a:spcBef>
                          <a:spcPts val="0"/>
                        </a:spcBef>
                        <a:spcAft>
                          <a:spcPts val="0"/>
                        </a:spcAft>
                        <a:buClrTx/>
                        <a:buSzTx/>
                        <a:buFontTx/>
                        <a:buChar char="-"/>
                        <a:tabLst/>
                        <a:defRPr/>
                      </a:pPr>
                      <a:r>
                        <a:rPr kumimoji="0" lang="ru-RU" sz="1000" b="0" kern="1200" dirty="0" smtClean="0">
                          <a:solidFill>
                            <a:schemeClr val="dk1"/>
                          </a:solidFill>
                          <a:latin typeface="Times New Roman" pitchFamily="18" charset="0"/>
                          <a:ea typeface="+mn-ea"/>
                          <a:cs typeface="Times New Roman" pitchFamily="18" charset="0"/>
                        </a:rPr>
                        <a:t>Инвесторы, осуществившим капитальные вложения в объекты основных средств, в виде освобождения от уплаты земельного налога, в отношении земельного участка на котором расположен объект основных средств стоимостью не менее пятидесяти миллионов рублей, который впервые введен в эксплуатацию и принят на бухгалтерский учет.</a:t>
                      </a:r>
                      <a:endParaRPr lang="ru-RU" sz="1000" b="1" baseline="0" dirty="0" smtClean="0">
                        <a:solidFill>
                          <a:srgbClr val="000000"/>
                        </a:solidFill>
                        <a:latin typeface="Times New Roman" pitchFamily="18" charset="0"/>
                        <a:cs typeface="Times New Roman" pitchFamily="18" charset="0"/>
                      </a:endParaRPr>
                    </a:p>
                  </a:txBody>
                  <a:tcPr marL="91433" marR="91433" marT="45705" marB="45705">
                    <a:solidFill>
                      <a:schemeClr val="accent6">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kern="1200" dirty="0" smtClean="0">
                          <a:solidFill>
                            <a:schemeClr val="dk1"/>
                          </a:solidFill>
                          <a:latin typeface="Times New Roman" pitchFamily="18" charset="0"/>
                          <a:ea typeface="+mn-ea"/>
                          <a:cs typeface="Times New Roman" pitchFamily="18" charset="0"/>
                        </a:rPr>
                        <a:t>Решение Совета депутатов городского округа Лотошино 02.12.2019 года №58/6 «Об утверждении Положения о земельном налоге и ставок земельного налога на территории городского округа Лотошино»</a:t>
                      </a:r>
                      <a:r>
                        <a:rPr lang="en-US" sz="1000" kern="1200" dirty="0" smtClean="0">
                          <a:solidFill>
                            <a:schemeClr val="dk1"/>
                          </a:solidFill>
                          <a:latin typeface="Times New Roman" pitchFamily="18" charset="0"/>
                          <a:ea typeface="+mn-ea"/>
                          <a:cs typeface="Times New Roman" pitchFamily="18" charset="0"/>
                        </a:rPr>
                        <a:t> </a:t>
                      </a:r>
                      <a:r>
                        <a:rPr lang="ru-RU" sz="1000" kern="1200" baseline="0" dirty="0" smtClean="0">
                          <a:solidFill>
                            <a:schemeClr val="dk1"/>
                          </a:solidFill>
                          <a:latin typeface="Times New Roman" pitchFamily="18" charset="0"/>
                          <a:ea typeface="+mn-ea"/>
                          <a:cs typeface="Times New Roman" pitchFamily="18" charset="0"/>
                        </a:rPr>
                        <a:t>(с изменениями </a:t>
                      </a:r>
                      <a:r>
                        <a:rPr lang="ru-RU" sz="1000" kern="1200" baseline="0" dirty="0" smtClean="0">
                          <a:solidFill>
                            <a:schemeClr val="tx1"/>
                          </a:solidFill>
                          <a:latin typeface="Times New Roman" pitchFamily="18" charset="0"/>
                          <a:ea typeface="+mn-ea"/>
                          <a:cs typeface="Times New Roman" pitchFamily="18" charset="0"/>
                        </a:rPr>
                        <a:t>от  04.06.2020 </a:t>
                      </a:r>
                      <a:r>
                        <a:rPr lang="en-US" sz="1000" kern="1200" baseline="0" dirty="0" smtClean="0">
                          <a:solidFill>
                            <a:schemeClr val="tx1"/>
                          </a:solidFill>
                          <a:latin typeface="Times New Roman" pitchFamily="18" charset="0"/>
                          <a:ea typeface="+mn-ea"/>
                          <a:cs typeface="Times New Roman" pitchFamily="18" charset="0"/>
                        </a:rPr>
                        <a:t>N</a:t>
                      </a:r>
                      <a:r>
                        <a:rPr lang="ru-RU" sz="1000" kern="1200" baseline="0" dirty="0" smtClean="0">
                          <a:solidFill>
                            <a:schemeClr val="tx1"/>
                          </a:solidFill>
                          <a:latin typeface="Times New Roman" pitchFamily="18" charset="0"/>
                          <a:ea typeface="+mn-ea"/>
                          <a:cs typeface="Times New Roman" pitchFamily="18" charset="0"/>
                        </a:rPr>
                        <a:t>123/11 (применяется к правоотношениям, возникшим с 01 марта 2020 года и действует до 31 декабря 2020 года);  от 27.08.2020 N 145/13; от 27.08.2020 </a:t>
                      </a:r>
                      <a:r>
                        <a:rPr lang="en-US" sz="1000" kern="1200" baseline="0" dirty="0" smtClean="0">
                          <a:solidFill>
                            <a:schemeClr val="tx1"/>
                          </a:solidFill>
                          <a:latin typeface="Times New Roman" pitchFamily="18" charset="0"/>
                          <a:ea typeface="+mn-ea"/>
                          <a:cs typeface="Times New Roman" pitchFamily="18" charset="0"/>
                        </a:rPr>
                        <a:t>N</a:t>
                      </a:r>
                      <a:r>
                        <a:rPr lang="ru-RU" sz="1000" kern="1200" baseline="0" dirty="0" smtClean="0">
                          <a:solidFill>
                            <a:schemeClr val="tx1"/>
                          </a:solidFill>
                          <a:latin typeface="Times New Roman" pitchFamily="18" charset="0"/>
                          <a:ea typeface="+mn-ea"/>
                          <a:cs typeface="Times New Roman" pitchFamily="18" charset="0"/>
                        </a:rPr>
                        <a:t>153/13 применяется к правоотношениям, возникшим с 01 января 2020 года), от 29.04.2021 №243/23 (применяется к правоотношениям, возникшим с 01 января 2021 года); от 29.09.2022 </a:t>
                      </a:r>
                      <a:r>
                        <a:rPr lang="en-US" sz="1000" kern="1200" baseline="0" dirty="0" smtClean="0">
                          <a:solidFill>
                            <a:schemeClr val="tx1"/>
                          </a:solidFill>
                          <a:latin typeface="Times New Roman" pitchFamily="18" charset="0"/>
                          <a:ea typeface="+mn-ea"/>
                          <a:cs typeface="Times New Roman" pitchFamily="18" charset="0"/>
                        </a:rPr>
                        <a:t>N370/45)</a:t>
                      </a:r>
                      <a:endParaRPr lang="ru-RU" sz="1000" b="1" baseline="0" dirty="0" smtClean="0">
                        <a:solidFill>
                          <a:schemeClr val="tx1"/>
                        </a:solidFill>
                        <a:latin typeface="Times New Roman" pitchFamily="18" charset="0"/>
                        <a:cs typeface="Times New Roman" pitchFamily="18" charset="0"/>
                      </a:endParaRPr>
                    </a:p>
                  </a:txBody>
                  <a:tcPr marL="91433" marR="91433" marT="45705" marB="45705">
                    <a:solidFill>
                      <a:schemeClr val="accent6">
                        <a:lumMod val="20000"/>
                        <a:lumOff val="80000"/>
                      </a:schemeClr>
                    </a:solidFill>
                  </a:tcPr>
                </a:tc>
                <a:extLst>
                  <a:ext uri="{0D108BD9-81ED-4DB2-BD59-A6C34878D82A}">
                    <a16:rowId xmlns:a16="http://schemas.microsoft.com/office/drawing/2014/main" val="10002"/>
                  </a:ext>
                </a:extLst>
              </a:tr>
              <a:tr h="243815">
                <a:tc>
                  <a:txBody>
                    <a:bodyPr/>
                    <a:lstStyle/>
                    <a:p>
                      <a:endParaRPr lang="ru-RU" sz="1000" b="1" baseline="0" dirty="0" smtClean="0">
                        <a:solidFill>
                          <a:srgbClr val="000000"/>
                        </a:solidFill>
                        <a:latin typeface="Times New Roman" pitchFamily="18" charset="0"/>
                        <a:cs typeface="Times New Roman" pitchFamily="18" charset="0"/>
                      </a:endParaRPr>
                    </a:p>
                  </a:txBody>
                  <a:tcPr marL="91433" marR="91433" marT="45705" marB="45705">
                    <a:solidFill>
                      <a:schemeClr val="accent6">
                        <a:lumMod val="40000"/>
                        <a:lumOff val="60000"/>
                      </a:schemeClr>
                    </a:solidFill>
                  </a:tcPr>
                </a:tc>
                <a:tc>
                  <a:txBody>
                    <a:bodyPr/>
                    <a:lstStyle/>
                    <a:p>
                      <a:pPr algn="ctr"/>
                      <a:r>
                        <a:rPr lang="ru-RU" sz="1000" b="1" baseline="0" dirty="0" smtClean="0">
                          <a:solidFill>
                            <a:srgbClr val="000000"/>
                          </a:solidFill>
                          <a:latin typeface="Times New Roman" pitchFamily="18" charset="0"/>
                          <a:cs typeface="Times New Roman" pitchFamily="18" charset="0"/>
                        </a:rPr>
                        <a:t>Налог на имущество с физических лиц</a:t>
                      </a:r>
                    </a:p>
                  </a:txBody>
                  <a:tcPr marL="91433" marR="91433" marT="45705" marB="45705">
                    <a:solidFill>
                      <a:schemeClr val="accent6">
                        <a:lumMod val="40000"/>
                        <a:lumOff val="60000"/>
                      </a:schemeClr>
                    </a:solidFill>
                  </a:tcPr>
                </a:tc>
                <a:tc>
                  <a:txBody>
                    <a:bodyPr/>
                    <a:lstStyle/>
                    <a:p>
                      <a:endParaRPr lang="ru-RU" sz="1000" b="1" baseline="0" dirty="0" smtClean="0">
                        <a:solidFill>
                          <a:srgbClr val="000000"/>
                        </a:solidFill>
                        <a:latin typeface="Times New Roman" pitchFamily="18" charset="0"/>
                        <a:cs typeface="Times New Roman" pitchFamily="18" charset="0"/>
                      </a:endParaRPr>
                    </a:p>
                  </a:txBody>
                  <a:tcPr marL="91433" marR="91433" marT="45705" marB="45705">
                    <a:solidFill>
                      <a:schemeClr val="accent6">
                        <a:lumMod val="40000"/>
                        <a:lumOff val="60000"/>
                      </a:schemeClr>
                    </a:solidFill>
                  </a:tcPr>
                </a:tc>
                <a:extLst>
                  <a:ext uri="{0D108BD9-81ED-4DB2-BD59-A6C34878D82A}">
                    <a16:rowId xmlns:a16="http://schemas.microsoft.com/office/drawing/2014/main" val="10003"/>
                  </a:ext>
                </a:extLst>
              </a:tr>
              <a:tr h="207266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kern="1200" baseline="0" dirty="0" smtClean="0">
                          <a:solidFill>
                            <a:schemeClr val="dk1"/>
                          </a:solidFill>
                          <a:latin typeface="Times New Roman" pitchFamily="18" charset="0"/>
                          <a:ea typeface="+mn-ea"/>
                          <a:cs typeface="Times New Roman" pitchFamily="18" charset="0"/>
                        </a:rPr>
                        <a:t>В размерах от 0,2 процента до 2,0 процентов от кадастровой стоимости объекта в зависимости от вида имущества	</a:t>
                      </a:r>
                    </a:p>
                    <a:p>
                      <a:endParaRPr lang="ru-RU" sz="1000" b="1" baseline="0" dirty="0" smtClean="0">
                        <a:solidFill>
                          <a:srgbClr val="000000"/>
                        </a:solidFill>
                        <a:latin typeface="Times New Roman" pitchFamily="18" charset="0"/>
                        <a:cs typeface="Times New Roman" pitchFamily="18" charset="0"/>
                      </a:endParaRPr>
                    </a:p>
                  </a:txBody>
                  <a:tcPr marL="91433" marR="91433" marT="45705" marB="45705">
                    <a:solidFill>
                      <a:schemeClr val="accent4">
                        <a:lumMod val="20000"/>
                        <a:lumOff val="80000"/>
                      </a:schemeClr>
                    </a:solidFill>
                  </a:tcPr>
                </a:tc>
                <a:tc>
                  <a:txBody>
                    <a:bodyPr/>
                    <a:lstStyle/>
                    <a:p>
                      <a:r>
                        <a:rPr lang="ru-RU" sz="1000" kern="1200" baseline="0" dirty="0" smtClean="0">
                          <a:solidFill>
                            <a:schemeClr val="dk1"/>
                          </a:solidFill>
                          <a:latin typeface="Times New Roman" pitchFamily="18" charset="0"/>
                          <a:ea typeface="+mn-ea"/>
                          <a:cs typeface="Times New Roman" pitchFamily="18" charset="0"/>
                        </a:rPr>
                        <a:t>Действуют льготы, установленные статьей 407 Налогового кодекса Российской Федерации, а также льготы, установленные Решением Совета депутатов от 02.12.2019 N 59/6 «О </a:t>
                      </a:r>
                      <a:r>
                        <a:rPr lang="ru-RU" sz="1000" kern="1200" dirty="0" smtClean="0">
                          <a:solidFill>
                            <a:schemeClr val="dk1"/>
                          </a:solidFill>
                          <a:latin typeface="Times New Roman" pitchFamily="18" charset="0"/>
                          <a:ea typeface="+mn-ea"/>
                          <a:cs typeface="Times New Roman" pitchFamily="18" charset="0"/>
                        </a:rPr>
                        <a:t>Положении о налоге на имущество физических лиц и ставок налога на имущество физических лиц на территории городского округа Лотошино</a:t>
                      </a:r>
                      <a:r>
                        <a:rPr lang="ru-RU" sz="1000" kern="1200" baseline="0" dirty="0" smtClean="0">
                          <a:solidFill>
                            <a:schemeClr val="dk1"/>
                          </a:solidFill>
                          <a:latin typeface="Times New Roman" pitchFamily="18" charset="0"/>
                          <a:ea typeface="+mn-ea"/>
                          <a:cs typeface="Times New Roman" pitchFamily="18" charset="0"/>
                        </a:rPr>
                        <a:t>» (с изменениями):</a:t>
                      </a:r>
                    </a:p>
                    <a:p>
                      <a:pPr marL="0" marR="0" indent="0" algn="l" defTabSz="914400" rtl="0" eaLnBrk="1" fontAlgn="auto" latinLnBrk="0" hangingPunct="1">
                        <a:lnSpc>
                          <a:spcPct val="100000"/>
                        </a:lnSpc>
                        <a:spcBef>
                          <a:spcPts val="0"/>
                        </a:spcBef>
                        <a:spcAft>
                          <a:spcPts val="0"/>
                        </a:spcAft>
                        <a:buClrTx/>
                        <a:buSzTx/>
                        <a:buFontTx/>
                        <a:buNone/>
                        <a:tabLst/>
                        <a:defRPr/>
                      </a:pPr>
                      <a:r>
                        <a:rPr lang="ru-RU" sz="1000" kern="1200" baseline="0" dirty="0" smtClean="0">
                          <a:solidFill>
                            <a:schemeClr val="dk1"/>
                          </a:solidFill>
                          <a:latin typeface="Times New Roman" pitchFamily="18" charset="0"/>
                          <a:ea typeface="+mn-ea"/>
                          <a:cs typeface="Times New Roman" pitchFamily="18" charset="0"/>
                        </a:rPr>
                        <a:t>-</a:t>
                      </a:r>
                      <a:r>
                        <a:rPr kumimoji="0" lang="ru-RU" sz="1000" b="0" kern="1200" dirty="0" smtClean="0">
                          <a:solidFill>
                            <a:schemeClr val="dk1"/>
                          </a:solidFill>
                          <a:latin typeface="Times New Roman" pitchFamily="18" charset="0"/>
                          <a:ea typeface="+mn-ea"/>
                          <a:cs typeface="Times New Roman" pitchFamily="18" charset="0"/>
                        </a:rPr>
                        <a:t>Многодетные малоимущие семьи, имеющим трех и более несовершеннолетних детей, среднедушевой доход которых ниже величины прожиточного минимума, установленного в Московской области на душу населения  - в размере 100%;</a:t>
                      </a:r>
                    </a:p>
                    <a:p>
                      <a:pPr marL="0" marR="0" indent="0" algn="l" defTabSz="914400" rtl="0" eaLnBrk="1" fontAlgn="auto" latinLnBrk="0" hangingPunct="1">
                        <a:lnSpc>
                          <a:spcPct val="100000"/>
                        </a:lnSpc>
                        <a:spcBef>
                          <a:spcPts val="0"/>
                        </a:spcBef>
                        <a:spcAft>
                          <a:spcPts val="0"/>
                        </a:spcAft>
                        <a:buClrTx/>
                        <a:buSzTx/>
                        <a:buFontTx/>
                        <a:buNone/>
                        <a:tabLst/>
                        <a:defRPr/>
                      </a:pPr>
                      <a:r>
                        <a:rPr kumimoji="0" lang="ru-RU" sz="1000" b="0" kern="1200" dirty="0" smtClean="0">
                          <a:solidFill>
                            <a:schemeClr val="dk1"/>
                          </a:solidFill>
                          <a:latin typeface="Times New Roman" pitchFamily="18" charset="0"/>
                          <a:ea typeface="+mn-ea"/>
                          <a:cs typeface="Times New Roman" pitchFamily="18" charset="0"/>
                        </a:rPr>
                        <a:t>- Физическим лицам, являющимися почетными жителями Лотошинского района, городского поселения Лотошино Лотошинского района, сельского поселения </a:t>
                      </a:r>
                      <a:r>
                        <a:rPr kumimoji="0" lang="ru-RU" sz="1000" b="0" kern="1200" dirty="0" err="1" smtClean="0">
                          <a:solidFill>
                            <a:schemeClr val="dk1"/>
                          </a:solidFill>
                          <a:latin typeface="Times New Roman" pitchFamily="18" charset="0"/>
                          <a:ea typeface="+mn-ea"/>
                          <a:cs typeface="Times New Roman" pitchFamily="18" charset="0"/>
                        </a:rPr>
                        <a:t>Микулинское</a:t>
                      </a:r>
                      <a:r>
                        <a:rPr kumimoji="0" lang="ru-RU" sz="1000" b="0" kern="1200" dirty="0" smtClean="0">
                          <a:solidFill>
                            <a:schemeClr val="dk1"/>
                          </a:solidFill>
                          <a:latin typeface="Times New Roman" pitchFamily="18" charset="0"/>
                          <a:ea typeface="+mn-ea"/>
                          <a:cs typeface="Times New Roman" pitchFamily="18" charset="0"/>
                        </a:rPr>
                        <a:t> Лотошинского района, городского округа Лотошино чьи объекты налогообложения жилого назначения расположены на территории городского округа Лотошино</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ru-RU" sz="1000" b="0" kern="1200" dirty="0" smtClean="0">
                        <a:solidFill>
                          <a:schemeClr val="dk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000" kern="1200" baseline="0" dirty="0" smtClean="0">
                        <a:solidFill>
                          <a:schemeClr val="dk1"/>
                        </a:solidFill>
                        <a:latin typeface="Times New Roman" pitchFamily="18" charset="0"/>
                        <a:ea typeface="+mn-ea"/>
                        <a:cs typeface="Times New Roman" pitchFamily="18" charset="0"/>
                      </a:endParaRPr>
                    </a:p>
                  </a:txBody>
                  <a:tcPr marL="91433" marR="91433" marT="45705" marB="45705">
                    <a:solidFill>
                      <a:schemeClr val="accent4">
                        <a:lumMod val="20000"/>
                        <a:lumOff val="80000"/>
                      </a:schemeClr>
                    </a:solidFill>
                  </a:tcPr>
                </a:tc>
                <a:tc>
                  <a:txBody>
                    <a:bodyPr/>
                    <a:lstStyle/>
                    <a:p>
                      <a:r>
                        <a:rPr lang="ru-RU" sz="1000" kern="1200" baseline="0" dirty="0" smtClean="0">
                          <a:solidFill>
                            <a:schemeClr val="dk1"/>
                          </a:solidFill>
                          <a:latin typeface="Times New Roman" pitchFamily="18" charset="0"/>
                          <a:ea typeface="+mn-ea"/>
                          <a:cs typeface="Times New Roman" pitchFamily="18" charset="0"/>
                        </a:rPr>
                        <a:t>Решение Совета депутатов от 02.12.2019 N 59/6 "О </a:t>
                      </a:r>
                      <a:r>
                        <a:rPr lang="ru-RU" sz="1000" kern="1200" dirty="0" smtClean="0">
                          <a:solidFill>
                            <a:schemeClr val="dk1"/>
                          </a:solidFill>
                          <a:latin typeface="Times New Roman" pitchFamily="18" charset="0"/>
                          <a:ea typeface="+mn-ea"/>
                          <a:cs typeface="Times New Roman" pitchFamily="18" charset="0"/>
                        </a:rPr>
                        <a:t>Положении о налоге на имущество физических лиц и ставок налога на имущество физических лиц на территории</a:t>
                      </a:r>
                    </a:p>
                    <a:p>
                      <a:r>
                        <a:rPr lang="ru-RU" sz="1000" kern="1200" dirty="0" smtClean="0">
                          <a:solidFill>
                            <a:schemeClr val="dk1"/>
                          </a:solidFill>
                          <a:latin typeface="Times New Roman" pitchFamily="18" charset="0"/>
                          <a:ea typeface="+mn-ea"/>
                          <a:cs typeface="Times New Roman" pitchFamily="18" charset="0"/>
                        </a:rPr>
                        <a:t>городского округа Лотошино</a:t>
                      </a:r>
                      <a:r>
                        <a:rPr lang="ru-RU" sz="1000" kern="1200" baseline="0" dirty="0" smtClean="0">
                          <a:solidFill>
                            <a:schemeClr val="dk1"/>
                          </a:solidFill>
                          <a:latin typeface="Times New Roman" pitchFamily="18" charset="0"/>
                          <a:ea typeface="+mn-ea"/>
                          <a:cs typeface="Times New Roman" pitchFamily="18" charset="0"/>
                        </a:rPr>
                        <a:t>" (с изменениями </a:t>
                      </a:r>
                      <a:r>
                        <a:rPr lang="ru-RU" sz="1000" kern="1200" baseline="0" dirty="0" smtClean="0">
                          <a:solidFill>
                            <a:schemeClr val="tx1"/>
                          </a:solidFill>
                          <a:latin typeface="Times New Roman" pitchFamily="18" charset="0"/>
                          <a:ea typeface="+mn-ea"/>
                          <a:cs typeface="Times New Roman" pitchFamily="18" charset="0"/>
                        </a:rPr>
                        <a:t>от  27.08.2020 N144/13;</a:t>
                      </a:r>
                      <a:r>
                        <a:rPr lang="en-US" sz="1000" kern="1200" baseline="0" dirty="0" smtClean="0">
                          <a:solidFill>
                            <a:schemeClr val="tx1"/>
                          </a:solidFill>
                          <a:latin typeface="Times New Roman" pitchFamily="18" charset="0"/>
                          <a:ea typeface="+mn-ea"/>
                          <a:cs typeface="Times New Roman" pitchFamily="18" charset="0"/>
                        </a:rPr>
                        <a:t> </a:t>
                      </a:r>
                      <a:r>
                        <a:rPr lang="ru-RU" sz="1000" kern="1200" baseline="0" dirty="0" smtClean="0">
                          <a:solidFill>
                            <a:schemeClr val="tx1"/>
                          </a:solidFill>
                          <a:latin typeface="Times New Roman" pitchFamily="18" charset="0"/>
                          <a:ea typeface="+mn-ea"/>
                          <a:cs typeface="Times New Roman" pitchFamily="18" charset="0"/>
                        </a:rPr>
                        <a:t> от 24.12.2020 N194/18) </a:t>
                      </a:r>
                      <a:endParaRPr lang="ru-RU" sz="1000" b="1" baseline="0" dirty="0" smtClean="0">
                        <a:solidFill>
                          <a:srgbClr val="000000"/>
                        </a:solidFill>
                        <a:latin typeface="Times New Roman" pitchFamily="18" charset="0"/>
                        <a:cs typeface="Times New Roman" pitchFamily="18" charset="0"/>
                      </a:endParaRPr>
                    </a:p>
                  </a:txBody>
                  <a:tcPr marL="91433" marR="91433" marT="45705" marB="45705">
                    <a:solidFill>
                      <a:schemeClr val="accent4">
                        <a:lumMod val="20000"/>
                        <a:lumOff val="8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357192042"/>
      </p:ext>
    </p:extLst>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Заголовок 1"/>
          <p:cNvSpPr>
            <a:spLocks noGrp="1"/>
          </p:cNvSpPr>
          <p:nvPr>
            <p:ph type="title"/>
          </p:nvPr>
        </p:nvSpPr>
        <p:spPr>
          <a:xfrm>
            <a:off x="179388" y="158750"/>
            <a:ext cx="8574087" cy="461963"/>
          </a:xfrm>
        </p:spPr>
        <p:txBody>
          <a:bodyPr/>
          <a:lstStyle/>
          <a:p>
            <a:pPr algn="ctr" eaLnBrk="1" hangingPunct="1"/>
            <a:r>
              <a:rPr lang="ru-RU" altLang="ru-RU" sz="1200" b="1" dirty="0" smtClean="0">
                <a:solidFill>
                  <a:schemeClr val="accent6">
                    <a:lumMod val="50000"/>
                  </a:schemeClr>
                </a:solidFill>
                <a:latin typeface="Times New Roman" panose="02020603050405020304" pitchFamily="18" charset="0"/>
                <a:cs typeface="Times New Roman" panose="02020603050405020304" pitchFamily="18" charset="0"/>
              </a:rPr>
              <a:t>Объемы выпадающих доходов в связи с предоставлением льгот, установленных представительными органами местного самоуправления в соответствии с порядком, утверждённым нормативно-правовым актом  городского округа Лотошино</a:t>
            </a:r>
          </a:p>
        </p:txBody>
      </p:sp>
      <p:graphicFrame>
        <p:nvGraphicFramePr>
          <p:cNvPr id="6" name="Таблица 5"/>
          <p:cNvGraphicFramePr>
            <a:graphicFrameLocks noGrp="1"/>
          </p:cNvGraphicFramePr>
          <p:nvPr>
            <p:extLst>
              <p:ext uri="{D42A27DB-BD31-4B8C-83A1-F6EECF244321}">
                <p14:modId xmlns:p14="http://schemas.microsoft.com/office/powerpoint/2010/main" val="1974497359"/>
              </p:ext>
            </p:extLst>
          </p:nvPr>
        </p:nvGraphicFramePr>
        <p:xfrm>
          <a:off x="179388" y="908050"/>
          <a:ext cx="8574087" cy="5393158"/>
        </p:xfrm>
        <a:graphic>
          <a:graphicData uri="http://schemas.openxmlformats.org/drawingml/2006/table">
            <a:tbl>
              <a:tblPr firstRow="1" bandRow="1">
                <a:tableStyleId>{5C22544A-7EE6-4342-B048-85BDC9FD1C3A}</a:tableStyleId>
              </a:tblPr>
              <a:tblGrid>
                <a:gridCol w="571759">
                  <a:extLst>
                    <a:ext uri="{9D8B030D-6E8A-4147-A177-3AD203B41FA5}">
                      <a16:colId xmlns:a16="http://schemas.microsoft.com/office/drawing/2014/main" val="20000"/>
                    </a:ext>
                  </a:extLst>
                </a:gridCol>
                <a:gridCol w="5003307">
                  <a:extLst>
                    <a:ext uri="{9D8B030D-6E8A-4147-A177-3AD203B41FA5}">
                      <a16:colId xmlns:a16="http://schemas.microsoft.com/office/drawing/2014/main" val="20001"/>
                    </a:ext>
                  </a:extLst>
                </a:gridCol>
                <a:gridCol w="1481842">
                  <a:extLst>
                    <a:ext uri="{9D8B030D-6E8A-4147-A177-3AD203B41FA5}">
                      <a16:colId xmlns:a16="http://schemas.microsoft.com/office/drawing/2014/main" val="20002"/>
                    </a:ext>
                  </a:extLst>
                </a:gridCol>
                <a:gridCol w="691488">
                  <a:extLst>
                    <a:ext uri="{9D8B030D-6E8A-4147-A177-3AD203B41FA5}">
                      <a16:colId xmlns:a16="http://schemas.microsoft.com/office/drawing/2014/main" val="20003"/>
                    </a:ext>
                  </a:extLst>
                </a:gridCol>
                <a:gridCol w="825691">
                  <a:extLst>
                    <a:ext uri="{9D8B030D-6E8A-4147-A177-3AD203B41FA5}">
                      <a16:colId xmlns:a16="http://schemas.microsoft.com/office/drawing/2014/main" val="20004"/>
                    </a:ext>
                  </a:extLst>
                </a:gridCol>
              </a:tblGrid>
              <a:tr h="648742">
                <a:tc>
                  <a:txBody>
                    <a:bodyPr/>
                    <a:lstStyle/>
                    <a:p>
                      <a:r>
                        <a:rPr lang="ru-RU" sz="1000" b="1" kern="1200" baseline="0" dirty="0" smtClean="0">
                          <a:solidFill>
                            <a:schemeClr val="tx1"/>
                          </a:solidFill>
                          <a:latin typeface="Times New Roman" pitchFamily="18" charset="0"/>
                          <a:ea typeface="+mn-ea"/>
                          <a:cs typeface="Times New Roman" pitchFamily="18" charset="0"/>
                        </a:rPr>
                        <a:t>№ </a:t>
                      </a:r>
                      <a:r>
                        <a:rPr lang="ru-RU" sz="1000" b="1" kern="1200" baseline="0" dirty="0" err="1" smtClean="0">
                          <a:solidFill>
                            <a:schemeClr val="tx1"/>
                          </a:solidFill>
                          <a:latin typeface="Times New Roman" pitchFamily="18" charset="0"/>
                          <a:ea typeface="+mn-ea"/>
                          <a:cs typeface="Times New Roman" pitchFamily="18" charset="0"/>
                        </a:rPr>
                        <a:t>п</a:t>
                      </a:r>
                      <a:r>
                        <a:rPr lang="ru-RU" sz="1000" b="1" kern="1200" baseline="0" dirty="0" smtClean="0">
                          <a:solidFill>
                            <a:schemeClr val="tx1"/>
                          </a:solidFill>
                          <a:latin typeface="Times New Roman" pitchFamily="18" charset="0"/>
                          <a:ea typeface="+mn-ea"/>
                          <a:cs typeface="Times New Roman" pitchFamily="18" charset="0"/>
                        </a:rPr>
                        <a:t>/</a:t>
                      </a:r>
                      <a:r>
                        <a:rPr lang="ru-RU" sz="1000" b="1" kern="1200" baseline="0" dirty="0" err="1" smtClean="0">
                          <a:solidFill>
                            <a:schemeClr val="tx1"/>
                          </a:solidFill>
                          <a:latin typeface="Times New Roman" pitchFamily="18" charset="0"/>
                          <a:ea typeface="+mn-ea"/>
                          <a:cs typeface="Times New Roman" pitchFamily="18" charset="0"/>
                        </a:rPr>
                        <a:t>п</a:t>
                      </a:r>
                      <a:endParaRPr lang="ru-RU" sz="1000" b="1" kern="1200" baseline="0" dirty="0">
                        <a:solidFill>
                          <a:schemeClr val="tx1"/>
                        </a:solidFill>
                        <a:latin typeface="Times New Roman" pitchFamily="18" charset="0"/>
                        <a:ea typeface="+mn-ea"/>
                        <a:cs typeface="Times New Roman" pitchFamily="18" charset="0"/>
                      </a:endParaRPr>
                    </a:p>
                  </a:txBody>
                  <a:tcPr marL="91438" marR="91438" marT="45714" marB="45714" anchor="ctr">
                    <a:solidFill>
                      <a:schemeClr val="accent1">
                        <a:lumMod val="60000"/>
                        <a:lumOff val="40000"/>
                      </a:schemeClr>
                    </a:solidFill>
                  </a:tcPr>
                </a:tc>
                <a:tc>
                  <a:txBody>
                    <a:bodyPr/>
                    <a:lstStyle/>
                    <a:p>
                      <a:pPr algn="ctr"/>
                      <a:r>
                        <a:rPr lang="ru-RU" sz="1000" b="1" baseline="0" dirty="0" smtClean="0">
                          <a:solidFill>
                            <a:schemeClr val="tx1"/>
                          </a:solidFill>
                          <a:latin typeface="Times New Roman" pitchFamily="18" charset="0"/>
                          <a:cs typeface="Times New Roman" pitchFamily="18" charset="0"/>
                        </a:rPr>
                        <a:t>Наименование налоговой льготы</a:t>
                      </a:r>
                      <a:endParaRPr lang="ru-RU" sz="1000" b="1" baseline="0" dirty="0">
                        <a:solidFill>
                          <a:schemeClr val="tx1"/>
                        </a:solidFill>
                        <a:latin typeface="Times New Roman" pitchFamily="18" charset="0"/>
                        <a:cs typeface="Times New Roman" pitchFamily="18" charset="0"/>
                      </a:endParaRPr>
                    </a:p>
                  </a:txBody>
                  <a:tcPr marL="91438" marR="91438" marT="45714" marB="45714" anchor="ctr">
                    <a:solidFill>
                      <a:schemeClr val="accent1">
                        <a:lumMod val="60000"/>
                        <a:lumOff val="40000"/>
                      </a:schemeClr>
                    </a:solidFill>
                  </a:tcPr>
                </a:tc>
                <a:tc>
                  <a:txBody>
                    <a:bodyPr/>
                    <a:lstStyle/>
                    <a:p>
                      <a:pPr algn="ctr"/>
                      <a:r>
                        <a:rPr lang="ru-RU" sz="1000" b="1" baseline="0" dirty="0" smtClean="0">
                          <a:solidFill>
                            <a:schemeClr val="tx1"/>
                          </a:solidFill>
                          <a:latin typeface="Times New Roman" pitchFamily="18" charset="0"/>
                          <a:cs typeface="Times New Roman" pitchFamily="18" charset="0"/>
                        </a:rPr>
                        <a:t>НПА</a:t>
                      </a:r>
                      <a:endParaRPr lang="ru-RU" sz="1000" b="1" baseline="0" dirty="0">
                        <a:solidFill>
                          <a:schemeClr val="tx1"/>
                        </a:solidFill>
                        <a:latin typeface="Times New Roman" pitchFamily="18" charset="0"/>
                        <a:cs typeface="Times New Roman" pitchFamily="18" charset="0"/>
                      </a:endParaRPr>
                    </a:p>
                  </a:txBody>
                  <a:tcPr marL="91438" marR="91438" marT="45714" marB="45714" anchor="ctr">
                    <a:solidFill>
                      <a:schemeClr val="accent1">
                        <a:lumMod val="60000"/>
                        <a:lumOff val="40000"/>
                      </a:schemeClr>
                    </a:solidFill>
                  </a:tcPr>
                </a:tc>
                <a:tc>
                  <a:txBody>
                    <a:bodyPr/>
                    <a:lstStyle/>
                    <a:p>
                      <a:pPr algn="ctr"/>
                      <a:r>
                        <a:rPr lang="ru-RU" sz="1000" b="1" baseline="0" dirty="0" smtClean="0">
                          <a:solidFill>
                            <a:schemeClr val="tx1"/>
                          </a:solidFill>
                          <a:latin typeface="Times New Roman" pitchFamily="18" charset="0"/>
                          <a:cs typeface="Times New Roman" pitchFamily="18" charset="0"/>
                        </a:rPr>
                        <a:t>Факт 2022</a:t>
                      </a:r>
                    </a:p>
                    <a:p>
                      <a:pPr algn="ctr"/>
                      <a:r>
                        <a:rPr lang="ru-RU" sz="1000" b="1" baseline="0" dirty="0" smtClean="0">
                          <a:solidFill>
                            <a:schemeClr val="tx1"/>
                          </a:solidFill>
                          <a:latin typeface="Times New Roman" pitchFamily="18" charset="0"/>
                          <a:cs typeface="Times New Roman" pitchFamily="18" charset="0"/>
                        </a:rPr>
                        <a:t>года</a:t>
                      </a:r>
                      <a:endParaRPr lang="ru-RU" sz="1000" b="1" baseline="0" dirty="0">
                        <a:solidFill>
                          <a:schemeClr val="tx1"/>
                        </a:solidFill>
                        <a:latin typeface="Times New Roman" pitchFamily="18" charset="0"/>
                        <a:cs typeface="Times New Roman" pitchFamily="18" charset="0"/>
                      </a:endParaRPr>
                    </a:p>
                  </a:txBody>
                  <a:tcPr marL="91438" marR="91438" marT="45714" marB="45714" anchor="ctr">
                    <a:solidFill>
                      <a:schemeClr val="accent1">
                        <a:lumMod val="60000"/>
                        <a:lumOff val="40000"/>
                      </a:schemeClr>
                    </a:solidFill>
                  </a:tcPr>
                </a:tc>
                <a:tc>
                  <a:txBody>
                    <a:bodyPr/>
                    <a:lstStyle/>
                    <a:p>
                      <a:pPr algn="ctr"/>
                      <a:r>
                        <a:rPr lang="ru-RU" sz="1000" b="1" baseline="0" dirty="0" smtClean="0">
                          <a:solidFill>
                            <a:schemeClr val="tx1"/>
                          </a:solidFill>
                          <a:latin typeface="Times New Roman" pitchFamily="18" charset="0"/>
                          <a:cs typeface="Times New Roman" pitchFamily="18" charset="0"/>
                        </a:rPr>
                        <a:t>Оценка 2023 года</a:t>
                      </a:r>
                      <a:endParaRPr lang="ru-RU" sz="1000" b="1" baseline="0" dirty="0">
                        <a:solidFill>
                          <a:schemeClr val="tx1"/>
                        </a:solidFill>
                        <a:latin typeface="Times New Roman" pitchFamily="18" charset="0"/>
                        <a:cs typeface="Times New Roman" pitchFamily="18" charset="0"/>
                      </a:endParaRPr>
                    </a:p>
                  </a:txBody>
                  <a:tcPr marL="91438" marR="91438" marT="45714" marB="45714" anchor="ctr">
                    <a:solidFill>
                      <a:schemeClr val="accent1">
                        <a:lumMod val="60000"/>
                        <a:lumOff val="40000"/>
                      </a:schemeClr>
                    </a:solidFill>
                  </a:tcPr>
                </a:tc>
                <a:extLst>
                  <a:ext uri="{0D108BD9-81ED-4DB2-BD59-A6C34878D82A}">
                    <a16:rowId xmlns:a16="http://schemas.microsoft.com/office/drawing/2014/main" val="10000"/>
                  </a:ext>
                </a:extLst>
              </a:tr>
              <a:tr h="329034">
                <a:tc>
                  <a:txBody>
                    <a:bodyPr/>
                    <a:lstStyle/>
                    <a:p>
                      <a:r>
                        <a:rPr lang="ru-RU" sz="1000" b="1" dirty="0" smtClean="0">
                          <a:latin typeface="Times New Roman" pitchFamily="18" charset="0"/>
                          <a:cs typeface="Times New Roman" pitchFamily="18" charset="0"/>
                        </a:rPr>
                        <a:t>1</a:t>
                      </a:r>
                      <a:endParaRPr lang="ru-RU" sz="1000" dirty="0">
                        <a:latin typeface="Times New Roman" pitchFamily="18" charset="0"/>
                        <a:cs typeface="Times New Roman" pitchFamily="18" charset="0"/>
                      </a:endParaRPr>
                    </a:p>
                  </a:txBody>
                  <a:tcPr marL="91438" marR="91438" marT="45714" marB="45714" anchor="ctr"/>
                </a:tc>
                <a:tc>
                  <a:txBody>
                    <a:bodyPr/>
                    <a:lstStyle/>
                    <a:p>
                      <a:r>
                        <a:rPr lang="ru-RU" sz="1000" b="1" dirty="0" smtClean="0">
                          <a:latin typeface="Times New Roman" pitchFamily="18" charset="0"/>
                          <a:cs typeface="Times New Roman" pitchFamily="18" charset="0"/>
                        </a:rPr>
                        <a:t>Земельный </a:t>
                      </a:r>
                      <a:r>
                        <a:rPr lang="ru-RU" sz="1000" b="1" kern="1200" dirty="0" smtClean="0">
                          <a:solidFill>
                            <a:schemeClr val="dk1"/>
                          </a:solidFill>
                          <a:latin typeface="Times New Roman" pitchFamily="18" charset="0"/>
                          <a:ea typeface="+mn-ea"/>
                          <a:cs typeface="Times New Roman" pitchFamily="18" charset="0"/>
                        </a:rPr>
                        <a:t>налог</a:t>
                      </a:r>
                      <a:endParaRPr lang="ru-RU" sz="1000" b="1" kern="1200" dirty="0">
                        <a:solidFill>
                          <a:schemeClr val="dk1"/>
                        </a:solidFill>
                        <a:latin typeface="Times New Roman" pitchFamily="18" charset="0"/>
                        <a:ea typeface="+mn-ea"/>
                        <a:cs typeface="Times New Roman" pitchFamily="18" charset="0"/>
                      </a:endParaRPr>
                    </a:p>
                  </a:txBody>
                  <a:tcPr marL="91438" marR="91438" marT="45714" marB="45714" anchor="ctr"/>
                </a:tc>
                <a:tc rowSpan="8">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kern="1200" dirty="0" smtClean="0">
                          <a:solidFill>
                            <a:schemeClr val="tx1"/>
                          </a:solidFill>
                          <a:latin typeface="Times New Roman" pitchFamily="18" charset="0"/>
                          <a:ea typeface="+mn-ea"/>
                          <a:cs typeface="Times New Roman" pitchFamily="18" charset="0"/>
                        </a:rPr>
                        <a:t>Решение Совета депутатов городского округа Лотошино 02.12.2019 года №58/6 «Об утверждении Положения о земельном налоге и ставок земельного налога на территории городского округа Лотошино» </a:t>
                      </a:r>
                      <a:r>
                        <a:rPr lang="ru-RU" sz="1000" kern="1200" baseline="0" dirty="0" smtClean="0">
                          <a:solidFill>
                            <a:schemeClr val="tx1"/>
                          </a:solidFill>
                          <a:latin typeface="Times New Roman" pitchFamily="18" charset="0"/>
                          <a:ea typeface="+mn-ea"/>
                          <a:cs typeface="Times New Roman" pitchFamily="18" charset="0"/>
                        </a:rPr>
                        <a:t>(с изменениями от  04.06.2020 №123/11, от  27.08.2020 №145/13, от 27.08.2020 №153/13, от 29.04.2021 №243/23, от 29.09.2022 №</a:t>
                      </a:r>
                      <a:r>
                        <a:rPr lang="en-US" sz="1000" kern="1200" baseline="0" dirty="0" smtClean="0">
                          <a:solidFill>
                            <a:schemeClr val="tx1"/>
                          </a:solidFill>
                          <a:latin typeface="Times New Roman" pitchFamily="18" charset="0"/>
                          <a:ea typeface="+mn-ea"/>
                          <a:cs typeface="Times New Roman" pitchFamily="18" charset="0"/>
                        </a:rPr>
                        <a:t>370/45</a:t>
                      </a:r>
                      <a:r>
                        <a:rPr lang="ru-RU" sz="1000" kern="1200" baseline="0" dirty="0" smtClean="0">
                          <a:solidFill>
                            <a:schemeClr val="tx1"/>
                          </a:solidFill>
                          <a:latin typeface="Times New Roman" pitchFamily="18" charset="0"/>
                          <a:ea typeface="+mn-ea"/>
                          <a:cs typeface="Times New Roman" pitchFamily="18" charset="0"/>
                        </a:rPr>
                        <a:t>, от 30.03.2023 №433/50, от 26.10.2023 №487/56, от 22.11.2023 №503/58, от 29.02.2024 №534/61) </a:t>
                      </a:r>
                      <a:r>
                        <a:rPr lang="ru-RU" sz="1000" kern="1200" dirty="0" smtClean="0">
                          <a:solidFill>
                            <a:schemeClr val="tx1"/>
                          </a:solidFill>
                          <a:latin typeface="Times New Roman" pitchFamily="18" charset="0"/>
                          <a:ea typeface="+mn-ea"/>
                          <a:cs typeface="Times New Roman" pitchFamily="18" charset="0"/>
                        </a:rPr>
                        <a:t> </a:t>
                      </a:r>
                      <a:endParaRPr lang="ru-RU" sz="1000" kern="1200" dirty="0" smtClean="0">
                        <a:solidFill>
                          <a:srgbClr val="FF0000"/>
                        </a:solidFill>
                        <a:latin typeface="Times New Roman" pitchFamily="18" charset="0"/>
                        <a:ea typeface="+mn-ea"/>
                        <a:cs typeface="Times New Roman" pitchFamily="18" charset="0"/>
                      </a:endParaRPr>
                    </a:p>
                  </a:txBody>
                  <a:tcPr marL="91438" marR="91438" marT="45714" marB="45714"/>
                </a:tc>
                <a:tc>
                  <a:txBody>
                    <a:bodyPr/>
                    <a:lstStyle/>
                    <a:p>
                      <a:pPr algn="ctr"/>
                      <a:r>
                        <a:rPr lang="ru-RU" sz="1000" b="1" baseline="0" dirty="0" smtClean="0">
                          <a:solidFill>
                            <a:schemeClr val="tx1"/>
                          </a:solidFill>
                          <a:latin typeface="Times New Roman" pitchFamily="18" charset="0"/>
                          <a:cs typeface="Times New Roman" pitchFamily="18" charset="0"/>
                        </a:rPr>
                        <a:t>807</a:t>
                      </a:r>
                    </a:p>
                  </a:txBody>
                  <a:tcPr marL="91438" marR="91438" marT="45714" marB="45714" anchor="ctr"/>
                </a:tc>
                <a:tc>
                  <a:txBody>
                    <a:bodyPr/>
                    <a:lstStyle/>
                    <a:p>
                      <a:pPr algn="ctr"/>
                      <a:r>
                        <a:rPr lang="ru-RU" sz="1000" b="1" baseline="0" dirty="0" smtClean="0">
                          <a:solidFill>
                            <a:schemeClr val="tx1"/>
                          </a:solidFill>
                          <a:latin typeface="Times New Roman" pitchFamily="18" charset="0"/>
                          <a:cs typeface="Times New Roman" pitchFamily="18" charset="0"/>
                        </a:rPr>
                        <a:t>815</a:t>
                      </a:r>
                    </a:p>
                  </a:txBody>
                  <a:tcPr marL="91438" marR="91438" marT="45714" marB="45714" anchor="ctr"/>
                </a:tc>
                <a:extLst>
                  <a:ext uri="{0D108BD9-81ED-4DB2-BD59-A6C34878D82A}">
                    <a16:rowId xmlns:a16="http://schemas.microsoft.com/office/drawing/2014/main" val="10001"/>
                  </a:ext>
                </a:extLst>
              </a:tr>
              <a:tr h="360007">
                <a:tc>
                  <a:txBody>
                    <a:bodyPr/>
                    <a:lstStyle/>
                    <a:p>
                      <a:r>
                        <a:rPr lang="ru-RU" sz="1000" b="1" kern="1200" dirty="0" smtClean="0">
                          <a:solidFill>
                            <a:schemeClr val="dk1"/>
                          </a:solidFill>
                          <a:latin typeface="Times New Roman" pitchFamily="18" charset="0"/>
                          <a:ea typeface="+mn-ea"/>
                          <a:cs typeface="Times New Roman" pitchFamily="18" charset="0"/>
                        </a:rPr>
                        <a:t>1.1</a:t>
                      </a:r>
                    </a:p>
                  </a:txBody>
                  <a:tcPr marL="91438" marR="91438" marT="45714" marB="45714" anchor="ctr"/>
                </a:tc>
                <a:tc>
                  <a:txBody>
                    <a:bodyPr/>
                    <a:lstStyle/>
                    <a:p>
                      <a:r>
                        <a:rPr lang="ru-RU" sz="1000" b="1" kern="1200" dirty="0" smtClean="0">
                          <a:solidFill>
                            <a:schemeClr val="dk1"/>
                          </a:solidFill>
                          <a:latin typeface="Times New Roman" pitchFamily="18" charset="0"/>
                          <a:ea typeface="+mn-ea"/>
                          <a:cs typeface="Times New Roman" pitchFamily="18" charset="0"/>
                        </a:rPr>
                        <a:t>льготы налогоплательщикам -юридическим лицам</a:t>
                      </a:r>
                      <a:endParaRPr lang="ru-RU" sz="1000" b="1" kern="1200" dirty="0">
                        <a:solidFill>
                          <a:schemeClr val="dk1"/>
                        </a:solidFill>
                        <a:latin typeface="Times New Roman" pitchFamily="18" charset="0"/>
                        <a:ea typeface="+mn-ea"/>
                        <a:cs typeface="Times New Roman" pitchFamily="18" charset="0"/>
                      </a:endParaRPr>
                    </a:p>
                  </a:txBody>
                  <a:tcPr marL="91438" marR="91438" marT="45714" marB="45714" anchor="ctr"/>
                </a:tc>
                <a:tc vMerge="1">
                  <a:txBody>
                    <a:bodyPr/>
                    <a:lstStyle/>
                    <a:p>
                      <a:endParaRPr lang="ru-RU"/>
                    </a:p>
                  </a:txBody>
                  <a:tcPr/>
                </a:tc>
                <a:tc>
                  <a:txBody>
                    <a:bodyPr/>
                    <a:lstStyle/>
                    <a:p>
                      <a:pPr algn="ctr"/>
                      <a:r>
                        <a:rPr lang="ru-RU" sz="1000" b="1" kern="1200" dirty="0" smtClean="0">
                          <a:solidFill>
                            <a:schemeClr val="tx1"/>
                          </a:solidFill>
                          <a:latin typeface="Times New Roman" pitchFamily="18" charset="0"/>
                          <a:ea typeface="+mn-ea"/>
                          <a:cs typeface="Times New Roman" pitchFamily="18" charset="0"/>
                        </a:rPr>
                        <a:t>768</a:t>
                      </a:r>
                    </a:p>
                  </a:txBody>
                  <a:tcPr marL="91438" marR="91438" marT="45714" marB="45714" anchor="ctr"/>
                </a:tc>
                <a:tc>
                  <a:txBody>
                    <a:bodyPr/>
                    <a:lstStyle/>
                    <a:p>
                      <a:pPr algn="ctr"/>
                      <a:r>
                        <a:rPr lang="ru-RU" sz="1000" b="1" kern="1200" dirty="0" smtClean="0">
                          <a:solidFill>
                            <a:schemeClr val="tx1"/>
                          </a:solidFill>
                          <a:latin typeface="Times New Roman" pitchFamily="18" charset="0"/>
                          <a:ea typeface="+mn-ea"/>
                          <a:cs typeface="Times New Roman" pitchFamily="18" charset="0"/>
                        </a:rPr>
                        <a:t>775</a:t>
                      </a:r>
                    </a:p>
                  </a:txBody>
                  <a:tcPr marL="91438" marR="91438" marT="45714" marB="45714" anchor="ctr"/>
                </a:tc>
                <a:extLst>
                  <a:ext uri="{0D108BD9-81ED-4DB2-BD59-A6C34878D82A}">
                    <a16:rowId xmlns:a16="http://schemas.microsoft.com/office/drawing/2014/main" val="10002"/>
                  </a:ext>
                </a:extLst>
              </a:tr>
              <a:tr h="548585">
                <a:tc>
                  <a:txBody>
                    <a:bodyPr/>
                    <a:lstStyle/>
                    <a:p>
                      <a:endParaRPr lang="ru-RU" sz="1000" dirty="0"/>
                    </a:p>
                  </a:txBody>
                  <a:tcPr marL="91438" marR="91438" marT="45714" marB="45714"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b="1" kern="1200" baseline="0" dirty="0" smtClean="0">
                          <a:solidFill>
                            <a:schemeClr val="dk1"/>
                          </a:solidFill>
                          <a:latin typeface="Times New Roman" pitchFamily="18" charset="0"/>
                          <a:ea typeface="+mn-ea"/>
                          <a:cs typeface="Times New Roman" pitchFamily="18" charset="0"/>
                        </a:rPr>
                        <a:t>-</a:t>
                      </a:r>
                      <a:r>
                        <a:rPr kumimoji="0" lang="ru-RU" sz="1000" b="0" kern="1200" dirty="0" smtClean="0">
                          <a:solidFill>
                            <a:schemeClr val="dk1"/>
                          </a:solidFill>
                          <a:latin typeface="Times New Roman" pitchFamily="18" charset="0"/>
                          <a:ea typeface="+mn-ea"/>
                          <a:cs typeface="Times New Roman" pitchFamily="18" charset="0"/>
                        </a:rPr>
                        <a:t>Органы местного самоуправления в отношении земельных участков, используемых ими для непосредственного выполнения возложенных на них функций – в размере 100%;</a:t>
                      </a:r>
                      <a:endParaRPr lang="ru-RU" sz="1000" kern="1200" dirty="0">
                        <a:solidFill>
                          <a:schemeClr val="dk1"/>
                        </a:solidFill>
                        <a:latin typeface="Times New Roman" pitchFamily="18" charset="0"/>
                        <a:ea typeface="+mn-ea"/>
                        <a:cs typeface="Times New Roman" pitchFamily="18" charset="0"/>
                      </a:endParaRPr>
                    </a:p>
                  </a:txBody>
                  <a:tcPr marL="91438" marR="91438" marT="45714" marB="45714" anchor="ctr"/>
                </a:tc>
                <a:tc vMerge="1">
                  <a:txBody>
                    <a:bodyPr/>
                    <a:lstStyle/>
                    <a:p>
                      <a:endParaRPr lang="ru-RU"/>
                    </a:p>
                  </a:txBody>
                  <a:tcPr/>
                </a:tc>
                <a:tc>
                  <a:txBody>
                    <a:bodyPr/>
                    <a:lstStyle/>
                    <a:p>
                      <a:pPr algn="ctr"/>
                      <a:r>
                        <a:rPr lang="ru-RU" sz="1000" kern="1200" dirty="0" smtClean="0">
                          <a:solidFill>
                            <a:schemeClr val="tx1"/>
                          </a:solidFill>
                          <a:latin typeface="Times New Roman" pitchFamily="18" charset="0"/>
                          <a:ea typeface="+mn-ea"/>
                          <a:cs typeface="Times New Roman" pitchFamily="18" charset="0"/>
                        </a:rPr>
                        <a:t>743</a:t>
                      </a:r>
                    </a:p>
                  </a:txBody>
                  <a:tcPr marL="91438" marR="91438" marT="45714" marB="45714" anchor="ctr"/>
                </a:tc>
                <a:tc>
                  <a:txBody>
                    <a:bodyPr/>
                    <a:lstStyle/>
                    <a:p>
                      <a:pPr algn="ctr"/>
                      <a:r>
                        <a:rPr lang="ru-RU" sz="1000" kern="1200" dirty="0" smtClean="0">
                          <a:solidFill>
                            <a:schemeClr val="tx1"/>
                          </a:solidFill>
                          <a:latin typeface="Times New Roman" pitchFamily="18" charset="0"/>
                          <a:ea typeface="+mn-ea"/>
                          <a:cs typeface="Times New Roman" pitchFamily="18" charset="0"/>
                        </a:rPr>
                        <a:t>751</a:t>
                      </a:r>
                    </a:p>
                  </a:txBody>
                  <a:tcPr marL="91438" marR="91438" marT="45714" marB="45714" anchor="ctr"/>
                </a:tc>
                <a:extLst>
                  <a:ext uri="{0D108BD9-81ED-4DB2-BD59-A6C34878D82A}">
                    <a16:rowId xmlns:a16="http://schemas.microsoft.com/office/drawing/2014/main" val="10003"/>
                  </a:ext>
                </a:extLst>
              </a:tr>
              <a:tr h="1005743">
                <a:tc>
                  <a:txBody>
                    <a:bodyPr/>
                    <a:lstStyle/>
                    <a:p>
                      <a:endParaRPr lang="ru-RU" sz="1000" dirty="0"/>
                    </a:p>
                  </a:txBody>
                  <a:tcPr marL="91438" marR="91438" marT="45714" marB="45714" anchor="ctr"/>
                </a:tc>
                <a:tc>
                  <a:txBody>
                    <a:bodyPr/>
                    <a:lstStyle/>
                    <a:p>
                      <a:r>
                        <a:rPr kumimoji="0" lang="ru-RU" sz="1000" b="0" kern="1200" dirty="0" smtClean="0">
                          <a:solidFill>
                            <a:schemeClr val="dk1"/>
                          </a:solidFill>
                          <a:latin typeface="Times New Roman" pitchFamily="18" charset="0"/>
                          <a:ea typeface="+mn-ea"/>
                          <a:cs typeface="Times New Roman" pitchFamily="18" charset="0"/>
                        </a:rPr>
                        <a:t>-Некоммерческие организации, проводящим мероприятия по охране и воспроизводству охотничьей фауны и рыбных запасов в угодьях, налоговую льготу по уплате земельного налога за земельные участки, на которых расположены объекты недвижимости, используемые в указанных целях</a:t>
                      </a:r>
                      <a:r>
                        <a:rPr kumimoji="0" lang="ru-RU" sz="1000" b="0" kern="1200" baseline="0" dirty="0" smtClean="0">
                          <a:solidFill>
                            <a:schemeClr val="dk1"/>
                          </a:solidFill>
                          <a:latin typeface="Times New Roman" pitchFamily="18" charset="0"/>
                          <a:ea typeface="+mn-ea"/>
                          <a:cs typeface="Times New Roman" pitchFamily="18" charset="0"/>
                        </a:rPr>
                        <a:t> – в размере 100%;</a:t>
                      </a:r>
                      <a:endParaRPr lang="ru-RU" sz="1000" kern="1200" dirty="0">
                        <a:solidFill>
                          <a:schemeClr val="dk1"/>
                        </a:solidFill>
                        <a:latin typeface="Times New Roman" pitchFamily="18" charset="0"/>
                        <a:ea typeface="+mn-ea"/>
                        <a:cs typeface="Times New Roman" pitchFamily="18" charset="0"/>
                      </a:endParaRPr>
                    </a:p>
                  </a:txBody>
                  <a:tcPr marL="91438" marR="91438" marT="45714" marB="45714" anchor="ctr"/>
                </a:tc>
                <a:tc vMerge="1">
                  <a:txBody>
                    <a:bodyPr/>
                    <a:lstStyle/>
                    <a:p>
                      <a:endParaRPr lang="ru-RU"/>
                    </a:p>
                  </a:txBody>
                  <a:tcPr/>
                </a:tc>
                <a:tc>
                  <a:txBody>
                    <a:bodyPr/>
                    <a:lstStyle/>
                    <a:p>
                      <a:pPr algn="ctr"/>
                      <a:r>
                        <a:rPr lang="ru-RU" sz="1000" kern="1200" dirty="0" smtClean="0">
                          <a:solidFill>
                            <a:schemeClr val="tx1"/>
                          </a:solidFill>
                          <a:latin typeface="Times New Roman" pitchFamily="18" charset="0"/>
                          <a:ea typeface="+mn-ea"/>
                          <a:cs typeface="Times New Roman" pitchFamily="18" charset="0"/>
                        </a:rPr>
                        <a:t>25</a:t>
                      </a:r>
                    </a:p>
                  </a:txBody>
                  <a:tcPr marL="91438" marR="91438" marT="45714" marB="45714" anchor="ctr"/>
                </a:tc>
                <a:tc>
                  <a:txBody>
                    <a:bodyPr/>
                    <a:lstStyle/>
                    <a:p>
                      <a:pPr algn="ctr"/>
                      <a:r>
                        <a:rPr lang="ru-RU" sz="1000" kern="1200" dirty="0" smtClean="0">
                          <a:solidFill>
                            <a:schemeClr val="tx1"/>
                          </a:solidFill>
                          <a:latin typeface="Times New Roman" pitchFamily="18" charset="0"/>
                          <a:ea typeface="+mn-ea"/>
                          <a:cs typeface="Times New Roman" pitchFamily="18" charset="0"/>
                        </a:rPr>
                        <a:t>25</a:t>
                      </a:r>
                    </a:p>
                  </a:txBody>
                  <a:tcPr marL="91438" marR="91438" marT="45714" marB="45714" anchor="ctr"/>
                </a:tc>
                <a:extLst>
                  <a:ext uri="{0D108BD9-81ED-4DB2-BD59-A6C34878D82A}">
                    <a16:rowId xmlns:a16="http://schemas.microsoft.com/office/drawing/2014/main" val="10004"/>
                  </a:ext>
                </a:extLst>
              </a:tr>
              <a:tr h="398091">
                <a:tc>
                  <a:txBody>
                    <a:bodyPr/>
                    <a:lstStyle/>
                    <a:p>
                      <a:pPr marL="0" algn="l" defTabSz="457200" rtl="0" eaLnBrk="1" latinLnBrk="0" hangingPunct="1"/>
                      <a:r>
                        <a:rPr lang="ru-RU" sz="1000" b="1" kern="1200" dirty="0" smtClean="0">
                          <a:solidFill>
                            <a:schemeClr val="tx1"/>
                          </a:solidFill>
                          <a:latin typeface="Times New Roman" pitchFamily="18" charset="0"/>
                          <a:ea typeface="+mn-ea"/>
                          <a:cs typeface="Times New Roman" pitchFamily="18" charset="0"/>
                        </a:rPr>
                        <a:t>1.2</a:t>
                      </a:r>
                    </a:p>
                  </a:txBody>
                  <a:tcPr marL="91438" marR="91438" marT="45714" marB="45714" anchor="ctr"/>
                </a:tc>
                <a:tc>
                  <a:txBody>
                    <a:bodyPr/>
                    <a:lstStyle/>
                    <a:p>
                      <a:r>
                        <a:rPr lang="ru-RU" sz="1000" b="1" kern="1200" dirty="0" smtClean="0">
                          <a:solidFill>
                            <a:schemeClr val="tx1"/>
                          </a:solidFill>
                          <a:latin typeface="Times New Roman" pitchFamily="18" charset="0"/>
                          <a:ea typeface="+mn-ea"/>
                          <a:cs typeface="Times New Roman" pitchFamily="18" charset="0"/>
                        </a:rPr>
                        <a:t>льготы налогоплательщикам -физическим лицам</a:t>
                      </a:r>
                      <a:endParaRPr lang="ru-RU" sz="1000" b="1" kern="1200" dirty="0">
                        <a:solidFill>
                          <a:schemeClr val="tx1"/>
                        </a:solidFill>
                        <a:latin typeface="Times New Roman" pitchFamily="18" charset="0"/>
                        <a:ea typeface="+mn-ea"/>
                        <a:cs typeface="Times New Roman" pitchFamily="18" charset="0"/>
                      </a:endParaRPr>
                    </a:p>
                  </a:txBody>
                  <a:tcPr marL="91438" marR="91438" marT="45714" marB="45714" anchor="ctr"/>
                </a:tc>
                <a:tc vMerge="1">
                  <a:txBody>
                    <a:bodyPr/>
                    <a:lstStyle/>
                    <a:p>
                      <a:endParaRPr lang="ru-RU" sz="800" dirty="0">
                        <a:latin typeface="Times New Roman" pitchFamily="18" charset="0"/>
                        <a:cs typeface="Times New Roman" pitchFamily="18" charset="0"/>
                      </a:endParaRPr>
                    </a:p>
                  </a:txBody>
                  <a:tcPr marL="91443" marR="91443" marT="45718" marB="45718" anchor="ctr"/>
                </a:tc>
                <a:tc>
                  <a:txBody>
                    <a:bodyPr/>
                    <a:lstStyle/>
                    <a:p>
                      <a:pPr algn="ctr"/>
                      <a:r>
                        <a:rPr lang="ru-RU" sz="1000" b="1" kern="1200" dirty="0" smtClean="0">
                          <a:solidFill>
                            <a:schemeClr val="tx1"/>
                          </a:solidFill>
                          <a:latin typeface="Times New Roman" pitchFamily="18" charset="0"/>
                          <a:ea typeface="+mn-ea"/>
                          <a:cs typeface="Times New Roman" pitchFamily="18" charset="0"/>
                        </a:rPr>
                        <a:t>39</a:t>
                      </a:r>
                    </a:p>
                  </a:txBody>
                  <a:tcPr marL="91438" marR="91438" marT="45714" marB="45714" anchor="ctr"/>
                </a:tc>
                <a:tc>
                  <a:txBody>
                    <a:bodyPr/>
                    <a:lstStyle/>
                    <a:p>
                      <a:pPr algn="ctr"/>
                      <a:r>
                        <a:rPr lang="ru-RU" sz="1000" b="1" kern="1200" dirty="0" smtClean="0">
                          <a:solidFill>
                            <a:schemeClr val="tx1"/>
                          </a:solidFill>
                          <a:latin typeface="Times New Roman" pitchFamily="18" charset="0"/>
                          <a:ea typeface="+mn-ea"/>
                          <a:cs typeface="Times New Roman" pitchFamily="18" charset="0"/>
                        </a:rPr>
                        <a:t>39</a:t>
                      </a:r>
                    </a:p>
                  </a:txBody>
                  <a:tcPr marL="91438" marR="91438" marT="45714" marB="45714" anchor="ctr"/>
                </a:tc>
                <a:extLst>
                  <a:ext uri="{0D108BD9-81ED-4DB2-BD59-A6C34878D82A}">
                    <a16:rowId xmlns:a16="http://schemas.microsoft.com/office/drawing/2014/main" val="10005"/>
                  </a:ext>
                </a:extLst>
              </a:tr>
              <a:tr h="396199">
                <a:tc>
                  <a:txBody>
                    <a:bodyPr/>
                    <a:lstStyle/>
                    <a:p>
                      <a:pPr marL="0" algn="l" defTabSz="457200" rtl="0" eaLnBrk="1" latinLnBrk="0" hangingPunct="1"/>
                      <a:endParaRPr lang="ru-RU" sz="1000" kern="1200" dirty="0" smtClean="0">
                        <a:solidFill>
                          <a:schemeClr val="dk1"/>
                        </a:solidFill>
                        <a:latin typeface="Times New Roman" pitchFamily="18" charset="0"/>
                        <a:ea typeface="+mn-ea"/>
                        <a:cs typeface="Times New Roman" pitchFamily="18" charset="0"/>
                      </a:endParaRPr>
                    </a:p>
                  </a:txBody>
                  <a:tcPr marL="91438" marR="91438" marT="45714" marB="45714" anchor="ctr"/>
                </a:tc>
                <a:tc>
                  <a:txBody>
                    <a:bodyPr/>
                    <a:lstStyle/>
                    <a:p>
                      <a:r>
                        <a:rPr kumimoji="0" lang="ru-RU" sz="1000" kern="1200" baseline="0" dirty="0" smtClean="0">
                          <a:solidFill>
                            <a:schemeClr val="dk1"/>
                          </a:solidFill>
                          <a:latin typeface="Times New Roman" pitchFamily="18" charset="0"/>
                          <a:ea typeface="+mn-ea"/>
                          <a:cs typeface="Times New Roman" pitchFamily="18" charset="0"/>
                        </a:rPr>
                        <a:t>-Инвалиды, имеющие первую группу инвалидности – в размере 25%</a:t>
                      </a:r>
                      <a:endParaRPr lang="ru-RU" sz="1000" kern="1200" dirty="0">
                        <a:solidFill>
                          <a:schemeClr val="dk1"/>
                        </a:solidFill>
                        <a:latin typeface="Times New Roman" pitchFamily="18" charset="0"/>
                        <a:ea typeface="+mn-ea"/>
                        <a:cs typeface="Times New Roman" pitchFamily="18" charset="0"/>
                      </a:endParaRPr>
                    </a:p>
                  </a:txBody>
                  <a:tcPr marL="91438" marR="91438" marT="45714" marB="45714" anchor="ctr"/>
                </a:tc>
                <a:tc vMerge="1">
                  <a:txBody>
                    <a:bodyPr/>
                    <a:lstStyle/>
                    <a:p>
                      <a:endParaRPr lang="ru-RU" sz="800" kern="1200" dirty="0">
                        <a:solidFill>
                          <a:schemeClr val="dk1"/>
                        </a:solidFill>
                        <a:latin typeface="Times New Roman" pitchFamily="18" charset="0"/>
                        <a:ea typeface="+mn-ea"/>
                        <a:cs typeface="Times New Roman" pitchFamily="18" charset="0"/>
                      </a:endParaRPr>
                    </a:p>
                  </a:txBody>
                  <a:tcPr marL="91443" marR="91443" marT="45718" marB="45718" anchor="ctr"/>
                </a:tc>
                <a:tc>
                  <a:txBody>
                    <a:bodyPr/>
                    <a:lstStyle/>
                    <a:p>
                      <a:pPr algn="ctr"/>
                      <a:r>
                        <a:rPr lang="ru-RU" sz="1000" kern="1200" dirty="0" smtClean="0">
                          <a:solidFill>
                            <a:schemeClr val="tx1"/>
                          </a:solidFill>
                          <a:latin typeface="Times New Roman" pitchFamily="18" charset="0"/>
                          <a:ea typeface="+mn-ea"/>
                          <a:cs typeface="Times New Roman" pitchFamily="18" charset="0"/>
                        </a:rPr>
                        <a:t>11</a:t>
                      </a:r>
                    </a:p>
                  </a:txBody>
                  <a:tcPr marL="91438" marR="91438" marT="45714" marB="45714" anchor="ctr"/>
                </a:tc>
                <a:tc>
                  <a:txBody>
                    <a:bodyPr/>
                    <a:lstStyle/>
                    <a:p>
                      <a:pPr algn="ctr"/>
                      <a:r>
                        <a:rPr lang="ru-RU" sz="1000" kern="1200" dirty="0" smtClean="0">
                          <a:solidFill>
                            <a:schemeClr val="tx1"/>
                          </a:solidFill>
                          <a:latin typeface="Times New Roman" pitchFamily="18" charset="0"/>
                          <a:ea typeface="+mn-ea"/>
                          <a:cs typeface="Times New Roman" pitchFamily="18" charset="0"/>
                        </a:rPr>
                        <a:t>11</a:t>
                      </a:r>
                    </a:p>
                  </a:txBody>
                  <a:tcPr marL="91438" marR="91438" marT="45714" marB="45714" anchor="ctr"/>
                </a:tc>
                <a:extLst>
                  <a:ext uri="{0D108BD9-81ED-4DB2-BD59-A6C34878D82A}">
                    <a16:rowId xmlns:a16="http://schemas.microsoft.com/office/drawing/2014/main" val="10006"/>
                  </a:ext>
                </a:extLst>
              </a:tr>
              <a:tr h="700971">
                <a:tc>
                  <a:txBody>
                    <a:bodyPr/>
                    <a:lstStyle/>
                    <a:p>
                      <a:pPr marL="0" algn="l" defTabSz="457200" rtl="0" eaLnBrk="1" latinLnBrk="0" hangingPunct="1"/>
                      <a:endParaRPr lang="ru-RU" sz="1000" kern="1200" dirty="0" smtClean="0">
                        <a:solidFill>
                          <a:schemeClr val="dk1"/>
                        </a:solidFill>
                        <a:latin typeface="Times New Roman" pitchFamily="18" charset="0"/>
                        <a:ea typeface="+mn-ea"/>
                        <a:cs typeface="Times New Roman" pitchFamily="18" charset="0"/>
                      </a:endParaRPr>
                    </a:p>
                  </a:txBody>
                  <a:tcPr marL="91438" marR="91438" marT="45714" marB="45714"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0" lang="ru-RU" sz="1000" kern="1200" baseline="0" dirty="0" smtClean="0">
                          <a:solidFill>
                            <a:schemeClr val="dk1"/>
                          </a:solidFill>
                          <a:latin typeface="Times New Roman" pitchFamily="18" charset="0"/>
                          <a:ea typeface="+mn-ea"/>
                          <a:cs typeface="Times New Roman" pitchFamily="18" charset="0"/>
                        </a:rPr>
                        <a:t>- Пенсионеры, доход которых ниже двукратной величины прожиточного минимума, установленной в Московской области для пенсионеров – в размере 50%</a:t>
                      </a:r>
                    </a:p>
                    <a:p>
                      <a:endParaRPr lang="ru-RU" sz="1000" kern="1200" dirty="0">
                        <a:solidFill>
                          <a:schemeClr val="dk1"/>
                        </a:solidFill>
                        <a:latin typeface="Times New Roman" pitchFamily="18" charset="0"/>
                        <a:ea typeface="+mn-ea"/>
                        <a:cs typeface="Times New Roman" pitchFamily="18" charset="0"/>
                      </a:endParaRPr>
                    </a:p>
                  </a:txBody>
                  <a:tcPr marL="91438" marR="91438" marT="45714" marB="45714" anchor="ctr"/>
                </a:tc>
                <a:tc vMerge="1">
                  <a:txBody>
                    <a:bodyPr/>
                    <a:lstStyle/>
                    <a:p>
                      <a:endParaRPr lang="ru-RU" sz="800" kern="1200" dirty="0">
                        <a:solidFill>
                          <a:schemeClr val="dk1"/>
                        </a:solidFill>
                        <a:latin typeface="Times New Roman" pitchFamily="18" charset="0"/>
                        <a:ea typeface="+mn-ea"/>
                        <a:cs typeface="Times New Roman" pitchFamily="18" charset="0"/>
                      </a:endParaRPr>
                    </a:p>
                  </a:txBody>
                  <a:tcPr marL="91443" marR="91443" marT="45718" marB="45718" anchor="ctr"/>
                </a:tc>
                <a:tc>
                  <a:txBody>
                    <a:bodyPr/>
                    <a:lstStyle/>
                    <a:p>
                      <a:pPr algn="ctr"/>
                      <a:r>
                        <a:rPr lang="ru-RU" sz="1000" kern="1200" dirty="0" smtClean="0">
                          <a:solidFill>
                            <a:schemeClr val="tx1"/>
                          </a:solidFill>
                          <a:latin typeface="Times New Roman" pitchFamily="18" charset="0"/>
                          <a:ea typeface="+mn-ea"/>
                          <a:cs typeface="Times New Roman" pitchFamily="18" charset="0"/>
                        </a:rPr>
                        <a:t>4</a:t>
                      </a:r>
                    </a:p>
                  </a:txBody>
                  <a:tcPr marL="91438" marR="91438" marT="45714" marB="45714" anchor="ctr"/>
                </a:tc>
                <a:tc>
                  <a:txBody>
                    <a:bodyPr/>
                    <a:lstStyle/>
                    <a:p>
                      <a:pPr algn="ctr"/>
                      <a:r>
                        <a:rPr lang="ru-RU" sz="1000" kern="1200" dirty="0" smtClean="0">
                          <a:solidFill>
                            <a:schemeClr val="tx1"/>
                          </a:solidFill>
                          <a:latin typeface="Times New Roman" pitchFamily="18" charset="0"/>
                          <a:ea typeface="+mn-ea"/>
                          <a:cs typeface="Times New Roman" pitchFamily="18" charset="0"/>
                        </a:rPr>
                        <a:t>4</a:t>
                      </a:r>
                    </a:p>
                  </a:txBody>
                  <a:tcPr marL="91438" marR="91438" marT="45714" marB="45714" anchor="ctr"/>
                </a:tc>
                <a:extLst>
                  <a:ext uri="{0D108BD9-81ED-4DB2-BD59-A6C34878D82A}">
                    <a16:rowId xmlns:a16="http://schemas.microsoft.com/office/drawing/2014/main" val="10007"/>
                  </a:ext>
                </a:extLst>
              </a:tr>
              <a:tr h="1005743">
                <a:tc>
                  <a:txBody>
                    <a:bodyPr/>
                    <a:lstStyle/>
                    <a:p>
                      <a:pPr marL="0" algn="l" defTabSz="457200" rtl="0" eaLnBrk="1" latinLnBrk="0" hangingPunct="1"/>
                      <a:endParaRPr lang="ru-RU" sz="1000" kern="1200" dirty="0" smtClean="0">
                        <a:solidFill>
                          <a:schemeClr val="dk1"/>
                        </a:solidFill>
                        <a:latin typeface="Times New Roman" pitchFamily="18" charset="0"/>
                        <a:ea typeface="+mn-ea"/>
                        <a:cs typeface="Times New Roman" pitchFamily="18" charset="0"/>
                      </a:endParaRPr>
                    </a:p>
                  </a:txBody>
                  <a:tcPr marL="91438" marR="91438" marT="45714" marB="45714"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0" lang="ru-RU" sz="1000" kern="1200" baseline="0" dirty="0" smtClean="0">
                          <a:solidFill>
                            <a:schemeClr val="dk1"/>
                          </a:solidFill>
                          <a:latin typeface="Times New Roman" pitchFamily="18" charset="0"/>
                          <a:ea typeface="+mn-ea"/>
                          <a:cs typeface="Times New Roman" pitchFamily="18" charset="0"/>
                        </a:rPr>
                        <a:t>-Ветераны и инвалиды Великой Отечественной войны, участники Великой Отечественной войны, а также граждане, на которых законодательством распространены социальные гарантии и льготы участников Великой Отечественной Войны (узники, репрессированные) -  в размере 100%</a:t>
                      </a:r>
                    </a:p>
                    <a:p>
                      <a:endParaRPr lang="ru-RU" sz="1000" kern="1200" dirty="0">
                        <a:solidFill>
                          <a:schemeClr val="dk1"/>
                        </a:solidFill>
                        <a:latin typeface="Times New Roman" pitchFamily="18" charset="0"/>
                        <a:ea typeface="+mn-ea"/>
                        <a:cs typeface="Times New Roman" pitchFamily="18" charset="0"/>
                      </a:endParaRPr>
                    </a:p>
                  </a:txBody>
                  <a:tcPr marL="91438" marR="91438" marT="45714" marB="45714" anchor="ctr"/>
                </a:tc>
                <a:tc vMerge="1">
                  <a:txBody>
                    <a:bodyPr/>
                    <a:lstStyle/>
                    <a:p>
                      <a:endParaRPr lang="ru-RU" sz="1000" kern="1200" dirty="0">
                        <a:solidFill>
                          <a:schemeClr val="dk1"/>
                        </a:solidFill>
                        <a:latin typeface="Times New Roman" pitchFamily="18" charset="0"/>
                        <a:ea typeface="+mn-ea"/>
                        <a:cs typeface="Times New Roman" pitchFamily="18" charset="0"/>
                      </a:endParaRPr>
                    </a:p>
                  </a:txBody>
                  <a:tcPr marL="91443" marR="91443" marT="45718" marB="45718" anchor="ctr"/>
                </a:tc>
                <a:tc>
                  <a:txBody>
                    <a:bodyPr/>
                    <a:lstStyle/>
                    <a:p>
                      <a:pPr algn="ctr"/>
                      <a:r>
                        <a:rPr lang="ru-RU" sz="1000" kern="1200" dirty="0" smtClean="0">
                          <a:solidFill>
                            <a:schemeClr val="tx1"/>
                          </a:solidFill>
                          <a:latin typeface="Times New Roman" pitchFamily="18" charset="0"/>
                          <a:ea typeface="+mn-ea"/>
                          <a:cs typeface="Times New Roman" pitchFamily="18" charset="0"/>
                        </a:rPr>
                        <a:t>18</a:t>
                      </a:r>
                    </a:p>
                  </a:txBody>
                  <a:tcPr marL="91438" marR="91438" marT="45714" marB="45714" anchor="ctr"/>
                </a:tc>
                <a:tc>
                  <a:txBody>
                    <a:bodyPr/>
                    <a:lstStyle/>
                    <a:p>
                      <a:pPr algn="ctr"/>
                      <a:r>
                        <a:rPr lang="ru-RU" sz="1000" kern="1200" dirty="0" smtClean="0">
                          <a:solidFill>
                            <a:schemeClr val="tx1"/>
                          </a:solidFill>
                          <a:latin typeface="Times New Roman" pitchFamily="18" charset="0"/>
                          <a:ea typeface="+mn-ea"/>
                          <a:cs typeface="Times New Roman" pitchFamily="18" charset="0"/>
                        </a:rPr>
                        <a:t>18</a:t>
                      </a:r>
                    </a:p>
                  </a:txBody>
                  <a:tcPr marL="91438" marR="91438" marT="45714" marB="45714" anchor="ctr"/>
                </a:tc>
                <a:extLst>
                  <a:ext uri="{0D108BD9-81ED-4DB2-BD59-A6C34878D82A}">
                    <a16:rowId xmlns:a16="http://schemas.microsoft.com/office/drawing/2014/main" val="10008"/>
                  </a:ext>
                </a:extLst>
              </a:tr>
            </a:tbl>
          </a:graphicData>
        </a:graphic>
      </p:graphicFrame>
      <p:sp>
        <p:nvSpPr>
          <p:cNvPr id="37983" name="TextBox 3"/>
          <p:cNvSpPr txBox="1">
            <a:spLocks noChangeArrowheads="1"/>
          </p:cNvSpPr>
          <p:nvPr/>
        </p:nvSpPr>
        <p:spPr bwMode="auto">
          <a:xfrm>
            <a:off x="7812088" y="620713"/>
            <a:ext cx="10810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ru-RU" altLang="ru-RU" sz="1000" b="1" dirty="0" smtClean="0">
                <a:solidFill>
                  <a:schemeClr val="accent6">
                    <a:lumMod val="50000"/>
                  </a:schemeClr>
                </a:solidFill>
              </a:rPr>
              <a:t>(тыс</a:t>
            </a:r>
            <a:r>
              <a:rPr lang="ru-RU" altLang="ru-RU" sz="1000" b="1" dirty="0">
                <a:solidFill>
                  <a:schemeClr val="accent6">
                    <a:lumMod val="50000"/>
                  </a:schemeClr>
                </a:solidFill>
              </a:rPr>
              <a:t>. </a:t>
            </a:r>
            <a:r>
              <a:rPr lang="ru-RU" altLang="ru-RU" sz="1000" b="1" dirty="0" smtClean="0">
                <a:solidFill>
                  <a:schemeClr val="accent6">
                    <a:lumMod val="50000"/>
                  </a:schemeClr>
                </a:solidFill>
              </a:rPr>
              <a:t>руб.)</a:t>
            </a:r>
            <a:endParaRPr lang="ru-RU" altLang="ru-RU" sz="1000" b="1" dirty="0">
              <a:solidFill>
                <a:schemeClr val="accent6">
                  <a:lumMod val="50000"/>
                </a:schemeClr>
              </a:solidFill>
            </a:endParaRPr>
          </a:p>
        </p:txBody>
      </p:sp>
    </p:spTree>
    <p:extLst>
      <p:ext uri="{BB962C8B-B14F-4D97-AF65-F5344CB8AC3E}">
        <p14:creationId xmlns:p14="http://schemas.microsoft.com/office/powerpoint/2010/main" val="1473220981"/>
      </p:ext>
    </p:extLst>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Заголовок 1"/>
          <p:cNvSpPr>
            <a:spLocks noGrp="1"/>
          </p:cNvSpPr>
          <p:nvPr>
            <p:ph type="title"/>
          </p:nvPr>
        </p:nvSpPr>
        <p:spPr>
          <a:xfrm>
            <a:off x="179388" y="158750"/>
            <a:ext cx="8574087" cy="461963"/>
          </a:xfrm>
        </p:spPr>
        <p:txBody>
          <a:bodyPr/>
          <a:lstStyle/>
          <a:p>
            <a:pPr algn="ctr" eaLnBrk="1" hangingPunct="1"/>
            <a:r>
              <a:rPr lang="ru-RU" altLang="ru-RU" sz="1200" b="1" dirty="0" smtClean="0">
                <a:solidFill>
                  <a:schemeClr val="accent6">
                    <a:lumMod val="50000"/>
                  </a:schemeClr>
                </a:solidFill>
                <a:latin typeface="Times New Roman" panose="02020603050405020304" pitchFamily="18" charset="0"/>
                <a:cs typeface="Times New Roman" panose="02020603050405020304" pitchFamily="18" charset="0"/>
              </a:rPr>
              <a:t>Объемы выпадающих доходов в связи с предоставлением льгот, установленных представительными органами местного самоуправления в соответствии с порядком, утверждённым нормативно-правовым актом  городского округа Лотошино</a:t>
            </a:r>
          </a:p>
        </p:txBody>
      </p:sp>
      <p:graphicFrame>
        <p:nvGraphicFramePr>
          <p:cNvPr id="6" name="Таблица 5"/>
          <p:cNvGraphicFramePr>
            <a:graphicFrameLocks noGrp="1"/>
          </p:cNvGraphicFramePr>
          <p:nvPr>
            <p:extLst>
              <p:ext uri="{D42A27DB-BD31-4B8C-83A1-F6EECF244321}">
                <p14:modId xmlns:p14="http://schemas.microsoft.com/office/powerpoint/2010/main" val="328507602"/>
              </p:ext>
            </p:extLst>
          </p:nvPr>
        </p:nvGraphicFramePr>
        <p:xfrm>
          <a:off x="179388" y="908050"/>
          <a:ext cx="8497069" cy="5743707"/>
        </p:xfrm>
        <a:graphic>
          <a:graphicData uri="http://schemas.openxmlformats.org/drawingml/2006/table">
            <a:tbl>
              <a:tblPr firstRow="1" bandRow="1">
                <a:tableStyleId>{5C22544A-7EE6-4342-B048-85BDC9FD1C3A}</a:tableStyleId>
              </a:tblPr>
              <a:tblGrid>
                <a:gridCol w="566623">
                  <a:extLst>
                    <a:ext uri="{9D8B030D-6E8A-4147-A177-3AD203B41FA5}">
                      <a16:colId xmlns:a16="http://schemas.microsoft.com/office/drawing/2014/main" val="20000"/>
                    </a:ext>
                  </a:extLst>
                </a:gridCol>
                <a:gridCol w="4302857">
                  <a:extLst>
                    <a:ext uri="{9D8B030D-6E8A-4147-A177-3AD203B41FA5}">
                      <a16:colId xmlns:a16="http://schemas.microsoft.com/office/drawing/2014/main" val="20001"/>
                    </a:ext>
                  </a:extLst>
                </a:gridCol>
                <a:gridCol w="1966521">
                  <a:extLst>
                    <a:ext uri="{9D8B030D-6E8A-4147-A177-3AD203B41FA5}">
                      <a16:colId xmlns:a16="http://schemas.microsoft.com/office/drawing/2014/main" val="20002"/>
                    </a:ext>
                  </a:extLst>
                </a:gridCol>
                <a:gridCol w="842794">
                  <a:extLst>
                    <a:ext uri="{9D8B030D-6E8A-4147-A177-3AD203B41FA5}">
                      <a16:colId xmlns:a16="http://schemas.microsoft.com/office/drawing/2014/main" val="20003"/>
                    </a:ext>
                  </a:extLst>
                </a:gridCol>
                <a:gridCol w="818274">
                  <a:extLst>
                    <a:ext uri="{9D8B030D-6E8A-4147-A177-3AD203B41FA5}">
                      <a16:colId xmlns:a16="http://schemas.microsoft.com/office/drawing/2014/main" val="20004"/>
                    </a:ext>
                  </a:extLst>
                </a:gridCol>
              </a:tblGrid>
              <a:tr h="663455">
                <a:tc>
                  <a:txBody>
                    <a:bodyPr/>
                    <a:lstStyle/>
                    <a:p>
                      <a:r>
                        <a:rPr lang="ru-RU" sz="1000" b="1" kern="1200" baseline="0" dirty="0" smtClean="0">
                          <a:solidFill>
                            <a:schemeClr val="tx1"/>
                          </a:solidFill>
                          <a:latin typeface="Times New Roman" pitchFamily="18" charset="0"/>
                          <a:ea typeface="+mn-ea"/>
                          <a:cs typeface="Times New Roman" pitchFamily="18" charset="0"/>
                        </a:rPr>
                        <a:t>№ </a:t>
                      </a:r>
                      <a:r>
                        <a:rPr lang="ru-RU" sz="1000" b="1" kern="1200" baseline="0" dirty="0" err="1" smtClean="0">
                          <a:solidFill>
                            <a:schemeClr val="tx1"/>
                          </a:solidFill>
                          <a:latin typeface="Times New Roman" pitchFamily="18" charset="0"/>
                          <a:ea typeface="+mn-ea"/>
                          <a:cs typeface="Times New Roman" pitchFamily="18" charset="0"/>
                        </a:rPr>
                        <a:t>п</a:t>
                      </a:r>
                      <a:r>
                        <a:rPr lang="ru-RU" sz="1000" b="1" kern="1200" baseline="0" dirty="0" smtClean="0">
                          <a:solidFill>
                            <a:schemeClr val="tx1"/>
                          </a:solidFill>
                          <a:latin typeface="Times New Roman" pitchFamily="18" charset="0"/>
                          <a:ea typeface="+mn-ea"/>
                          <a:cs typeface="Times New Roman" pitchFamily="18" charset="0"/>
                        </a:rPr>
                        <a:t>/</a:t>
                      </a:r>
                      <a:r>
                        <a:rPr lang="ru-RU" sz="1000" b="1" kern="1200" baseline="0" dirty="0" err="1" smtClean="0">
                          <a:solidFill>
                            <a:schemeClr val="tx1"/>
                          </a:solidFill>
                          <a:latin typeface="Times New Roman" pitchFamily="18" charset="0"/>
                          <a:ea typeface="+mn-ea"/>
                          <a:cs typeface="Times New Roman" pitchFamily="18" charset="0"/>
                        </a:rPr>
                        <a:t>п</a:t>
                      </a:r>
                      <a:endParaRPr lang="ru-RU" sz="1000" b="1" kern="1200" baseline="0" dirty="0">
                        <a:solidFill>
                          <a:schemeClr val="tx1"/>
                        </a:solidFill>
                        <a:latin typeface="Times New Roman" pitchFamily="18" charset="0"/>
                        <a:ea typeface="+mn-ea"/>
                        <a:cs typeface="Times New Roman" pitchFamily="18" charset="0"/>
                      </a:endParaRPr>
                    </a:p>
                  </a:txBody>
                  <a:tcPr marL="91438" marR="91438" marT="45714" marB="45714" anchor="ctr">
                    <a:solidFill>
                      <a:schemeClr val="accent1">
                        <a:lumMod val="60000"/>
                        <a:lumOff val="40000"/>
                      </a:schemeClr>
                    </a:solidFill>
                  </a:tcPr>
                </a:tc>
                <a:tc>
                  <a:txBody>
                    <a:bodyPr/>
                    <a:lstStyle/>
                    <a:p>
                      <a:pPr algn="ctr"/>
                      <a:r>
                        <a:rPr lang="ru-RU" sz="1000" b="1" baseline="0" dirty="0" smtClean="0">
                          <a:solidFill>
                            <a:schemeClr val="tx1"/>
                          </a:solidFill>
                          <a:latin typeface="Times New Roman" pitchFamily="18" charset="0"/>
                          <a:cs typeface="Times New Roman" pitchFamily="18" charset="0"/>
                        </a:rPr>
                        <a:t>Наименование налоговой льготы</a:t>
                      </a:r>
                      <a:endParaRPr lang="ru-RU" sz="1000" b="1" baseline="0" dirty="0">
                        <a:solidFill>
                          <a:schemeClr val="tx1"/>
                        </a:solidFill>
                        <a:latin typeface="Times New Roman" pitchFamily="18" charset="0"/>
                        <a:cs typeface="Times New Roman" pitchFamily="18" charset="0"/>
                      </a:endParaRPr>
                    </a:p>
                  </a:txBody>
                  <a:tcPr marL="91438" marR="91438" marT="45714" marB="45714" anchor="ctr">
                    <a:solidFill>
                      <a:schemeClr val="accent1">
                        <a:lumMod val="60000"/>
                        <a:lumOff val="40000"/>
                      </a:schemeClr>
                    </a:solidFill>
                  </a:tcPr>
                </a:tc>
                <a:tc>
                  <a:txBody>
                    <a:bodyPr/>
                    <a:lstStyle/>
                    <a:p>
                      <a:pPr algn="ctr"/>
                      <a:r>
                        <a:rPr lang="ru-RU" sz="1000" b="1" baseline="0" dirty="0" smtClean="0">
                          <a:solidFill>
                            <a:schemeClr val="tx1"/>
                          </a:solidFill>
                          <a:latin typeface="Times New Roman" pitchFamily="18" charset="0"/>
                          <a:cs typeface="Times New Roman" pitchFamily="18" charset="0"/>
                        </a:rPr>
                        <a:t>НПА</a:t>
                      </a:r>
                      <a:endParaRPr lang="ru-RU" sz="1000" b="1" baseline="0" dirty="0">
                        <a:solidFill>
                          <a:schemeClr val="tx1"/>
                        </a:solidFill>
                        <a:latin typeface="Times New Roman" pitchFamily="18" charset="0"/>
                        <a:cs typeface="Times New Roman" pitchFamily="18" charset="0"/>
                      </a:endParaRPr>
                    </a:p>
                  </a:txBody>
                  <a:tcPr marL="91438" marR="91438" marT="45714" marB="45714" anchor="ctr">
                    <a:solidFill>
                      <a:schemeClr val="accent1">
                        <a:lumMod val="60000"/>
                        <a:lumOff val="40000"/>
                      </a:schemeClr>
                    </a:solidFill>
                  </a:tcPr>
                </a:tc>
                <a:tc>
                  <a:txBody>
                    <a:bodyPr/>
                    <a:lstStyle/>
                    <a:p>
                      <a:pPr algn="ctr"/>
                      <a:r>
                        <a:rPr lang="ru-RU" sz="1000" b="1" baseline="0" dirty="0" smtClean="0">
                          <a:solidFill>
                            <a:schemeClr val="tx1"/>
                          </a:solidFill>
                          <a:latin typeface="Times New Roman" pitchFamily="18" charset="0"/>
                          <a:cs typeface="Times New Roman" pitchFamily="18" charset="0"/>
                        </a:rPr>
                        <a:t>Факт 2022</a:t>
                      </a:r>
                    </a:p>
                    <a:p>
                      <a:pPr algn="ctr"/>
                      <a:r>
                        <a:rPr lang="ru-RU" sz="1000" b="1" baseline="0" dirty="0" smtClean="0">
                          <a:solidFill>
                            <a:schemeClr val="tx1"/>
                          </a:solidFill>
                          <a:latin typeface="Times New Roman" pitchFamily="18" charset="0"/>
                          <a:cs typeface="Times New Roman" pitchFamily="18" charset="0"/>
                        </a:rPr>
                        <a:t>года</a:t>
                      </a:r>
                      <a:endParaRPr lang="ru-RU" sz="1000" b="1" baseline="0" dirty="0">
                        <a:solidFill>
                          <a:schemeClr val="tx1"/>
                        </a:solidFill>
                        <a:latin typeface="Times New Roman" pitchFamily="18" charset="0"/>
                        <a:cs typeface="Times New Roman" pitchFamily="18" charset="0"/>
                      </a:endParaRPr>
                    </a:p>
                  </a:txBody>
                  <a:tcPr marL="91438" marR="91438" marT="45714" marB="45714" anchor="ctr">
                    <a:solidFill>
                      <a:schemeClr val="accent1">
                        <a:lumMod val="60000"/>
                        <a:lumOff val="40000"/>
                      </a:schemeClr>
                    </a:solidFill>
                  </a:tcPr>
                </a:tc>
                <a:tc>
                  <a:txBody>
                    <a:bodyPr/>
                    <a:lstStyle/>
                    <a:p>
                      <a:pPr algn="ctr"/>
                      <a:r>
                        <a:rPr lang="ru-RU" sz="1000" b="1" baseline="0" dirty="0" smtClean="0">
                          <a:solidFill>
                            <a:schemeClr val="tx1"/>
                          </a:solidFill>
                          <a:latin typeface="Times New Roman" pitchFamily="18" charset="0"/>
                          <a:cs typeface="Times New Roman" pitchFamily="18" charset="0"/>
                        </a:rPr>
                        <a:t>Оценка 2023 года</a:t>
                      </a:r>
                      <a:endParaRPr lang="ru-RU" sz="1000" b="1" baseline="0" dirty="0">
                        <a:solidFill>
                          <a:schemeClr val="tx1"/>
                        </a:solidFill>
                        <a:latin typeface="Times New Roman" pitchFamily="18" charset="0"/>
                        <a:cs typeface="Times New Roman" pitchFamily="18" charset="0"/>
                      </a:endParaRPr>
                    </a:p>
                  </a:txBody>
                  <a:tcPr marL="91438" marR="91438" marT="45714" marB="45714" anchor="ctr">
                    <a:solidFill>
                      <a:schemeClr val="accent1">
                        <a:lumMod val="60000"/>
                        <a:lumOff val="40000"/>
                      </a:schemeClr>
                    </a:solidFill>
                  </a:tcPr>
                </a:tc>
                <a:extLst>
                  <a:ext uri="{0D108BD9-81ED-4DB2-BD59-A6C34878D82A}">
                    <a16:rowId xmlns:a16="http://schemas.microsoft.com/office/drawing/2014/main" val="10000"/>
                  </a:ext>
                </a:extLst>
              </a:tr>
              <a:tr h="1820186">
                <a:tc>
                  <a:txBody>
                    <a:bodyPr/>
                    <a:lstStyle/>
                    <a:p>
                      <a:pPr marL="0" algn="l" defTabSz="457200" rtl="0" eaLnBrk="1" latinLnBrk="0" hangingPunct="1"/>
                      <a:endParaRPr lang="ru-RU" sz="1000" kern="1200" dirty="0" smtClean="0">
                        <a:solidFill>
                          <a:schemeClr val="dk1"/>
                        </a:solidFill>
                        <a:latin typeface="Times New Roman" pitchFamily="18" charset="0"/>
                        <a:ea typeface="+mn-ea"/>
                        <a:cs typeface="Times New Roman" pitchFamily="18" charset="0"/>
                      </a:endParaRPr>
                    </a:p>
                  </a:txBody>
                  <a:tcPr marL="91438" marR="91438" marT="45714" marB="45714"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0" lang="ru-RU" sz="1000" b="0" kern="1200" dirty="0" smtClean="0">
                          <a:solidFill>
                            <a:schemeClr val="dk1"/>
                          </a:solidFill>
                          <a:latin typeface="Times New Roman" pitchFamily="18" charset="0"/>
                          <a:ea typeface="+mn-ea"/>
                          <a:cs typeface="Times New Roman" pitchFamily="18" charset="0"/>
                        </a:rPr>
                        <a:t>-Налогоплательщики - физические лица, являющиеся почетными жителями Лотошинского района, городского поселения Лотошино Лотошинского района, сельского поселения Микулинское Лотошинского района, городского округа Лотошино, чьи земельные участки расположены на территории городского округа Лотошино (для сумм налога, исчисленных в отношении земельных участков в составе земель населенного пункта, предоставленных для личного подсобного хозяйства, индивидуального жилищного строительства, садоводства, огородничества или животноводства, а также для хранения автотранспорта)</a:t>
                      </a:r>
                      <a:r>
                        <a:rPr kumimoji="0" lang="ru-RU" sz="1000" b="0" kern="1200" baseline="0" dirty="0" smtClean="0">
                          <a:solidFill>
                            <a:schemeClr val="dk1"/>
                          </a:solidFill>
                          <a:latin typeface="Times New Roman" pitchFamily="18" charset="0"/>
                          <a:ea typeface="+mn-ea"/>
                          <a:cs typeface="Times New Roman" pitchFamily="18" charset="0"/>
                        </a:rPr>
                        <a:t> – в размере 100%</a:t>
                      </a:r>
                    </a:p>
                  </a:txBody>
                  <a:tcPr marL="91438" marR="91438" marT="45714" marB="45714" anchor="ct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kern="1200" dirty="0" smtClean="0">
                          <a:solidFill>
                            <a:schemeClr val="tx1"/>
                          </a:solidFill>
                          <a:latin typeface="Times New Roman" pitchFamily="18" charset="0"/>
                          <a:ea typeface="+mn-ea"/>
                          <a:cs typeface="Times New Roman" pitchFamily="18" charset="0"/>
                        </a:rPr>
                        <a:t>Решение Совета депутатов городского округа Лотошино 02.12.2019 года №58/6 «Об утверждении Положения о земельном налоге и ставок земельного налога на территории городского округа Лотошино» </a:t>
                      </a:r>
                      <a:r>
                        <a:rPr lang="ru-RU" sz="1000" kern="1200" baseline="0" dirty="0" smtClean="0">
                          <a:solidFill>
                            <a:schemeClr val="tx1"/>
                          </a:solidFill>
                          <a:latin typeface="Times New Roman" pitchFamily="18" charset="0"/>
                          <a:ea typeface="+mn-ea"/>
                          <a:cs typeface="Times New Roman" pitchFamily="18" charset="0"/>
                        </a:rPr>
                        <a:t>(с изменениями от  04.06.2020 №123/11, от  27.08.2020 №145/13, от 27.08.2020 №153/13, от 29.04.2021 №243/23, от 29.09.2022 №</a:t>
                      </a:r>
                      <a:r>
                        <a:rPr lang="en-US" sz="1000" kern="1200" baseline="0" dirty="0" smtClean="0">
                          <a:solidFill>
                            <a:schemeClr val="tx1"/>
                          </a:solidFill>
                          <a:latin typeface="Times New Roman" pitchFamily="18" charset="0"/>
                          <a:ea typeface="+mn-ea"/>
                          <a:cs typeface="Times New Roman" pitchFamily="18" charset="0"/>
                        </a:rPr>
                        <a:t>370/45</a:t>
                      </a:r>
                      <a:r>
                        <a:rPr lang="ru-RU" sz="1000" kern="1200" baseline="0" smtClean="0">
                          <a:solidFill>
                            <a:schemeClr val="tx1"/>
                          </a:solidFill>
                          <a:latin typeface="Times New Roman" pitchFamily="18" charset="0"/>
                          <a:ea typeface="+mn-ea"/>
                          <a:cs typeface="Times New Roman" pitchFamily="18" charset="0"/>
                        </a:rPr>
                        <a:t>, от 30.03.2023 №433/50, от 26.10.2023 №487/56, от 22.11.2023 №503/58, от 29.02.2024 №534/61) </a:t>
                      </a:r>
                      <a:endParaRPr lang="ru-RU" sz="1000" kern="1200" dirty="0" smtClean="0">
                        <a:solidFill>
                          <a:schemeClr val="tx1"/>
                        </a:solidFill>
                        <a:latin typeface="Times New Roman" pitchFamily="18" charset="0"/>
                        <a:ea typeface="+mn-ea"/>
                        <a:cs typeface="Times New Roman" pitchFamily="18" charset="0"/>
                      </a:endParaRPr>
                    </a:p>
                  </a:txBody>
                  <a:tcPr marL="91438" marR="91438" marT="45714" marB="45714"/>
                </a:tc>
                <a:tc>
                  <a:txBody>
                    <a:bodyPr/>
                    <a:lstStyle/>
                    <a:p>
                      <a:pPr algn="ctr"/>
                      <a:r>
                        <a:rPr lang="ru-RU" sz="1000" kern="1200" dirty="0" smtClean="0">
                          <a:solidFill>
                            <a:schemeClr val="tx1"/>
                          </a:solidFill>
                          <a:latin typeface="Times New Roman" pitchFamily="18" charset="0"/>
                          <a:ea typeface="+mn-ea"/>
                          <a:cs typeface="Times New Roman" pitchFamily="18" charset="0"/>
                        </a:rPr>
                        <a:t>1</a:t>
                      </a:r>
                    </a:p>
                  </a:txBody>
                  <a:tcPr marL="91438" marR="91438" marT="45714" marB="45714" anchor="ctr"/>
                </a:tc>
                <a:tc>
                  <a:txBody>
                    <a:bodyPr/>
                    <a:lstStyle/>
                    <a:p>
                      <a:pPr algn="ctr"/>
                      <a:r>
                        <a:rPr lang="ru-RU" sz="1000" kern="1200" dirty="0" smtClean="0">
                          <a:solidFill>
                            <a:schemeClr val="tx1"/>
                          </a:solidFill>
                          <a:latin typeface="Times New Roman" pitchFamily="18" charset="0"/>
                          <a:ea typeface="+mn-ea"/>
                          <a:cs typeface="Times New Roman" pitchFamily="18" charset="0"/>
                        </a:rPr>
                        <a:t>1</a:t>
                      </a:r>
                    </a:p>
                  </a:txBody>
                  <a:tcPr marL="91438" marR="91438" marT="45714" marB="45714" anchor="ctr"/>
                </a:tc>
                <a:extLst>
                  <a:ext uri="{0D108BD9-81ED-4DB2-BD59-A6C34878D82A}">
                    <a16:rowId xmlns:a16="http://schemas.microsoft.com/office/drawing/2014/main" val="10001"/>
                  </a:ext>
                </a:extLst>
              </a:tr>
              <a:tr h="375590">
                <a:tc>
                  <a:txBody>
                    <a:bodyPr/>
                    <a:lstStyle/>
                    <a:p>
                      <a:pPr marL="0" algn="l" defTabSz="457200" rtl="0" eaLnBrk="1" latinLnBrk="0" hangingPunct="1"/>
                      <a:endParaRPr lang="ru-RU" sz="1000" kern="1200" dirty="0" smtClean="0">
                        <a:solidFill>
                          <a:schemeClr val="dk1"/>
                        </a:solidFill>
                        <a:latin typeface="Times New Roman" pitchFamily="18" charset="0"/>
                        <a:ea typeface="+mn-ea"/>
                        <a:cs typeface="Times New Roman" pitchFamily="18" charset="0"/>
                      </a:endParaRPr>
                    </a:p>
                  </a:txBody>
                  <a:tcPr marL="91438" marR="91438" marT="45714" marB="45714"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0" lang="ru-RU" sz="1000" b="0" kern="1200" dirty="0" smtClean="0">
                          <a:solidFill>
                            <a:schemeClr val="dk1"/>
                          </a:solidFill>
                          <a:latin typeface="Times New Roman" pitchFamily="18" charset="0"/>
                          <a:ea typeface="+mn-ea"/>
                          <a:cs typeface="Times New Roman" pitchFamily="18" charset="0"/>
                        </a:rPr>
                        <a:t>- Многодетные семьи и семьи (усыновители, опекуны), воспитывающие детей-инвалидов – в размере 100%</a:t>
                      </a:r>
                    </a:p>
                  </a:txBody>
                  <a:tcPr marL="91438" marR="91438" marT="45714" marB="45714" anchor="ctr"/>
                </a:tc>
                <a:tc vMerge="1">
                  <a:txBody>
                    <a:bodyPr/>
                    <a:lstStyle/>
                    <a:p>
                      <a:endParaRPr lang="ru-RU" sz="1000" kern="1200" dirty="0">
                        <a:solidFill>
                          <a:schemeClr val="dk1"/>
                        </a:solidFill>
                        <a:latin typeface="Times New Roman" pitchFamily="18" charset="0"/>
                        <a:ea typeface="+mn-ea"/>
                        <a:cs typeface="Times New Roman" pitchFamily="18" charset="0"/>
                      </a:endParaRPr>
                    </a:p>
                  </a:txBody>
                  <a:tcPr marL="91443" marR="91443" marT="45718" marB="45718" anchor="ctr"/>
                </a:tc>
                <a:tc>
                  <a:txBody>
                    <a:bodyPr/>
                    <a:lstStyle/>
                    <a:p>
                      <a:pPr algn="ctr"/>
                      <a:r>
                        <a:rPr lang="ru-RU" sz="1000" kern="1200" dirty="0" smtClean="0">
                          <a:solidFill>
                            <a:schemeClr val="tx1"/>
                          </a:solidFill>
                          <a:latin typeface="Times New Roman" pitchFamily="18" charset="0"/>
                          <a:ea typeface="+mn-ea"/>
                          <a:cs typeface="Times New Roman" pitchFamily="18" charset="0"/>
                        </a:rPr>
                        <a:t>5</a:t>
                      </a:r>
                    </a:p>
                  </a:txBody>
                  <a:tcPr marL="91438" marR="91438" marT="45714" marB="45714" anchor="ctr"/>
                </a:tc>
                <a:tc>
                  <a:txBody>
                    <a:bodyPr/>
                    <a:lstStyle/>
                    <a:p>
                      <a:pPr algn="ctr"/>
                      <a:r>
                        <a:rPr lang="ru-RU" sz="1000" kern="1200" dirty="0" smtClean="0">
                          <a:solidFill>
                            <a:schemeClr val="tx1"/>
                          </a:solidFill>
                          <a:latin typeface="Times New Roman" pitchFamily="18" charset="0"/>
                          <a:ea typeface="+mn-ea"/>
                          <a:cs typeface="Times New Roman" pitchFamily="18" charset="0"/>
                        </a:rPr>
                        <a:t>5</a:t>
                      </a:r>
                    </a:p>
                  </a:txBody>
                  <a:tcPr marL="91438" marR="91438" marT="45714" marB="45714" anchor="ctr"/>
                </a:tc>
                <a:extLst>
                  <a:ext uri="{0D108BD9-81ED-4DB2-BD59-A6C34878D82A}">
                    <a16:rowId xmlns:a16="http://schemas.microsoft.com/office/drawing/2014/main" val="10002"/>
                  </a:ext>
                </a:extLst>
              </a:tr>
              <a:tr h="2398024">
                <a:tc>
                  <a:txBody>
                    <a:bodyPr/>
                    <a:lstStyle/>
                    <a:p>
                      <a:pPr marL="0" algn="l" defTabSz="457200" rtl="0" eaLnBrk="1" latinLnBrk="0" hangingPunct="1"/>
                      <a:r>
                        <a:rPr lang="ru-RU" sz="1000" b="1" kern="1200" baseline="0" dirty="0" smtClean="0">
                          <a:solidFill>
                            <a:schemeClr val="dk1"/>
                          </a:solidFill>
                          <a:latin typeface="Times New Roman" pitchFamily="18" charset="0"/>
                          <a:ea typeface="+mn-ea"/>
                          <a:cs typeface="Times New Roman" pitchFamily="18" charset="0"/>
                        </a:rPr>
                        <a:t>2</a:t>
                      </a:r>
                    </a:p>
                  </a:txBody>
                  <a:tcPr marL="91438" marR="91438" marT="45714" marB="45714"/>
                </a:tc>
                <a:tc>
                  <a:txBody>
                    <a:bodyPr/>
                    <a:lstStyle/>
                    <a:p>
                      <a:pPr marL="0" algn="l" defTabSz="457200" rtl="0" eaLnBrk="1" latinLnBrk="0" hangingPunct="1"/>
                      <a:r>
                        <a:rPr lang="ru-RU" sz="1000" b="1" kern="1200" dirty="0" smtClean="0">
                          <a:solidFill>
                            <a:schemeClr val="dk1"/>
                          </a:solidFill>
                          <a:latin typeface="Times New Roman" pitchFamily="18" charset="0"/>
                          <a:ea typeface="+mn-ea"/>
                          <a:cs typeface="Times New Roman" pitchFamily="18" charset="0"/>
                        </a:rPr>
                        <a:t>Налог на</a:t>
                      </a:r>
                      <a:r>
                        <a:rPr lang="ru-RU" sz="1000" b="1" kern="1200" baseline="0" dirty="0" smtClean="0">
                          <a:solidFill>
                            <a:schemeClr val="dk1"/>
                          </a:solidFill>
                          <a:latin typeface="Times New Roman" pitchFamily="18" charset="0"/>
                          <a:ea typeface="+mn-ea"/>
                          <a:cs typeface="Times New Roman" pitchFamily="18" charset="0"/>
                        </a:rPr>
                        <a:t> имущество физических лиц</a:t>
                      </a:r>
                      <a:endParaRPr lang="ru-RU" sz="1000" b="1" kern="1200" dirty="0">
                        <a:solidFill>
                          <a:schemeClr val="dk1"/>
                        </a:solidFill>
                        <a:latin typeface="Times New Roman" pitchFamily="18" charset="0"/>
                        <a:ea typeface="+mn-ea"/>
                        <a:cs typeface="Times New Roman" pitchFamily="18" charset="0"/>
                      </a:endParaRPr>
                    </a:p>
                  </a:txBody>
                  <a:tcPr marL="91438" marR="91438" marT="45714" marB="45714"/>
                </a:tc>
                <a:tc>
                  <a:txBody>
                    <a:bodyPr/>
                    <a:lstStyle/>
                    <a:p>
                      <a:r>
                        <a:rPr lang="ru-RU" sz="1000" kern="1200" baseline="0" dirty="0" smtClean="0">
                          <a:solidFill>
                            <a:schemeClr val="tx1"/>
                          </a:solidFill>
                          <a:latin typeface="Times New Roman" pitchFamily="18" charset="0"/>
                          <a:ea typeface="+mn-ea"/>
                          <a:cs typeface="Times New Roman" pitchFamily="18" charset="0"/>
                        </a:rPr>
                        <a:t>Решение Совета депутатов от 02.12.2019 N 59/6 "О </a:t>
                      </a:r>
                      <a:r>
                        <a:rPr lang="ru-RU" sz="1000" kern="1200" dirty="0" smtClean="0">
                          <a:solidFill>
                            <a:schemeClr val="tx1"/>
                          </a:solidFill>
                          <a:latin typeface="Times New Roman" pitchFamily="18" charset="0"/>
                          <a:ea typeface="+mn-ea"/>
                          <a:cs typeface="Times New Roman" pitchFamily="18" charset="0"/>
                        </a:rPr>
                        <a:t>Положении о налоге на имущество физических лиц и ставок налога на имущество физических лиц на территории</a:t>
                      </a:r>
                    </a:p>
                    <a:p>
                      <a:r>
                        <a:rPr lang="ru-RU" sz="1000" kern="1200" dirty="0" smtClean="0">
                          <a:solidFill>
                            <a:schemeClr val="tx1"/>
                          </a:solidFill>
                          <a:latin typeface="Times New Roman" pitchFamily="18" charset="0"/>
                          <a:ea typeface="+mn-ea"/>
                          <a:cs typeface="Times New Roman" pitchFamily="18" charset="0"/>
                        </a:rPr>
                        <a:t>городского округа Лотошино</a:t>
                      </a:r>
                      <a:r>
                        <a:rPr lang="ru-RU" sz="1000" kern="1200" baseline="0" dirty="0" smtClean="0">
                          <a:solidFill>
                            <a:schemeClr val="tx1"/>
                          </a:solidFill>
                          <a:latin typeface="Times New Roman" pitchFamily="18" charset="0"/>
                          <a:ea typeface="+mn-ea"/>
                          <a:cs typeface="Times New Roman" pitchFamily="18" charset="0"/>
                        </a:rPr>
                        <a:t>" (с изменениями от  27.08.2020 N144/13 ; от 24.12.2020 N194/18) </a:t>
                      </a:r>
                      <a:endParaRPr lang="ru-RU" sz="1000" b="1" kern="1200" dirty="0" smtClean="0">
                        <a:solidFill>
                          <a:schemeClr val="tx1"/>
                        </a:solidFill>
                        <a:latin typeface="Times New Roman" pitchFamily="18" charset="0"/>
                        <a:ea typeface="+mn-ea"/>
                        <a:cs typeface="Times New Roman" pitchFamily="18" charset="0"/>
                      </a:endParaRPr>
                    </a:p>
                  </a:txBody>
                  <a:tcPr marL="91438" marR="91438" marT="45714" marB="45714"/>
                </a:tc>
                <a:tc>
                  <a:txBody>
                    <a:bodyPr/>
                    <a:lstStyle/>
                    <a:p>
                      <a:pPr marL="0" algn="ctr" defTabSz="457200" rtl="0" eaLnBrk="1" latinLnBrk="0" hangingPunct="1"/>
                      <a:r>
                        <a:rPr lang="ru-RU" sz="1000" b="1" kern="1200" baseline="0" dirty="0" smtClean="0">
                          <a:solidFill>
                            <a:schemeClr val="tx1"/>
                          </a:solidFill>
                          <a:latin typeface="Times New Roman" pitchFamily="18" charset="0"/>
                          <a:ea typeface="+mn-ea"/>
                          <a:cs typeface="Times New Roman" pitchFamily="18" charset="0"/>
                        </a:rPr>
                        <a:t>0</a:t>
                      </a:r>
                    </a:p>
                  </a:txBody>
                  <a:tcPr marL="91438" marR="91438" marT="45714" marB="45714" anchor="ctr"/>
                </a:tc>
                <a:tc>
                  <a:txBody>
                    <a:bodyPr/>
                    <a:lstStyle/>
                    <a:p>
                      <a:pPr marL="0" algn="ctr" defTabSz="457200" rtl="0" eaLnBrk="1" latinLnBrk="0" hangingPunct="1"/>
                      <a:r>
                        <a:rPr lang="ru-RU" sz="1000" b="1" kern="1200" baseline="0" dirty="0" smtClean="0">
                          <a:solidFill>
                            <a:schemeClr val="tx1"/>
                          </a:solidFill>
                          <a:latin typeface="Times New Roman" pitchFamily="18" charset="0"/>
                          <a:ea typeface="+mn-ea"/>
                          <a:cs typeface="Times New Roman" pitchFamily="18" charset="0"/>
                        </a:rPr>
                        <a:t>0</a:t>
                      </a:r>
                    </a:p>
                  </a:txBody>
                  <a:tcPr marL="91438" marR="91438" marT="45714" marB="45714" anchor="ctr"/>
                </a:tc>
                <a:extLst>
                  <a:ext uri="{0D108BD9-81ED-4DB2-BD59-A6C34878D82A}">
                    <a16:rowId xmlns:a16="http://schemas.microsoft.com/office/drawing/2014/main" val="10003"/>
                  </a:ext>
                </a:extLst>
              </a:tr>
            </a:tbl>
          </a:graphicData>
        </a:graphic>
      </p:graphicFrame>
      <p:sp>
        <p:nvSpPr>
          <p:cNvPr id="38962" name="TextBox 3"/>
          <p:cNvSpPr txBox="1">
            <a:spLocks noChangeArrowheads="1"/>
          </p:cNvSpPr>
          <p:nvPr/>
        </p:nvSpPr>
        <p:spPr bwMode="auto">
          <a:xfrm>
            <a:off x="7812088" y="620713"/>
            <a:ext cx="10810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ru-RU" altLang="ru-RU" sz="1000" b="1" dirty="0" smtClean="0">
                <a:solidFill>
                  <a:schemeClr val="accent6">
                    <a:lumMod val="50000"/>
                  </a:schemeClr>
                </a:solidFill>
                <a:latin typeface="Times New Roman" panose="02020603050405020304" pitchFamily="18" charset="0"/>
                <a:cs typeface="Times New Roman" panose="02020603050405020304" pitchFamily="18" charset="0"/>
              </a:rPr>
              <a:t>(тыс</a:t>
            </a:r>
            <a:r>
              <a:rPr lang="ru-RU" altLang="ru-RU" sz="1000" b="1" dirty="0">
                <a:solidFill>
                  <a:schemeClr val="accent6">
                    <a:lumMod val="50000"/>
                  </a:schemeClr>
                </a:solidFill>
                <a:latin typeface="Times New Roman" panose="02020603050405020304" pitchFamily="18" charset="0"/>
                <a:cs typeface="Times New Roman" panose="02020603050405020304" pitchFamily="18" charset="0"/>
              </a:rPr>
              <a:t>. </a:t>
            </a:r>
            <a:r>
              <a:rPr lang="ru-RU" altLang="ru-RU" sz="1000" b="1" dirty="0" smtClean="0">
                <a:solidFill>
                  <a:schemeClr val="accent6">
                    <a:lumMod val="50000"/>
                  </a:schemeClr>
                </a:solidFill>
                <a:latin typeface="Times New Roman" panose="02020603050405020304" pitchFamily="18" charset="0"/>
                <a:cs typeface="Times New Roman" panose="02020603050405020304" pitchFamily="18" charset="0"/>
              </a:rPr>
              <a:t>руб.)</a:t>
            </a:r>
            <a:endParaRPr lang="ru-RU" altLang="ru-RU" sz="1000" b="1" dirty="0">
              <a:solidFill>
                <a:schemeClr val="accent6">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9511422"/>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Заголовок 3"/>
          <p:cNvSpPr>
            <a:spLocks noGrp="1"/>
          </p:cNvSpPr>
          <p:nvPr>
            <p:ph type="title"/>
          </p:nvPr>
        </p:nvSpPr>
        <p:spPr>
          <a:xfrm>
            <a:off x="611188" y="765175"/>
            <a:ext cx="7543800" cy="806450"/>
          </a:xfrm>
        </p:spPr>
        <p:txBody>
          <a:bodyPr>
            <a:noAutofit/>
          </a:bodyPr>
          <a:lstStyle/>
          <a:p>
            <a:pPr algn="ctr" eaLnBrk="1" fontAlgn="auto" hangingPunct="1">
              <a:spcAft>
                <a:spcPts val="0"/>
              </a:spcAft>
              <a:defRPr/>
            </a:pPr>
            <a:r>
              <a:rPr lang="ru-RU" sz="2400" b="1" dirty="0" smtClean="0">
                <a:solidFill>
                  <a:schemeClr val="accent6">
                    <a:lumMod val="50000"/>
                  </a:schemeClr>
                </a:solidFill>
                <a:latin typeface="+mn-lt"/>
              </a:rPr>
              <a:t>Динамика расходов бюджета </a:t>
            </a:r>
            <a:br>
              <a:rPr lang="ru-RU" sz="2400" b="1" dirty="0" smtClean="0">
                <a:solidFill>
                  <a:schemeClr val="accent6">
                    <a:lumMod val="50000"/>
                  </a:schemeClr>
                </a:solidFill>
                <a:latin typeface="+mn-lt"/>
              </a:rPr>
            </a:br>
            <a:r>
              <a:rPr lang="ru-RU" sz="2400" b="1" dirty="0" smtClean="0">
                <a:solidFill>
                  <a:schemeClr val="accent6">
                    <a:lumMod val="50000"/>
                  </a:schemeClr>
                </a:solidFill>
                <a:latin typeface="+mn-lt"/>
              </a:rPr>
              <a:t>городского округа Лотошино</a:t>
            </a:r>
          </a:p>
        </p:txBody>
      </p:sp>
      <p:sp>
        <p:nvSpPr>
          <p:cNvPr id="8196" name="Текст 4"/>
          <p:cNvSpPr>
            <a:spLocks noGrp="1"/>
          </p:cNvSpPr>
          <p:nvPr>
            <p:ph type="body" idx="4294967295"/>
          </p:nvPr>
        </p:nvSpPr>
        <p:spPr>
          <a:xfrm>
            <a:off x="0" y="5114925"/>
            <a:ext cx="6421438" cy="1095375"/>
          </a:xfrm>
        </p:spPr>
        <p:txBody>
          <a:bodyPr/>
          <a:lstStyle/>
          <a:p>
            <a:pPr eaLnBrk="1" hangingPunct="1">
              <a:buFont typeface="Wingdings" pitchFamily="2" charset="2"/>
              <a:buNone/>
            </a:pPr>
            <a:r>
              <a:rPr lang="ru-RU" sz="1200" smtClean="0"/>
              <a:t>	</a:t>
            </a:r>
            <a:endParaRPr lang="ru-RU" sz="1800" smtClean="0"/>
          </a:p>
        </p:txBody>
      </p:sp>
      <p:sp>
        <p:nvSpPr>
          <p:cNvPr id="29701" name="TextBox 2"/>
          <p:cNvSpPr txBox="1">
            <a:spLocks noChangeArrowheads="1"/>
          </p:cNvSpPr>
          <p:nvPr/>
        </p:nvSpPr>
        <p:spPr bwMode="auto">
          <a:xfrm>
            <a:off x="7164288" y="1412776"/>
            <a:ext cx="1173719" cy="338554"/>
          </a:xfrm>
          <a:prstGeom prst="rect">
            <a:avLst/>
          </a:prstGeom>
          <a:noFill/>
          <a:ln w="9525">
            <a:noFill/>
            <a:miter lim="800000"/>
            <a:headEnd/>
            <a:tailEnd/>
          </a:ln>
        </p:spPr>
        <p:txBody>
          <a:bodyPr wrap="none">
            <a:spAutoFit/>
          </a:bodyPr>
          <a:lstStyle/>
          <a:p>
            <a:r>
              <a:rPr lang="ru-RU" sz="1600" dirty="0" smtClean="0"/>
              <a:t>(тыс</a:t>
            </a:r>
            <a:r>
              <a:rPr lang="ru-RU" sz="1600" dirty="0"/>
              <a:t>. </a:t>
            </a:r>
            <a:r>
              <a:rPr lang="ru-RU" sz="1600" dirty="0" smtClean="0"/>
              <a:t>руб.)</a:t>
            </a:r>
            <a:endParaRPr lang="ru-RU" sz="1600" dirty="0"/>
          </a:p>
        </p:txBody>
      </p:sp>
      <p:graphicFrame>
        <p:nvGraphicFramePr>
          <p:cNvPr id="8" name="Содержимое 10"/>
          <p:cNvGraphicFramePr>
            <a:graphicFrameLocks noGrp="1"/>
          </p:cNvGraphicFramePr>
          <p:nvPr>
            <p:ph idx="1"/>
            <p:extLst>
              <p:ext uri="{D42A27DB-BD31-4B8C-83A1-F6EECF244321}">
                <p14:modId xmlns:p14="http://schemas.microsoft.com/office/powerpoint/2010/main" val="3639416637"/>
              </p:ext>
            </p:extLst>
          </p:nvPr>
        </p:nvGraphicFramePr>
        <p:xfrm>
          <a:off x="571472" y="1857364"/>
          <a:ext cx="8073666" cy="438943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with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1000" fill="hold"/>
                                        <p:tgtEl>
                                          <p:spTgt spid="8194"/>
                                        </p:tgtEl>
                                        <p:attrNameLst>
                                          <p:attrName>ppt_x</p:attrName>
                                        </p:attrNameLst>
                                      </p:cBhvr>
                                      <p:tavLst>
                                        <p:tav tm="0">
                                          <p:val>
                                            <p:strVal val="#ppt_x-.2"/>
                                          </p:val>
                                        </p:tav>
                                        <p:tav tm="100000">
                                          <p:val>
                                            <p:strVal val="#ppt_x"/>
                                          </p:val>
                                        </p:tav>
                                      </p:tavLst>
                                    </p:anim>
                                    <p:anim calcmode="lin" valueType="num">
                                      <p:cBhvr>
                                        <p:cTn id="8" dur="1000" fill="hold"/>
                                        <p:tgtEl>
                                          <p:spTgt spid="8194"/>
                                        </p:tgtEl>
                                        <p:attrNameLst>
                                          <p:attrName>ppt_y</p:attrName>
                                        </p:attrNameLst>
                                      </p:cBhvr>
                                      <p:tavLst>
                                        <p:tav tm="0">
                                          <p:val>
                                            <p:strVal val="#ppt_y"/>
                                          </p:val>
                                        </p:tav>
                                        <p:tav tm="100000">
                                          <p:val>
                                            <p:strVal val="#ppt_y"/>
                                          </p:val>
                                        </p:tav>
                                      </p:tavLst>
                                    </p:anim>
                                    <p:animEffect transition="in" filter="wipe(right)" prLst="gradientSize: 0.1">
                                      <p:cBhvr>
                                        <p:cTn id="9" dur="1000"/>
                                        <p:tgtEl>
                                          <p:spTgt spid="8194"/>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8196">
                                            <p:txEl>
                                              <p:pRg st="0" end="0"/>
                                            </p:txEl>
                                          </p:spTgt>
                                        </p:tgtEl>
                                        <p:attrNameLst>
                                          <p:attrName>style.visibility</p:attrName>
                                        </p:attrNameLst>
                                      </p:cBhvr>
                                      <p:to>
                                        <p:strVal val="visible"/>
                                      </p:to>
                                    </p:set>
                                    <p:animEffect transition="in" filter="fade">
                                      <p:cBhvr>
                                        <p:cTn id="14" dur="500"/>
                                        <p:tgtEl>
                                          <p:spTgt spid="8196">
                                            <p:txEl>
                                              <p:pRg st="0" end="0"/>
                                            </p:txEl>
                                          </p:spTgt>
                                        </p:tgtEl>
                                      </p:cBhvr>
                                    </p:animEffect>
                                    <p:anim calcmode="lin" valueType="num">
                                      <p:cBhvr>
                                        <p:cTn id="15" dur="500" fill="hold"/>
                                        <p:tgtEl>
                                          <p:spTgt spid="819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8196">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692696"/>
            <a:ext cx="7929618" cy="734900"/>
          </a:xfrm>
          <a:noFill/>
          <a:ln w="9525">
            <a:noFill/>
            <a:miter lim="800000"/>
            <a:headEnd/>
            <a:tailEnd/>
          </a:ln>
        </p:spPr>
        <p:txBody>
          <a:bodyPr vert="horz" wrap="square" lIns="0" tIns="45720" rIns="0" bIns="0" numCol="1" anchor="b" anchorCtr="0" compatLnSpc="1">
            <a:prstTxWarp prst="textNoShape">
              <a:avLst/>
            </a:prstTxWarp>
          </a:bodyPr>
          <a:lstStyle/>
          <a:p>
            <a:pPr algn="ctr"/>
            <a:r>
              <a:rPr lang="ru-RU" sz="2000" b="1" dirty="0" smtClean="0">
                <a:solidFill>
                  <a:schemeClr val="accent6">
                    <a:lumMod val="50000"/>
                  </a:schemeClr>
                </a:solidFill>
                <a:latin typeface="+mn-lt"/>
              </a:rPr>
              <a:t>Распределение расходов по разделам классификации расходов бюджета городского округа Лотошино за 2023 год</a:t>
            </a: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3440421639"/>
              </p:ext>
            </p:extLst>
          </p:nvPr>
        </p:nvGraphicFramePr>
        <p:xfrm>
          <a:off x="611560" y="1772816"/>
          <a:ext cx="8229600" cy="46815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184150"/>
            <a:ext cx="8229600" cy="647700"/>
          </a:xfrm>
        </p:spPr>
        <p:txBody>
          <a:bodyPr/>
          <a:lstStyle/>
          <a:p>
            <a:pPr algn="ctr"/>
            <a:r>
              <a:rPr lang="ru-RU" sz="2000" b="1" dirty="0" smtClean="0">
                <a:solidFill>
                  <a:schemeClr val="accent6">
                    <a:lumMod val="50000"/>
                  </a:schemeClr>
                </a:solidFill>
                <a:latin typeface="+mn-lt"/>
              </a:rPr>
              <a:t>Сведения о расходах по разделам и подразделам классификации расходов бюджета городского округа Лотошино</a:t>
            </a:r>
          </a:p>
        </p:txBody>
      </p:sp>
      <p:graphicFrame>
        <p:nvGraphicFramePr>
          <p:cNvPr id="4" name="Содержимое 6"/>
          <p:cNvGraphicFramePr>
            <a:graphicFrameLocks/>
          </p:cNvGraphicFramePr>
          <p:nvPr>
            <p:extLst>
              <p:ext uri="{D42A27DB-BD31-4B8C-83A1-F6EECF244321}">
                <p14:modId xmlns:p14="http://schemas.microsoft.com/office/powerpoint/2010/main" val="3659656203"/>
              </p:ext>
            </p:extLst>
          </p:nvPr>
        </p:nvGraphicFramePr>
        <p:xfrm>
          <a:off x="323528" y="1196755"/>
          <a:ext cx="8568953" cy="5363072"/>
        </p:xfrm>
        <a:graphic>
          <a:graphicData uri="http://schemas.openxmlformats.org/drawingml/2006/table">
            <a:tbl>
              <a:tblPr/>
              <a:tblGrid>
                <a:gridCol w="665550">
                  <a:extLst>
                    <a:ext uri="{9D8B030D-6E8A-4147-A177-3AD203B41FA5}">
                      <a16:colId xmlns:a16="http://schemas.microsoft.com/office/drawing/2014/main" val="20000"/>
                    </a:ext>
                  </a:extLst>
                </a:gridCol>
                <a:gridCol w="4575655">
                  <a:extLst>
                    <a:ext uri="{9D8B030D-6E8A-4147-A177-3AD203B41FA5}">
                      <a16:colId xmlns:a16="http://schemas.microsoft.com/office/drawing/2014/main" val="20001"/>
                    </a:ext>
                  </a:extLst>
                </a:gridCol>
                <a:gridCol w="1095499">
                  <a:extLst>
                    <a:ext uri="{9D8B030D-6E8A-4147-A177-3AD203B41FA5}">
                      <a16:colId xmlns:a16="http://schemas.microsoft.com/office/drawing/2014/main" val="20003"/>
                    </a:ext>
                  </a:extLst>
                </a:gridCol>
                <a:gridCol w="936104">
                  <a:extLst>
                    <a:ext uri="{9D8B030D-6E8A-4147-A177-3AD203B41FA5}">
                      <a16:colId xmlns:a16="http://schemas.microsoft.com/office/drawing/2014/main" val="20004"/>
                    </a:ext>
                  </a:extLst>
                </a:gridCol>
                <a:gridCol w="1296145">
                  <a:extLst>
                    <a:ext uri="{9D8B030D-6E8A-4147-A177-3AD203B41FA5}">
                      <a16:colId xmlns:a16="http://schemas.microsoft.com/office/drawing/2014/main" val="20005"/>
                    </a:ext>
                  </a:extLst>
                </a:gridCol>
              </a:tblGrid>
              <a:tr h="250786">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Код</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60000"/>
                        <a:lumOff val="40000"/>
                      </a:schemeClr>
                    </a:solidFill>
                  </a:tcPr>
                </a:tc>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Наименование разделов, подразделов</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60000"/>
                        <a:lumOff val="40000"/>
                      </a:schemeClr>
                    </a:solidFill>
                  </a:tcPr>
                </a:tc>
                <a:tc gridSpan="3">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2023 год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60000"/>
                        <a:lumOff val="40000"/>
                      </a:schemeClr>
                    </a:soli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388857">
                <a:tc vMerge="1">
                  <a:txBody>
                    <a:bodyPr/>
                    <a:lstStyle/>
                    <a:p>
                      <a:endParaRPr lang="ru-RU"/>
                    </a:p>
                  </a:txBody>
                  <a:tcPr/>
                </a:tc>
                <a:tc vMerge="1">
                  <a:txBody>
                    <a:bodyPr/>
                    <a:lstStyle/>
                    <a:p>
                      <a:endParaRPr lang="ru-RU"/>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Уточненный план</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Исполнено</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  исполнения</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60000"/>
                        <a:lumOff val="40000"/>
                      </a:schemeClr>
                    </a:solidFill>
                  </a:tcPr>
                </a:tc>
                <a:extLst>
                  <a:ext uri="{0D108BD9-81ED-4DB2-BD59-A6C34878D82A}">
                    <a16:rowId xmlns:a16="http://schemas.microsoft.com/office/drawing/2014/main" val="10001"/>
                  </a:ext>
                </a:extLst>
              </a:tr>
              <a:tr h="23558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0100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Общегосударственные вопросы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189 763,2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185 985,4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98,0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2"/>
                  </a:ext>
                </a:extLst>
              </a:tr>
              <a:tr h="37998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0102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Функционирование высшего должностного лица субъекта Российской Федерации и муниципального образования</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2 714,4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2 678,6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98,7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3"/>
                  </a:ext>
                </a:extLst>
              </a:tr>
              <a:tr h="52437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0103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Функционирование законодательных (представительных) органов государственной власти и представительных органов муниципальных образований</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1 253,3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1 198,1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95,6</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4"/>
                  </a:ext>
                </a:extLst>
              </a:tr>
              <a:tr h="52437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0104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Функционирование Правительства Российской Федерации, высших исполнительных органов государственной власти субъектов Российской Федерации, местных администраций</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65 680,7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64 263,7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97,8</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5"/>
                  </a:ext>
                </a:extLst>
              </a:tr>
              <a:tr h="37998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0106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Обеспечение деятельности финансовых, налоговых и таможенных органов и органов финансового (финансово-бюджетного) надзора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16 580,3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16 138,3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97,3</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6"/>
                  </a:ext>
                </a:extLst>
              </a:tr>
              <a:tr h="23558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0107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Обеспечение проведения выборов и референдумов</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7"/>
                  </a:ext>
                </a:extLst>
              </a:tr>
              <a:tr h="23558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0111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Резервные фонды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500,0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8"/>
                  </a:ext>
                </a:extLst>
              </a:tr>
              <a:tr h="23558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0113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общегосударственные вопросы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103 034,4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101 706,6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98,7</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9"/>
                  </a:ext>
                </a:extLst>
              </a:tr>
              <a:tr h="23558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0200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Национальная оборона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1 488,9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924,3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62,1</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0"/>
                  </a:ext>
                </a:extLst>
              </a:tr>
              <a:tr h="23558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0203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Мобилизационная и вневойсковая подготовка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1 479,0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914,4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61,8</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1"/>
                  </a:ext>
                </a:extLst>
              </a:tr>
              <a:tr h="23558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0204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Мобилизационная подготовка экономики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2"/>
                  </a:ext>
                </a:extLst>
              </a:tr>
              <a:tr h="23558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0300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Национальная безопасность и правоохранительная деятельность</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10 097,9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9 613,8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95,2</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3"/>
                  </a:ext>
                </a:extLst>
              </a:tr>
              <a:tr h="37998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0309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Защита населения и территории от чрезвычайных ситуаций природного и техногенного характера, гражданская оборона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5 187,6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5 121,6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98,7</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4"/>
                  </a:ext>
                </a:extLst>
              </a:tr>
              <a:tr h="23558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0310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Обеспечение пожарной безопасности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3 459,2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3 295,8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95,3</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5"/>
                  </a:ext>
                </a:extLst>
              </a:tr>
              <a:tr h="37998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0314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вопросы в области национальной безопасности и правоохранительной деятельности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1 451,1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1 196,4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82,4</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6"/>
                  </a:ext>
                </a:extLst>
              </a:tr>
            </a:tbl>
          </a:graphicData>
        </a:graphic>
      </p:graphicFrame>
      <p:sp>
        <p:nvSpPr>
          <p:cNvPr id="5" name="Прямоугольник 4"/>
          <p:cNvSpPr/>
          <p:nvPr/>
        </p:nvSpPr>
        <p:spPr>
          <a:xfrm>
            <a:off x="8028384" y="1196752"/>
            <a:ext cx="792088"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7740352" y="764704"/>
            <a:ext cx="1080120" cy="28803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000" b="1" dirty="0" smtClean="0">
                <a:solidFill>
                  <a:schemeClr val="tx1"/>
                </a:solidFill>
              </a:rPr>
              <a:t>(тыс. руб.)</a:t>
            </a:r>
            <a:endParaRPr lang="ru-RU" sz="1000" b="1" dirty="0">
              <a:solidFill>
                <a:schemeClr val="tx1"/>
              </a:solidFill>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509572"/>
          </a:xfrm>
        </p:spPr>
        <p:txBody>
          <a:bodyPr/>
          <a:lstStyle/>
          <a:p>
            <a:pPr marL="273050" indent="-273050" algn="ctr">
              <a:spcBef>
                <a:spcPct val="20000"/>
              </a:spcBef>
              <a:buClr>
                <a:srgbClr val="0BD0D9"/>
              </a:buClr>
              <a:buSzPct val="95000"/>
              <a:tabLst>
                <a:tab pos="723900" algn="l"/>
                <a:tab pos="1447800" algn="l"/>
                <a:tab pos="2171700" algn="l"/>
                <a:tab pos="2895600" algn="l"/>
                <a:tab pos="3619500" algn="l"/>
                <a:tab pos="4343400" algn="l"/>
                <a:tab pos="5067300" algn="l"/>
                <a:tab pos="5791200" algn="l"/>
                <a:tab pos="6515100" algn="l"/>
                <a:tab pos="7239000" algn="l"/>
              </a:tabLst>
            </a:pPr>
            <a:r>
              <a:rPr lang="ru-RU" sz="2400" b="1" dirty="0">
                <a:solidFill>
                  <a:schemeClr val="accent6">
                    <a:lumMod val="75000"/>
                  </a:schemeClr>
                </a:solidFill>
                <a:latin typeface="Times New Roman" panose="02020603050405020304" pitchFamily="18" charset="0"/>
                <a:cs typeface="Times New Roman" panose="02020603050405020304" pitchFamily="18" charset="0"/>
              </a:rPr>
              <a:t>ГЛОССАРИЙ (основные понятия и определения) </a:t>
            </a:r>
            <a:endParaRPr lang="ru-RU" sz="2400" b="1" dirty="0" smtClean="0">
              <a:solidFill>
                <a:srgbClr val="FF0000"/>
              </a:solidFill>
              <a:latin typeface="+mn-lt"/>
              <a:ea typeface="+mn-ea"/>
              <a:cs typeface="+mn-cs"/>
            </a:endParaRPr>
          </a:p>
        </p:txBody>
      </p:sp>
      <p:sp>
        <p:nvSpPr>
          <p:cNvPr id="3" name="Содержимое 2"/>
          <p:cNvSpPr>
            <a:spLocks noGrp="1"/>
          </p:cNvSpPr>
          <p:nvPr>
            <p:ph idx="1"/>
          </p:nvPr>
        </p:nvSpPr>
        <p:spPr>
          <a:xfrm>
            <a:off x="428596" y="1428736"/>
            <a:ext cx="8229600" cy="4389437"/>
          </a:xfrm>
        </p:spPr>
        <p:txBody>
          <a:bodyPr/>
          <a:lstStyle/>
          <a:p>
            <a:pPr algn="just"/>
            <a:r>
              <a:rPr lang="ru-RU" sz="1500" b="1" i="1" dirty="0" smtClean="0">
                <a:latin typeface="Times New Roman" pitchFamily="18" charset="0"/>
                <a:cs typeface="Times New Roman" pitchFamily="18" charset="0"/>
              </a:rPr>
              <a:t>бюджет</a:t>
            </a:r>
            <a:r>
              <a:rPr lang="ru-RU" sz="1500" dirty="0" smtClean="0">
                <a:latin typeface="Times New Roman" pitchFamily="18" charset="0"/>
                <a:cs typeface="Times New Roman" pitchFamily="18" charset="0"/>
              </a:rPr>
              <a:t> (со </a:t>
            </a:r>
            <a:r>
              <a:rPr lang="ru-RU" sz="1500" dirty="0" err="1" smtClean="0">
                <a:latin typeface="Times New Roman" pitchFamily="18" charset="0"/>
                <a:cs typeface="Times New Roman" pitchFamily="18" charset="0"/>
              </a:rPr>
              <a:t>старонормандского</a:t>
            </a:r>
            <a:r>
              <a:rPr lang="ru-RU" sz="1500" dirty="0" smtClean="0">
                <a:latin typeface="Times New Roman" pitchFamily="18" charset="0"/>
                <a:cs typeface="Times New Roman" pitchFamily="18" charset="0"/>
              </a:rPr>
              <a:t> </a:t>
            </a:r>
            <a:r>
              <a:rPr lang="ru-RU" sz="1500" dirty="0" err="1" smtClean="0">
                <a:latin typeface="Times New Roman" pitchFamily="18" charset="0"/>
                <a:cs typeface="Times New Roman" pitchFamily="18" charset="0"/>
              </a:rPr>
              <a:t>buogette</a:t>
            </a:r>
            <a:r>
              <a:rPr lang="ru-RU" sz="1500" dirty="0" smtClean="0">
                <a:latin typeface="Times New Roman" pitchFamily="18" charset="0"/>
                <a:cs typeface="Times New Roman" pitchFamily="18" charset="0"/>
              </a:rPr>
              <a:t> – сумка, кошелек) - форма образования и расходования денежных средств, предназначенных для финансового обеспечения задач и функций государства и местного самоуправления;</a:t>
            </a:r>
          </a:p>
          <a:p>
            <a:pPr algn="just"/>
            <a:r>
              <a:rPr lang="ru-RU" sz="1500" b="1" i="1" dirty="0" smtClean="0">
                <a:latin typeface="Times New Roman" pitchFamily="18" charset="0"/>
                <a:cs typeface="Times New Roman" pitchFamily="18" charset="0"/>
              </a:rPr>
              <a:t>консолидированный бюджет</a:t>
            </a:r>
            <a:r>
              <a:rPr lang="ru-RU" sz="1500" dirty="0" smtClean="0">
                <a:latin typeface="Times New Roman" pitchFamily="18" charset="0"/>
                <a:cs typeface="Times New Roman" pitchFamily="18" charset="0"/>
              </a:rPr>
              <a:t> - свод бюджетов бюджетной системы Российской Федерации на соответствующей территории (за исключением бюджетов государственных внебюджетных фондов) без учета межбюджетных трансфертов между этими бюджетами;</a:t>
            </a:r>
          </a:p>
          <a:p>
            <a:pPr algn="just"/>
            <a:r>
              <a:rPr lang="ru-RU" sz="1500" b="1" i="1" dirty="0" smtClean="0">
                <a:latin typeface="Times New Roman" pitchFamily="18" charset="0"/>
                <a:cs typeface="Times New Roman" pitchFamily="18" charset="0"/>
              </a:rPr>
              <a:t>бюджетная система Российской Федерации</a:t>
            </a:r>
            <a:r>
              <a:rPr lang="ru-RU" sz="1500" dirty="0" smtClean="0">
                <a:latin typeface="Times New Roman" pitchFamily="18" charset="0"/>
                <a:cs typeface="Times New Roman" pitchFamily="18" charset="0"/>
              </a:rPr>
              <a:t> - основанная на экономических отношениях и государственном устройстве Российской Федерации, регулируемая законодательством Российской Федерации совокупность федерального бюджета, бюджетов субъектов Российской Федерации, местных бюджетов и бюджетов государственных внебюджетных фондов;</a:t>
            </a:r>
          </a:p>
          <a:p>
            <a:pPr algn="just"/>
            <a:r>
              <a:rPr lang="ru-RU" sz="1500" b="1" i="1" dirty="0" smtClean="0">
                <a:latin typeface="Times New Roman" pitchFamily="18" charset="0"/>
                <a:cs typeface="Times New Roman" pitchFamily="18" charset="0"/>
              </a:rPr>
              <a:t>бюджетный процесс</a:t>
            </a:r>
            <a:r>
              <a:rPr lang="ru-RU" sz="1500" dirty="0" smtClean="0">
                <a:latin typeface="Times New Roman" pitchFamily="18" charset="0"/>
                <a:cs typeface="Times New Roman" pitchFamily="18" charset="0"/>
              </a:rPr>
              <a:t> - регламентируемая законодательством Российской Федерации деятельность органов государственной власти, органов местного самоуправления и иных участников бюджетного процесса по составлению и рассмотрению проектов бюджетов, утверждению и исполнению бюджетов, контролю за их исполнением, осуществлению бюджетного учета, составлению, внешней проверке, рассмотрению и утверждению бюджетной отчетности;</a:t>
            </a:r>
          </a:p>
          <a:p>
            <a:pPr algn="just"/>
            <a:r>
              <a:rPr lang="ru-RU" sz="1500" b="1" i="1" dirty="0" smtClean="0">
                <a:latin typeface="Times New Roman" pitchFamily="18" charset="0"/>
                <a:cs typeface="Times New Roman" pitchFamily="18" charset="0"/>
              </a:rPr>
              <a:t>доходы бюджета - </a:t>
            </a:r>
            <a:r>
              <a:rPr lang="ru-RU" sz="1500" dirty="0" smtClean="0">
                <a:latin typeface="Times New Roman" pitchFamily="18" charset="0"/>
                <a:cs typeface="Times New Roman" pitchFamily="18" charset="0"/>
              </a:rPr>
              <a:t>поступающие в бюджет денежные средства, за исключением средств, являющихся источниками финансирования дефицита бюджета;</a:t>
            </a:r>
          </a:p>
          <a:p>
            <a:r>
              <a:rPr lang="ru-RU" sz="1500" b="1" i="1" dirty="0" smtClean="0">
                <a:latin typeface="Times New Roman" pitchFamily="18" charset="0"/>
                <a:cs typeface="Times New Roman" pitchFamily="18" charset="0"/>
              </a:rPr>
              <a:t>расходы бюджета</a:t>
            </a:r>
            <a:r>
              <a:rPr lang="ru-RU" sz="1500" dirty="0" smtClean="0">
                <a:latin typeface="Times New Roman" pitchFamily="18" charset="0"/>
                <a:cs typeface="Times New Roman" pitchFamily="18" charset="0"/>
              </a:rPr>
              <a:t> - выплачиваемые из бюджета денежные средства, за исключением средств, являющихся источниками финансирования дефицита бюджета;</a:t>
            </a:r>
          </a:p>
          <a:p>
            <a:pPr algn="just"/>
            <a:endParaRPr lang="ru-RU" sz="1500" dirty="0" smtClean="0">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29600" cy="648072"/>
          </a:xfrm>
        </p:spPr>
        <p:txBody>
          <a:bodyPr/>
          <a:lstStyle/>
          <a:p>
            <a:pPr algn="ctr"/>
            <a:r>
              <a:rPr lang="ru-RU" sz="2000" b="1" dirty="0" smtClean="0">
                <a:solidFill>
                  <a:schemeClr val="accent6">
                    <a:lumMod val="50000"/>
                  </a:schemeClr>
                </a:solidFill>
                <a:latin typeface="+mn-lt"/>
              </a:rPr>
              <a:t>Сведения о расходах по разделам и подразделам классификации расходов бюджета городского округа Лотошино</a:t>
            </a:r>
          </a:p>
        </p:txBody>
      </p:sp>
      <p:graphicFrame>
        <p:nvGraphicFramePr>
          <p:cNvPr id="4" name="Содержимое 6"/>
          <p:cNvGraphicFramePr>
            <a:graphicFrameLocks/>
          </p:cNvGraphicFramePr>
          <p:nvPr>
            <p:extLst>
              <p:ext uri="{D42A27DB-BD31-4B8C-83A1-F6EECF244321}">
                <p14:modId xmlns:p14="http://schemas.microsoft.com/office/powerpoint/2010/main" val="1737847882"/>
              </p:ext>
            </p:extLst>
          </p:nvPr>
        </p:nvGraphicFramePr>
        <p:xfrm>
          <a:off x="323528" y="1412776"/>
          <a:ext cx="8640960" cy="5358660"/>
        </p:xfrm>
        <a:graphic>
          <a:graphicData uri="http://schemas.openxmlformats.org/drawingml/2006/table">
            <a:tbl>
              <a:tblPr/>
              <a:tblGrid>
                <a:gridCol w="671143">
                  <a:extLst>
                    <a:ext uri="{9D8B030D-6E8A-4147-A177-3AD203B41FA5}">
                      <a16:colId xmlns:a16="http://schemas.microsoft.com/office/drawing/2014/main" val="20000"/>
                    </a:ext>
                  </a:extLst>
                </a:gridCol>
                <a:gridCol w="4614105">
                  <a:extLst>
                    <a:ext uri="{9D8B030D-6E8A-4147-A177-3AD203B41FA5}">
                      <a16:colId xmlns:a16="http://schemas.microsoft.com/office/drawing/2014/main" val="20001"/>
                    </a:ext>
                  </a:extLst>
                </a:gridCol>
                <a:gridCol w="1051456">
                  <a:extLst>
                    <a:ext uri="{9D8B030D-6E8A-4147-A177-3AD203B41FA5}">
                      <a16:colId xmlns:a16="http://schemas.microsoft.com/office/drawing/2014/main" val="20003"/>
                    </a:ext>
                  </a:extLst>
                </a:gridCol>
                <a:gridCol w="1080120">
                  <a:extLst>
                    <a:ext uri="{9D8B030D-6E8A-4147-A177-3AD203B41FA5}">
                      <a16:colId xmlns:a16="http://schemas.microsoft.com/office/drawing/2014/main" val="20004"/>
                    </a:ext>
                  </a:extLst>
                </a:gridCol>
                <a:gridCol w="1224136">
                  <a:extLst>
                    <a:ext uri="{9D8B030D-6E8A-4147-A177-3AD203B41FA5}">
                      <a16:colId xmlns:a16="http://schemas.microsoft.com/office/drawing/2014/main" val="20005"/>
                    </a:ext>
                  </a:extLst>
                </a:gridCol>
              </a:tblGrid>
              <a:tr h="144016">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Код</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Наименование разделов, подразделов</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gridSpan="3">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2023 год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180588">
                <a:tc vMerge="1">
                  <a:txBody>
                    <a:bodyPr/>
                    <a:lstStyle/>
                    <a:p>
                      <a:endParaRPr lang="ru-RU"/>
                    </a:p>
                  </a:txBody>
                  <a:tcPr/>
                </a:tc>
                <a:tc vMerge="1">
                  <a:txBody>
                    <a:bodyPr/>
                    <a:lstStyle/>
                    <a:p>
                      <a:endParaRPr lang="ru-RU"/>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Уточненный план</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Исполнено</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  исполнения</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10001"/>
                  </a:ext>
                </a:extLst>
              </a:tr>
              <a:tr h="3611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0400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Национальная экономика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140 488,7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135 564,6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96,5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2"/>
                  </a:ext>
                </a:extLst>
              </a:tr>
              <a:tr h="28803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0405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Сельское хозяйство и рыболовство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600,0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398,3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66,4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3"/>
                  </a:ext>
                </a:extLst>
              </a:tr>
              <a:tr h="28803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0406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Водное хозяйство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106,0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106,0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100,0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4"/>
                  </a:ext>
                </a:extLst>
              </a:tr>
              <a:tr h="28803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0407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Лесное хозяйство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900,0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900,0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100,0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5"/>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0408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Транспорт</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47 183,2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46 050,1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97,6</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6"/>
                  </a:ext>
                </a:extLst>
              </a:tr>
              <a:tr h="26783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0409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Дорожное хозяйство (дорожные фонды)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88 664,7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85 854,1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96,8</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7"/>
                  </a:ext>
                </a:extLst>
              </a:tr>
              <a:tr h="28803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0412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вопросы в области национальной экономики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3 034,8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2 256,1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74,3</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9"/>
                  </a:ext>
                </a:extLst>
              </a:tr>
              <a:tr h="28803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0500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Жилищно-коммунальное хозяйство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326 630,4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315 475,0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96,6</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0"/>
                  </a:ext>
                </a:extLst>
              </a:tr>
              <a:tr h="28803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0501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Жилищное хозяйство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4 975,0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4 964,1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99,8</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1"/>
                  </a:ext>
                </a:extLst>
              </a:tr>
              <a:tr h="339844">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0502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Коммунальное хозяйство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44 670,0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44 130,0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98,8</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2"/>
                  </a:ext>
                </a:extLst>
              </a:tr>
              <a:tr h="31964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0503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Благоустройство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275 556,9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265 297,4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96,3</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3"/>
                  </a:ext>
                </a:extLst>
              </a:tr>
              <a:tr h="29945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0505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вопросы в области жилищно-коммунального хозяйства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1 428,5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1 083,5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75,8</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4"/>
                  </a:ext>
                </a:extLst>
              </a:tr>
              <a:tr h="27925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0600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Охрана окружающей среды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47,3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47,3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100,0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5"/>
                  </a:ext>
                </a:extLst>
              </a:tr>
              <a:tr h="28803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0603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Охрана объектов растительного и животного мира и среды их обитания</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47,3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47,3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100,0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6"/>
                  </a:ext>
                </a:extLst>
              </a:tr>
              <a:tr h="28803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0700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Образование</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817 255,7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807 359,1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98,8</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4128534134"/>
                  </a:ext>
                </a:extLst>
              </a:tr>
              <a:tr h="28803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0701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Дошкольное образование</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260 105 ,6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257 341,9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98,9</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676958177"/>
                  </a:ext>
                </a:extLst>
              </a:tr>
            </a:tbl>
          </a:graphicData>
        </a:graphic>
      </p:graphicFrame>
      <p:sp>
        <p:nvSpPr>
          <p:cNvPr id="5" name="Прямоугольник 4"/>
          <p:cNvSpPr/>
          <p:nvPr/>
        </p:nvSpPr>
        <p:spPr>
          <a:xfrm>
            <a:off x="8028384" y="1196752"/>
            <a:ext cx="792088"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7740352" y="1052736"/>
            <a:ext cx="1080120" cy="21602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000" b="1" dirty="0" smtClean="0">
                <a:solidFill>
                  <a:schemeClr val="tx1"/>
                </a:solidFill>
              </a:rPr>
              <a:t>(тыс. руб.)</a:t>
            </a:r>
            <a:endParaRPr lang="ru-RU" sz="1000" b="1" dirty="0">
              <a:solidFill>
                <a:schemeClr val="tx1"/>
              </a:solidFill>
            </a:endParaRPr>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691852"/>
          </a:xfrm>
        </p:spPr>
        <p:txBody>
          <a:bodyPr/>
          <a:lstStyle/>
          <a:p>
            <a:pPr algn="ctr"/>
            <a:r>
              <a:rPr lang="ru-RU" sz="2000" b="1" dirty="0" smtClean="0">
                <a:solidFill>
                  <a:schemeClr val="accent6">
                    <a:lumMod val="50000"/>
                  </a:schemeClr>
                </a:solidFill>
                <a:latin typeface="+mn-lt"/>
              </a:rPr>
              <a:t>Сведения о расходах по разделам и подразделам классификации расходов бюджета городского округа Лотошино</a:t>
            </a:r>
          </a:p>
        </p:txBody>
      </p:sp>
      <p:graphicFrame>
        <p:nvGraphicFramePr>
          <p:cNvPr id="4" name="Содержимое 6"/>
          <p:cNvGraphicFramePr>
            <a:graphicFrameLocks/>
          </p:cNvGraphicFramePr>
          <p:nvPr>
            <p:extLst>
              <p:ext uri="{D42A27DB-BD31-4B8C-83A1-F6EECF244321}">
                <p14:modId xmlns:p14="http://schemas.microsoft.com/office/powerpoint/2010/main" val="343316397"/>
              </p:ext>
            </p:extLst>
          </p:nvPr>
        </p:nvGraphicFramePr>
        <p:xfrm>
          <a:off x="251520" y="1340772"/>
          <a:ext cx="8712967" cy="5329969"/>
        </p:xfrm>
        <a:graphic>
          <a:graphicData uri="http://schemas.openxmlformats.org/drawingml/2006/table">
            <a:tbl>
              <a:tblPr/>
              <a:tblGrid>
                <a:gridCol w="676735">
                  <a:extLst>
                    <a:ext uri="{9D8B030D-6E8A-4147-A177-3AD203B41FA5}">
                      <a16:colId xmlns:a16="http://schemas.microsoft.com/office/drawing/2014/main" val="20000"/>
                    </a:ext>
                  </a:extLst>
                </a:gridCol>
                <a:gridCol w="4652556">
                  <a:extLst>
                    <a:ext uri="{9D8B030D-6E8A-4147-A177-3AD203B41FA5}">
                      <a16:colId xmlns:a16="http://schemas.microsoft.com/office/drawing/2014/main" val="20001"/>
                    </a:ext>
                  </a:extLst>
                </a:gridCol>
                <a:gridCol w="1079421">
                  <a:extLst>
                    <a:ext uri="{9D8B030D-6E8A-4147-A177-3AD203B41FA5}">
                      <a16:colId xmlns:a16="http://schemas.microsoft.com/office/drawing/2014/main" val="20003"/>
                    </a:ext>
                  </a:extLst>
                </a:gridCol>
                <a:gridCol w="1008112">
                  <a:extLst>
                    <a:ext uri="{9D8B030D-6E8A-4147-A177-3AD203B41FA5}">
                      <a16:colId xmlns:a16="http://schemas.microsoft.com/office/drawing/2014/main" val="20004"/>
                    </a:ext>
                  </a:extLst>
                </a:gridCol>
                <a:gridCol w="1296143">
                  <a:extLst>
                    <a:ext uri="{9D8B030D-6E8A-4147-A177-3AD203B41FA5}">
                      <a16:colId xmlns:a16="http://schemas.microsoft.com/office/drawing/2014/main" val="20005"/>
                    </a:ext>
                  </a:extLst>
                </a:gridCol>
              </a:tblGrid>
              <a:tr h="266082">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Код</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Наименование разделов, подразделов</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gridSpan="3">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2023 год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266082">
                <a:tc vMerge="1">
                  <a:txBody>
                    <a:bodyPr/>
                    <a:lstStyle/>
                    <a:p>
                      <a:endParaRPr lang="ru-RU"/>
                    </a:p>
                  </a:txBody>
                  <a:tcPr/>
                </a:tc>
                <a:tc vMerge="1">
                  <a:txBody>
                    <a:bodyPr/>
                    <a:lstStyle/>
                    <a:p>
                      <a:endParaRPr lang="ru-RU"/>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Уточненный план</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Исполнено</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  исполнения</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10001"/>
                  </a:ext>
                </a:extLst>
              </a:tr>
              <a:tr h="24995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0702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Общее образование</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492 608,6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486 463,1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98,8</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4"/>
                  </a:ext>
                </a:extLst>
              </a:tr>
              <a:tr h="24995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0703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Дополнительное образование детей</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42 365,7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42 123,9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99,4</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5"/>
                  </a:ext>
                </a:extLst>
              </a:tr>
              <a:tr h="40315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0705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Профессиональная подготовка, переподготовка и повышение квалификации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1 557,4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1 557,4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100,0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335269147"/>
                  </a:ext>
                </a:extLst>
              </a:tr>
              <a:tr h="24995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0707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Молодежная политика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8 231,4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8 231,4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100,0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6"/>
                  </a:ext>
                </a:extLst>
              </a:tr>
              <a:tr h="2499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0709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вопросы в области образования</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12 386,9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11 641,3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94,0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7"/>
                  </a:ext>
                </a:extLst>
              </a:tr>
              <a:tr h="2499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0800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Культура, кинематография</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127 494,4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127 091,9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99,7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8"/>
                  </a:ext>
                </a:extLst>
              </a:tr>
              <a:tr h="24995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0801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Культура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121 158,2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120 796,8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99,7</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9"/>
                  </a:ext>
                </a:extLst>
              </a:tr>
              <a:tr h="24995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0804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вопросы в области культуры, кинематографии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6 336,2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6 295,1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99,4</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0"/>
                  </a:ext>
                </a:extLst>
              </a:tr>
              <a:tr h="24995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1000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Социальная политика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30 323,3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29 594,9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97,6</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1"/>
                  </a:ext>
                </a:extLst>
              </a:tr>
              <a:tr h="24995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Пенсионное обеспечение</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6 499,3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6 193,3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95,3</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2"/>
                  </a:ext>
                </a:extLst>
              </a:tr>
              <a:tr h="24995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Социальное обеспечение населения</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3 942,5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3 942,5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3"/>
                  </a:ext>
                </a:extLst>
              </a:tr>
              <a:tr h="24995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Охрана семьи и детства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17 546,6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17 377,1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99,0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4"/>
                  </a:ext>
                </a:extLst>
              </a:tr>
              <a:tr h="24995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вопросы в области социальной политики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2 335,0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2 082,0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89,2</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5"/>
                  </a:ext>
                </a:extLst>
              </a:tr>
              <a:tr h="24995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1100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Физическая культура и спорт</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79 402,9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78 853,3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99,3</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6"/>
                  </a:ext>
                </a:extLst>
              </a:tr>
              <a:tr h="24995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1101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Физическая культура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78 023,0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77 473,7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99,3</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7"/>
                  </a:ext>
                </a:extLst>
              </a:tr>
              <a:tr h="24995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1102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Массовый спорт</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1 231,9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1 231,6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8"/>
                  </a:ext>
                </a:extLst>
              </a:tr>
              <a:tr h="24995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1103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Спорт высших достижений</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148,0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148,0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836087408"/>
                  </a:ext>
                </a:extLst>
              </a:tr>
              <a:tr h="24995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950" b="1"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ВСЕГО  РАСХОДОВ</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1 722 992,7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1 690 509,5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98,1</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19"/>
                  </a:ext>
                </a:extLst>
              </a:tr>
            </a:tbl>
          </a:graphicData>
        </a:graphic>
      </p:graphicFrame>
      <p:sp>
        <p:nvSpPr>
          <p:cNvPr id="5" name="Прямоугольник 4"/>
          <p:cNvSpPr/>
          <p:nvPr/>
        </p:nvSpPr>
        <p:spPr>
          <a:xfrm>
            <a:off x="8028384" y="1196752"/>
            <a:ext cx="792088"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7740351" y="980727"/>
            <a:ext cx="1080120" cy="21602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000" b="1" dirty="0" smtClean="0">
                <a:solidFill>
                  <a:schemeClr val="tx1"/>
                </a:solidFill>
              </a:rPr>
              <a:t>(тыс. руб.)</a:t>
            </a:r>
            <a:endParaRPr lang="ru-RU" sz="1000" b="1" dirty="0">
              <a:solidFill>
                <a:schemeClr val="tx1"/>
              </a:solidFill>
            </a:endParaRP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838200" y="188913"/>
            <a:ext cx="8305800" cy="792162"/>
          </a:xfrm>
        </p:spPr>
        <p:txBody>
          <a:bodyPr>
            <a:normAutofit/>
          </a:bodyPr>
          <a:lstStyle/>
          <a:p>
            <a:pPr algn="ctr"/>
            <a:r>
              <a:rPr lang="ru-RU" sz="2000" b="1" dirty="0">
                <a:solidFill>
                  <a:schemeClr val="accent6">
                    <a:lumMod val="50000"/>
                  </a:schemeClr>
                </a:solidFill>
                <a:latin typeface="+mn-lt"/>
              </a:rPr>
              <a:t>Расходы бюджета городского округа Лотошино </a:t>
            </a:r>
            <a:r>
              <a:rPr lang="ru-RU" sz="2000" b="1" dirty="0" smtClean="0">
                <a:solidFill>
                  <a:schemeClr val="accent6">
                    <a:lumMod val="50000"/>
                  </a:schemeClr>
                </a:solidFill>
                <a:latin typeface="+mn-lt"/>
              </a:rPr>
              <a:t>в </a:t>
            </a:r>
            <a:r>
              <a:rPr lang="ru-RU" sz="2000" b="1" dirty="0">
                <a:solidFill>
                  <a:schemeClr val="accent6">
                    <a:lumMod val="50000"/>
                  </a:schemeClr>
                </a:solidFill>
                <a:latin typeface="+mn-lt"/>
              </a:rPr>
              <a:t>разрезе муниципальных программ                            </a:t>
            </a:r>
            <a:r>
              <a:rPr lang="ru-RU" sz="1000" b="1" dirty="0" smtClean="0">
                <a:solidFill>
                  <a:schemeClr val="tx1"/>
                </a:solidFill>
                <a:latin typeface="Times New Roman" panose="02020603050405020304" pitchFamily="18" charset="0"/>
                <a:cs typeface="Times New Roman" panose="02020603050405020304" pitchFamily="18" charset="0"/>
              </a:rPr>
              <a:t>(тыс. руб.)</a:t>
            </a:r>
            <a:endParaRPr lang="ru-RU" sz="10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382205714"/>
              </p:ext>
            </p:extLst>
          </p:nvPr>
        </p:nvGraphicFramePr>
        <p:xfrm>
          <a:off x="179512" y="1052736"/>
          <a:ext cx="8784976" cy="5442736"/>
        </p:xfrm>
        <a:graphic>
          <a:graphicData uri="http://schemas.openxmlformats.org/drawingml/2006/table">
            <a:tbl>
              <a:tblPr firstRow="1" bandRow="1">
                <a:tableStyleId>{5C22544A-7EE6-4342-B048-85BDC9FD1C3A}</a:tableStyleId>
              </a:tblPr>
              <a:tblGrid>
                <a:gridCol w="5044038">
                  <a:extLst>
                    <a:ext uri="{9D8B030D-6E8A-4147-A177-3AD203B41FA5}">
                      <a16:colId xmlns:a16="http://schemas.microsoft.com/office/drawing/2014/main" val="2032875985"/>
                    </a:ext>
                  </a:extLst>
                </a:gridCol>
                <a:gridCol w="1309328">
                  <a:extLst>
                    <a:ext uri="{9D8B030D-6E8A-4147-A177-3AD203B41FA5}">
                      <a16:colId xmlns:a16="http://schemas.microsoft.com/office/drawing/2014/main" val="997340524"/>
                    </a:ext>
                  </a:extLst>
                </a:gridCol>
                <a:gridCol w="1345014">
                  <a:extLst>
                    <a:ext uri="{9D8B030D-6E8A-4147-A177-3AD203B41FA5}">
                      <a16:colId xmlns:a16="http://schemas.microsoft.com/office/drawing/2014/main" val="2135012000"/>
                    </a:ext>
                  </a:extLst>
                </a:gridCol>
                <a:gridCol w="1086596">
                  <a:extLst>
                    <a:ext uri="{9D8B030D-6E8A-4147-A177-3AD203B41FA5}">
                      <a16:colId xmlns:a16="http://schemas.microsoft.com/office/drawing/2014/main" val="382894577"/>
                    </a:ext>
                  </a:extLst>
                </a:gridCol>
              </a:tblGrid>
              <a:tr h="432049">
                <a:tc>
                  <a:txBody>
                    <a:bodyPr/>
                    <a:lstStyle/>
                    <a:p>
                      <a:pPr algn="ctr"/>
                      <a:r>
                        <a:rPr lang="ru-RU" sz="1000" baseline="0" dirty="0" smtClean="0">
                          <a:solidFill>
                            <a:schemeClr val="accent5">
                              <a:lumMod val="75000"/>
                            </a:schemeClr>
                          </a:solidFill>
                          <a:latin typeface="Times New Roman" panose="02020603050405020304" pitchFamily="18" charset="0"/>
                          <a:cs typeface="Times New Roman" panose="02020603050405020304" pitchFamily="18" charset="0"/>
                        </a:rPr>
                        <a:t>Наименование муниципальной программы</a:t>
                      </a:r>
                      <a:endParaRPr lang="ru-RU" sz="1000" baseline="0" dirty="0">
                        <a:solidFill>
                          <a:schemeClr val="accent5">
                            <a:lumMod val="75000"/>
                          </a:schemeClr>
                        </a:solidFill>
                        <a:latin typeface="Times New Roman" panose="02020603050405020304" pitchFamily="18" charset="0"/>
                        <a:cs typeface="Times New Roman" panose="02020603050405020304" pitchFamily="18" charset="0"/>
                      </a:endParaRPr>
                    </a:p>
                  </a:txBody>
                  <a:tcPr marL="91447" marR="91447" marT="45715" marB="45715" anchor="ctr">
                    <a:solidFill>
                      <a:schemeClr val="accent6">
                        <a:lumMod val="60000"/>
                        <a:lumOff val="40000"/>
                      </a:schemeClr>
                    </a:solidFill>
                  </a:tcPr>
                </a:tc>
                <a:tc>
                  <a:txBody>
                    <a:bodyPr/>
                    <a:lstStyle/>
                    <a:p>
                      <a:pPr algn="ctr"/>
                      <a:r>
                        <a:rPr lang="ru-RU" sz="1000" baseline="0" dirty="0" smtClean="0">
                          <a:solidFill>
                            <a:schemeClr val="accent5">
                              <a:lumMod val="75000"/>
                            </a:schemeClr>
                          </a:solidFill>
                          <a:latin typeface="Times New Roman" panose="02020603050405020304" pitchFamily="18" charset="0"/>
                          <a:cs typeface="Times New Roman" panose="02020603050405020304" pitchFamily="18" charset="0"/>
                        </a:rPr>
                        <a:t>Уточненный план 2023 года</a:t>
                      </a:r>
                      <a:endParaRPr lang="ru-RU" sz="1000" baseline="0" dirty="0">
                        <a:solidFill>
                          <a:schemeClr val="accent5">
                            <a:lumMod val="75000"/>
                          </a:schemeClr>
                        </a:solidFill>
                        <a:latin typeface="Times New Roman" panose="02020603050405020304" pitchFamily="18" charset="0"/>
                        <a:cs typeface="Times New Roman" panose="02020603050405020304" pitchFamily="18" charset="0"/>
                      </a:endParaRPr>
                    </a:p>
                  </a:txBody>
                  <a:tcPr marL="91447" marR="91447" marT="45715" marB="45715" anchor="ctr">
                    <a:solidFill>
                      <a:schemeClr val="accent6">
                        <a:lumMod val="60000"/>
                        <a:lumOff val="40000"/>
                      </a:schemeClr>
                    </a:solidFill>
                  </a:tcPr>
                </a:tc>
                <a:tc>
                  <a:txBody>
                    <a:bodyPr/>
                    <a:lstStyle/>
                    <a:p>
                      <a:pPr algn="ctr"/>
                      <a:r>
                        <a:rPr lang="ru-RU" sz="1000" baseline="0" dirty="0" smtClean="0">
                          <a:solidFill>
                            <a:schemeClr val="accent5">
                              <a:lumMod val="75000"/>
                            </a:schemeClr>
                          </a:solidFill>
                          <a:latin typeface="Times New Roman" panose="02020603050405020304" pitchFamily="18" charset="0"/>
                          <a:cs typeface="Times New Roman" panose="02020603050405020304" pitchFamily="18" charset="0"/>
                        </a:rPr>
                        <a:t>Фактическое исполнение за 2023 года</a:t>
                      </a:r>
                      <a:endParaRPr lang="ru-RU" sz="1000" baseline="0" dirty="0">
                        <a:solidFill>
                          <a:schemeClr val="accent5">
                            <a:lumMod val="75000"/>
                          </a:schemeClr>
                        </a:solidFill>
                        <a:latin typeface="Times New Roman" panose="02020603050405020304" pitchFamily="18" charset="0"/>
                        <a:cs typeface="Times New Roman" panose="02020603050405020304" pitchFamily="18" charset="0"/>
                      </a:endParaRPr>
                    </a:p>
                  </a:txBody>
                  <a:tcPr marL="91447" marR="91447" marT="45715" marB="45715" anchor="ctr">
                    <a:solidFill>
                      <a:schemeClr val="accent6">
                        <a:lumMod val="60000"/>
                        <a:lumOff val="40000"/>
                      </a:schemeClr>
                    </a:solidFill>
                  </a:tcPr>
                </a:tc>
                <a:tc>
                  <a:txBody>
                    <a:bodyPr/>
                    <a:lstStyle/>
                    <a:p>
                      <a:pPr marL="0" algn="ctr" defTabSz="457200" rtl="0" eaLnBrk="1" latinLnBrk="0" hangingPunct="1"/>
                      <a:r>
                        <a:rPr lang="ru-RU" sz="1000" b="1" kern="1200" baseline="0" dirty="0" smtClean="0">
                          <a:solidFill>
                            <a:schemeClr val="accent5">
                              <a:lumMod val="75000"/>
                            </a:schemeClr>
                          </a:solidFill>
                          <a:latin typeface="Times New Roman" panose="02020603050405020304" pitchFamily="18" charset="0"/>
                          <a:ea typeface="+mn-ea"/>
                          <a:cs typeface="Times New Roman" panose="02020603050405020304" pitchFamily="18" charset="0"/>
                        </a:rPr>
                        <a:t>% исполнения</a:t>
                      </a:r>
                      <a:endParaRPr lang="ru-RU" sz="1000" b="1" kern="1200" baseline="0" dirty="0">
                        <a:solidFill>
                          <a:schemeClr val="accent5">
                            <a:lumMod val="75000"/>
                          </a:schemeClr>
                        </a:solidFill>
                        <a:latin typeface="Times New Roman" panose="02020603050405020304" pitchFamily="18" charset="0"/>
                        <a:ea typeface="+mn-ea"/>
                        <a:cs typeface="Times New Roman" panose="02020603050405020304" pitchFamily="18" charset="0"/>
                      </a:endParaRPr>
                    </a:p>
                  </a:txBody>
                  <a:tcPr marL="91447" marR="91447" marT="45715" marB="45715" anchor="ctr">
                    <a:solidFill>
                      <a:schemeClr val="accent6">
                        <a:lumMod val="60000"/>
                        <a:lumOff val="40000"/>
                      </a:schemeClr>
                    </a:solidFill>
                  </a:tcPr>
                </a:tc>
                <a:extLst>
                  <a:ext uri="{0D108BD9-81ED-4DB2-BD59-A6C34878D82A}">
                    <a16:rowId xmlns:a16="http://schemas.microsoft.com/office/drawing/2014/main" val="376416638"/>
                  </a:ext>
                </a:extLst>
              </a:tr>
              <a:tr h="198223">
                <a:tc>
                  <a:txBody>
                    <a:bodyPr/>
                    <a:lstStyle/>
                    <a:p>
                      <a:pPr marL="0" algn="l" rtl="0" eaLnBrk="1" fontAlgn="ctr" latinLnBrk="0" hangingPunct="1"/>
                      <a:r>
                        <a:rPr kumimoji="0" lang="ru-RU" sz="1000" b="0" i="0" u="none" strike="noStrike" kern="1200" baseline="0" dirty="0" smtClean="0">
                          <a:solidFill>
                            <a:srgbClr val="002060"/>
                          </a:solidFill>
                          <a:latin typeface="Times New Roman"/>
                          <a:ea typeface="+mn-ea"/>
                          <a:cs typeface="+mn-cs"/>
                        </a:rPr>
                        <a:t>"</a:t>
                      </a:r>
                      <a:r>
                        <a:rPr kumimoji="0" lang="ru-RU" sz="1000" b="0" i="0" u="none" strike="noStrike" kern="1200" baseline="0" dirty="0">
                          <a:solidFill>
                            <a:srgbClr val="002060"/>
                          </a:solidFill>
                          <a:latin typeface="Times New Roman"/>
                          <a:ea typeface="+mn-ea"/>
                          <a:cs typeface="+mn-cs"/>
                        </a:rPr>
                        <a:t>Здравоохранение"</a:t>
                      </a:r>
                    </a:p>
                  </a:txBody>
                  <a:tcPr marL="9526" marR="9526"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448,0</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448,0</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marL="0" algn="ctr" defTabSz="457200" rtl="0" eaLnBrk="1" fontAlgn="ctr" latinLnBrk="0" hangingPunct="1"/>
                      <a:r>
                        <a:rPr kumimoji="0" lang="ru-RU" sz="1000" b="0" i="0" u="none" strike="noStrike" kern="1200" baseline="0" dirty="0" smtClean="0">
                          <a:solidFill>
                            <a:srgbClr val="002060"/>
                          </a:solidFill>
                          <a:latin typeface="Times New Roman"/>
                          <a:ea typeface="+mn-ea"/>
                          <a:cs typeface="+mn-cs"/>
                        </a:rPr>
                        <a:t>100,0</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extLst>
                  <a:ext uri="{0D108BD9-81ED-4DB2-BD59-A6C34878D82A}">
                    <a16:rowId xmlns:a16="http://schemas.microsoft.com/office/drawing/2014/main" val="1830374267"/>
                  </a:ext>
                </a:extLst>
              </a:tr>
              <a:tr h="198223">
                <a:tc>
                  <a:txBody>
                    <a:bodyPr/>
                    <a:lstStyle/>
                    <a:p>
                      <a:pPr marL="0" marR="0" indent="0" algn="l" defTabSz="457200" rtl="0" eaLnBrk="1" fontAlgn="ctr" latinLnBrk="0" hangingPunct="1">
                        <a:lnSpc>
                          <a:spcPct val="100000"/>
                        </a:lnSpc>
                        <a:spcBef>
                          <a:spcPts val="0"/>
                        </a:spcBef>
                        <a:spcAft>
                          <a:spcPts val="0"/>
                        </a:spcAft>
                        <a:buClrTx/>
                        <a:buSzTx/>
                        <a:buFontTx/>
                        <a:buNone/>
                        <a:tabLst/>
                        <a:defRPr/>
                      </a:pPr>
                      <a:r>
                        <a:rPr kumimoji="0" lang="ru-RU" sz="1000" b="0" i="0" u="none" strike="noStrike" kern="1200" baseline="0" dirty="0" smtClean="0">
                          <a:solidFill>
                            <a:srgbClr val="002060"/>
                          </a:solidFill>
                          <a:latin typeface="Times New Roman"/>
                          <a:ea typeface="+mn-ea"/>
                          <a:cs typeface="+mn-cs"/>
                        </a:rPr>
                        <a:t>"Культура и туризм"</a:t>
                      </a:r>
                      <a:endParaRPr kumimoji="0" lang="ru-RU" sz="1000" b="0" i="0" u="none" strike="noStrike" kern="1200" baseline="0" dirty="0">
                        <a:solidFill>
                          <a:srgbClr val="002060"/>
                        </a:solidFill>
                        <a:latin typeface="Times New Roman"/>
                        <a:ea typeface="+mn-ea"/>
                        <a:cs typeface="+mn-cs"/>
                      </a:endParaRPr>
                    </a:p>
                  </a:txBody>
                  <a:tcPr marL="9526" marR="9526"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142 491,8</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142 207,7</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99,8</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extLst>
                  <a:ext uri="{0D108BD9-81ED-4DB2-BD59-A6C34878D82A}">
                    <a16:rowId xmlns:a16="http://schemas.microsoft.com/office/drawing/2014/main" val="1426982903"/>
                  </a:ext>
                </a:extLst>
              </a:tr>
              <a:tr h="223366">
                <a:tc>
                  <a:txBody>
                    <a:bodyPr/>
                    <a:lstStyle/>
                    <a:p>
                      <a:pPr algn="l" fontAlgn="ctr"/>
                      <a:r>
                        <a:rPr lang="ru-RU" sz="1000" b="0" i="0" u="none" strike="noStrike" baseline="0" dirty="0" smtClean="0">
                          <a:solidFill>
                            <a:srgbClr val="002060"/>
                          </a:solidFill>
                          <a:latin typeface="Times New Roman"/>
                        </a:rPr>
                        <a:t>"</a:t>
                      </a:r>
                      <a:r>
                        <a:rPr lang="ru-RU" sz="1000" b="0" i="0" u="none" strike="noStrike" baseline="0" dirty="0">
                          <a:solidFill>
                            <a:srgbClr val="002060"/>
                          </a:solidFill>
                          <a:latin typeface="Times New Roman"/>
                        </a:rPr>
                        <a:t>Образование"</a:t>
                      </a:r>
                    </a:p>
                  </a:txBody>
                  <a:tcPr marL="9526" marR="9526"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784 758,3</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776 293,2</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98,9</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extLst>
                  <a:ext uri="{0D108BD9-81ED-4DB2-BD59-A6C34878D82A}">
                    <a16:rowId xmlns:a16="http://schemas.microsoft.com/office/drawing/2014/main" val="3099037899"/>
                  </a:ext>
                </a:extLst>
              </a:tr>
              <a:tr h="198223">
                <a:tc>
                  <a:txBody>
                    <a:bodyPr/>
                    <a:lstStyle/>
                    <a:p>
                      <a:pPr algn="l" fontAlgn="ctr"/>
                      <a:r>
                        <a:rPr lang="ru-RU" sz="1000" b="0" i="0" u="none" strike="noStrike" baseline="0" dirty="0" smtClean="0">
                          <a:solidFill>
                            <a:srgbClr val="002060"/>
                          </a:solidFill>
                          <a:latin typeface="Times New Roman"/>
                        </a:rPr>
                        <a:t>"</a:t>
                      </a:r>
                      <a:r>
                        <a:rPr lang="ru-RU" sz="1000" b="0" i="0" u="none" strike="noStrike" baseline="0" dirty="0">
                          <a:solidFill>
                            <a:srgbClr val="002060"/>
                          </a:solidFill>
                          <a:latin typeface="Times New Roman"/>
                        </a:rPr>
                        <a:t>Социальная защита населения"</a:t>
                      </a:r>
                    </a:p>
                  </a:txBody>
                  <a:tcPr marL="9526" marR="9526"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10 186,3</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9 627,3</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94,5</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extLst>
                  <a:ext uri="{0D108BD9-81ED-4DB2-BD59-A6C34878D82A}">
                    <a16:rowId xmlns:a16="http://schemas.microsoft.com/office/drawing/2014/main" val="398492423"/>
                  </a:ext>
                </a:extLst>
              </a:tr>
              <a:tr h="223366">
                <a:tc>
                  <a:txBody>
                    <a:bodyPr/>
                    <a:lstStyle/>
                    <a:p>
                      <a:pPr algn="l" fontAlgn="ctr"/>
                      <a:r>
                        <a:rPr lang="ru-RU" sz="1000" b="0" i="0" u="none" strike="noStrike" baseline="0" dirty="0" smtClean="0">
                          <a:solidFill>
                            <a:srgbClr val="002060"/>
                          </a:solidFill>
                          <a:latin typeface="Times New Roman"/>
                        </a:rPr>
                        <a:t>"</a:t>
                      </a:r>
                      <a:r>
                        <a:rPr lang="ru-RU" sz="1000" b="0" i="0" u="none" strike="noStrike" baseline="0" dirty="0">
                          <a:solidFill>
                            <a:srgbClr val="002060"/>
                          </a:solidFill>
                          <a:latin typeface="Times New Roman"/>
                        </a:rPr>
                        <a:t>Спорт"</a:t>
                      </a:r>
                    </a:p>
                  </a:txBody>
                  <a:tcPr marL="9526" marR="9526"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74 402,9</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73 903,3</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99,3</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extLst>
                  <a:ext uri="{0D108BD9-81ED-4DB2-BD59-A6C34878D82A}">
                    <a16:rowId xmlns:a16="http://schemas.microsoft.com/office/drawing/2014/main" val="3942407038"/>
                  </a:ext>
                </a:extLst>
              </a:tr>
              <a:tr h="198223">
                <a:tc>
                  <a:txBody>
                    <a:bodyPr/>
                    <a:lstStyle/>
                    <a:p>
                      <a:pPr algn="l" fontAlgn="ctr"/>
                      <a:r>
                        <a:rPr lang="ru-RU" sz="1000" b="0" i="0" u="none" strike="noStrike" baseline="0" dirty="0" smtClean="0">
                          <a:solidFill>
                            <a:srgbClr val="002060"/>
                          </a:solidFill>
                          <a:latin typeface="Times New Roman"/>
                        </a:rPr>
                        <a:t>"</a:t>
                      </a:r>
                      <a:r>
                        <a:rPr lang="ru-RU" sz="1000" b="0" i="0" u="none" strike="noStrike" baseline="0" dirty="0">
                          <a:solidFill>
                            <a:srgbClr val="002060"/>
                          </a:solidFill>
                          <a:latin typeface="Times New Roman"/>
                        </a:rPr>
                        <a:t>Развитие сельского хозяйства"</a:t>
                      </a:r>
                    </a:p>
                  </a:txBody>
                  <a:tcPr marL="9526" marR="9526"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11 569,8</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11 368,1</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98,3</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extLst>
                  <a:ext uri="{0D108BD9-81ED-4DB2-BD59-A6C34878D82A}">
                    <a16:rowId xmlns:a16="http://schemas.microsoft.com/office/drawing/2014/main" val="3723088487"/>
                  </a:ext>
                </a:extLst>
              </a:tr>
              <a:tr h="223366">
                <a:tc>
                  <a:txBody>
                    <a:bodyPr/>
                    <a:lstStyle/>
                    <a:p>
                      <a:pPr algn="l" fontAlgn="ctr"/>
                      <a:r>
                        <a:rPr lang="ru-RU" sz="1000" b="0" i="0" u="none" strike="noStrike" baseline="0" dirty="0" smtClean="0">
                          <a:solidFill>
                            <a:srgbClr val="002060"/>
                          </a:solidFill>
                          <a:latin typeface="Times New Roman"/>
                        </a:rPr>
                        <a:t>"</a:t>
                      </a:r>
                      <a:r>
                        <a:rPr lang="ru-RU" sz="1000" b="0" i="0" u="none" strike="noStrike" baseline="0" dirty="0">
                          <a:solidFill>
                            <a:srgbClr val="002060"/>
                          </a:solidFill>
                          <a:latin typeface="Times New Roman"/>
                        </a:rPr>
                        <a:t>Экология и окружающая среда"</a:t>
                      </a:r>
                    </a:p>
                  </a:txBody>
                  <a:tcPr marL="9526" marR="9526"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1 053,3</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1053,3</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100,0</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extLst>
                  <a:ext uri="{0D108BD9-81ED-4DB2-BD59-A6C34878D82A}">
                    <a16:rowId xmlns:a16="http://schemas.microsoft.com/office/drawing/2014/main" val="1188357208"/>
                  </a:ext>
                </a:extLst>
              </a:tr>
              <a:tr h="255520">
                <a:tc>
                  <a:txBody>
                    <a:bodyPr/>
                    <a:lstStyle/>
                    <a:p>
                      <a:pPr algn="l" fontAlgn="ctr"/>
                      <a:r>
                        <a:rPr lang="ru-RU" sz="1000" b="0" i="0" u="none" strike="noStrike" baseline="0" dirty="0" smtClean="0">
                          <a:solidFill>
                            <a:srgbClr val="002060"/>
                          </a:solidFill>
                          <a:latin typeface="Times New Roman"/>
                        </a:rPr>
                        <a:t>"</a:t>
                      </a:r>
                      <a:r>
                        <a:rPr lang="ru-RU" sz="1000" b="0" i="0" u="none" strike="noStrike" baseline="0" dirty="0">
                          <a:solidFill>
                            <a:srgbClr val="002060"/>
                          </a:solidFill>
                          <a:latin typeface="Times New Roman"/>
                        </a:rPr>
                        <a:t>Безопасность и обеспечение безопасности жизнедеятельности населения"</a:t>
                      </a:r>
                    </a:p>
                  </a:txBody>
                  <a:tcPr marL="9526" marR="9526"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16 650,0</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14 937,9</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89,7</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extLst>
                  <a:ext uri="{0D108BD9-81ED-4DB2-BD59-A6C34878D82A}">
                    <a16:rowId xmlns:a16="http://schemas.microsoft.com/office/drawing/2014/main" val="3035323830"/>
                  </a:ext>
                </a:extLst>
              </a:tr>
              <a:tr h="223366">
                <a:tc>
                  <a:txBody>
                    <a:bodyPr/>
                    <a:lstStyle/>
                    <a:p>
                      <a:pPr algn="l" fontAlgn="ctr"/>
                      <a:r>
                        <a:rPr lang="ru-RU" sz="1000" b="0" i="0" u="none" strike="noStrike" baseline="0" dirty="0" smtClean="0">
                          <a:solidFill>
                            <a:srgbClr val="002060"/>
                          </a:solidFill>
                          <a:latin typeface="Times New Roman"/>
                        </a:rPr>
                        <a:t>"</a:t>
                      </a:r>
                      <a:r>
                        <a:rPr lang="ru-RU" sz="1000" b="0" i="0" u="none" strike="noStrike" baseline="0" dirty="0">
                          <a:solidFill>
                            <a:srgbClr val="002060"/>
                          </a:solidFill>
                          <a:latin typeface="Times New Roman"/>
                        </a:rPr>
                        <a:t>Жилище"</a:t>
                      </a:r>
                    </a:p>
                  </a:txBody>
                  <a:tcPr marL="9526" marR="9526"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15 617,6</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15 593,5</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99,8</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extLst>
                  <a:ext uri="{0D108BD9-81ED-4DB2-BD59-A6C34878D82A}">
                    <a16:rowId xmlns:a16="http://schemas.microsoft.com/office/drawing/2014/main" val="3256779570"/>
                  </a:ext>
                </a:extLst>
              </a:tr>
              <a:tr h="223366">
                <a:tc>
                  <a:txBody>
                    <a:bodyPr/>
                    <a:lstStyle/>
                    <a:p>
                      <a:pPr algn="l" fontAlgn="ctr"/>
                      <a:r>
                        <a:rPr lang="ru-RU" sz="1000" b="0" i="0" u="none" strike="noStrike" baseline="0" dirty="0" smtClean="0">
                          <a:solidFill>
                            <a:srgbClr val="002060"/>
                          </a:solidFill>
                          <a:latin typeface="Times New Roman"/>
                        </a:rPr>
                        <a:t>"Развитие инженерной инфраструктуры, </a:t>
                      </a:r>
                      <a:r>
                        <a:rPr lang="ru-RU" sz="1000" b="0" i="0" u="none" strike="noStrike" baseline="0" dirty="0" err="1" smtClean="0">
                          <a:solidFill>
                            <a:srgbClr val="002060"/>
                          </a:solidFill>
                          <a:latin typeface="Times New Roman"/>
                        </a:rPr>
                        <a:t>энергоэффективности</a:t>
                      </a:r>
                      <a:r>
                        <a:rPr lang="ru-RU" sz="1000" b="0" i="0" u="none" strike="noStrike" baseline="0" dirty="0" smtClean="0">
                          <a:solidFill>
                            <a:srgbClr val="002060"/>
                          </a:solidFill>
                          <a:latin typeface="Times New Roman"/>
                        </a:rPr>
                        <a:t> и отрасли обращения с отходами"</a:t>
                      </a:r>
                      <a:endParaRPr lang="ru-RU" sz="1000" b="0" i="0" u="none" strike="noStrike" baseline="0" dirty="0">
                        <a:solidFill>
                          <a:srgbClr val="002060"/>
                        </a:solidFill>
                        <a:latin typeface="Times New Roman"/>
                      </a:endParaRPr>
                    </a:p>
                  </a:txBody>
                  <a:tcPr marL="9526" marR="9526"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45 470,7</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44 889,5</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98,7</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extLst>
                  <a:ext uri="{0D108BD9-81ED-4DB2-BD59-A6C34878D82A}">
                    <a16:rowId xmlns:a16="http://schemas.microsoft.com/office/drawing/2014/main" val="2365115446"/>
                  </a:ext>
                </a:extLst>
              </a:tr>
              <a:tr h="223366">
                <a:tc>
                  <a:txBody>
                    <a:bodyPr/>
                    <a:lstStyle/>
                    <a:p>
                      <a:pPr algn="l" fontAlgn="ctr"/>
                      <a:r>
                        <a:rPr lang="ru-RU" sz="1000" b="0" i="0" u="none" strike="noStrike" baseline="0" dirty="0" smtClean="0">
                          <a:solidFill>
                            <a:srgbClr val="002060"/>
                          </a:solidFill>
                          <a:latin typeface="Times New Roman"/>
                        </a:rPr>
                        <a:t>"</a:t>
                      </a:r>
                      <a:r>
                        <a:rPr lang="ru-RU" sz="1000" b="0" i="0" u="none" strike="noStrike" baseline="0" dirty="0">
                          <a:solidFill>
                            <a:srgbClr val="002060"/>
                          </a:solidFill>
                          <a:latin typeface="Times New Roman"/>
                        </a:rPr>
                        <a:t>Предпринимательство"</a:t>
                      </a:r>
                    </a:p>
                  </a:txBody>
                  <a:tcPr marL="9526" marR="9526"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300,0</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300,0</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100,0</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extLst>
                  <a:ext uri="{0D108BD9-81ED-4DB2-BD59-A6C34878D82A}">
                    <a16:rowId xmlns:a16="http://schemas.microsoft.com/office/drawing/2014/main" val="4116943051"/>
                  </a:ext>
                </a:extLst>
              </a:tr>
              <a:tr h="223366">
                <a:tc>
                  <a:txBody>
                    <a:bodyPr/>
                    <a:lstStyle/>
                    <a:p>
                      <a:pPr algn="l" fontAlgn="ctr"/>
                      <a:r>
                        <a:rPr lang="ru-RU" sz="1000" b="0" i="0" u="none" strike="noStrike" baseline="0" dirty="0" smtClean="0">
                          <a:solidFill>
                            <a:srgbClr val="002060"/>
                          </a:solidFill>
                          <a:latin typeface="Times New Roman"/>
                        </a:rPr>
                        <a:t>"</a:t>
                      </a:r>
                      <a:r>
                        <a:rPr lang="ru-RU" sz="1000" b="0" i="0" u="none" strike="noStrike" baseline="0" dirty="0">
                          <a:solidFill>
                            <a:srgbClr val="002060"/>
                          </a:solidFill>
                          <a:latin typeface="Times New Roman"/>
                        </a:rPr>
                        <a:t>Управление имуществом и муниципальными финансами"</a:t>
                      </a:r>
                    </a:p>
                  </a:txBody>
                  <a:tcPr marL="9526" marR="9526"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147 940,3</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145 557,9</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98,4</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extLst>
                  <a:ext uri="{0D108BD9-81ED-4DB2-BD59-A6C34878D82A}">
                    <a16:rowId xmlns:a16="http://schemas.microsoft.com/office/drawing/2014/main" val="3401205347"/>
                  </a:ext>
                </a:extLst>
              </a:tr>
              <a:tr h="379409">
                <a:tc>
                  <a:txBody>
                    <a:bodyPr/>
                    <a:lstStyle/>
                    <a:p>
                      <a:pPr algn="l" fontAlgn="ctr"/>
                      <a:r>
                        <a:rPr lang="ru-RU" sz="1000" b="0" i="0" u="none" strike="noStrike" baseline="0" dirty="0" smtClean="0">
                          <a:solidFill>
                            <a:srgbClr val="002060"/>
                          </a:solidFill>
                          <a:latin typeface="Times New Roman"/>
                        </a:rPr>
                        <a:t>"Развитие институтов гражданского общества, повышение </a:t>
                      </a:r>
                      <a:r>
                        <a:rPr lang="ru-RU" sz="1000" b="0" i="0" u="none" strike="noStrike" baseline="0" dirty="0">
                          <a:solidFill>
                            <a:srgbClr val="002060"/>
                          </a:solidFill>
                          <a:latin typeface="Times New Roman"/>
                        </a:rPr>
                        <a:t>эффективности местного самоуправления и реализации молодежной политики"</a:t>
                      </a:r>
                    </a:p>
                  </a:txBody>
                  <a:tcPr marL="9526" marR="9526" marT="9524" marB="0" anchor="ctr">
                    <a:solidFill>
                      <a:schemeClr val="accent6">
                        <a:lumMod val="20000"/>
                        <a:lumOff val="80000"/>
                      </a:schemeClr>
                    </a:solidFill>
                  </a:tcPr>
                </a:tc>
                <a:tc>
                  <a:txBody>
                    <a:bodyPr/>
                    <a:lstStyle/>
                    <a:p>
                      <a:pPr algn="ctr" fontAlgn="ctr"/>
                      <a:endParaRPr kumimoji="0" lang="ru-RU" sz="1000" b="0" i="0" u="none" strike="noStrike" kern="1200" baseline="0" dirty="0" smtClean="0">
                        <a:solidFill>
                          <a:srgbClr val="002060"/>
                        </a:solidFill>
                        <a:latin typeface="Times New Roman"/>
                        <a:ea typeface="+mn-ea"/>
                        <a:cs typeface="+mn-cs"/>
                      </a:endParaRPr>
                    </a:p>
                    <a:p>
                      <a:pPr algn="ctr" fontAlgn="ctr"/>
                      <a:r>
                        <a:rPr kumimoji="0" lang="ru-RU" sz="1000" b="0" i="0" u="none" strike="noStrike" kern="1200" baseline="0" dirty="0" smtClean="0">
                          <a:solidFill>
                            <a:srgbClr val="002060"/>
                          </a:solidFill>
                          <a:latin typeface="Times New Roman"/>
                          <a:ea typeface="+mn-ea"/>
                          <a:cs typeface="+mn-cs"/>
                        </a:rPr>
                        <a:t>28 112,3</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endParaRPr kumimoji="0" lang="ru-RU" sz="1000" b="0" i="0" u="none" strike="noStrike" kern="1200" baseline="0" dirty="0" smtClean="0">
                        <a:solidFill>
                          <a:srgbClr val="002060"/>
                        </a:solidFill>
                        <a:latin typeface="Times New Roman"/>
                        <a:ea typeface="+mn-ea"/>
                        <a:cs typeface="+mn-cs"/>
                      </a:endParaRPr>
                    </a:p>
                    <a:p>
                      <a:pPr algn="ctr" fontAlgn="ctr"/>
                      <a:r>
                        <a:rPr kumimoji="0" lang="ru-RU" sz="1000" b="0" i="0" u="none" strike="noStrike" kern="1200" baseline="0" dirty="0" smtClean="0">
                          <a:solidFill>
                            <a:srgbClr val="002060"/>
                          </a:solidFill>
                          <a:latin typeface="Times New Roman"/>
                          <a:ea typeface="+mn-ea"/>
                          <a:cs typeface="+mn-cs"/>
                        </a:rPr>
                        <a:t>25 526,9</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endParaRPr kumimoji="0" lang="ru-RU" sz="1000" b="0" i="0" u="none" strike="noStrike" kern="1200" baseline="0" dirty="0" smtClean="0">
                        <a:solidFill>
                          <a:srgbClr val="002060"/>
                        </a:solidFill>
                        <a:latin typeface="Times New Roman"/>
                        <a:ea typeface="+mn-ea"/>
                        <a:cs typeface="+mn-cs"/>
                      </a:endParaRPr>
                    </a:p>
                    <a:p>
                      <a:pPr algn="ctr" fontAlgn="ctr"/>
                      <a:r>
                        <a:rPr kumimoji="0" lang="ru-RU" sz="1000" b="0" i="0" u="none" strike="noStrike" kern="1200" baseline="0" dirty="0" smtClean="0">
                          <a:solidFill>
                            <a:srgbClr val="002060"/>
                          </a:solidFill>
                          <a:latin typeface="Times New Roman"/>
                          <a:ea typeface="+mn-ea"/>
                          <a:cs typeface="+mn-cs"/>
                        </a:rPr>
                        <a:t>90,8</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extLst>
                  <a:ext uri="{0D108BD9-81ED-4DB2-BD59-A6C34878D82A}">
                    <a16:rowId xmlns:a16="http://schemas.microsoft.com/office/drawing/2014/main" val="2865433783"/>
                  </a:ext>
                </a:extLst>
              </a:tr>
              <a:tr h="223366">
                <a:tc>
                  <a:txBody>
                    <a:bodyPr/>
                    <a:lstStyle/>
                    <a:p>
                      <a:pPr algn="l" fontAlgn="ctr"/>
                      <a:r>
                        <a:rPr lang="ru-RU" sz="1000" b="0" i="0" u="none" strike="noStrike" baseline="0" dirty="0" smtClean="0">
                          <a:solidFill>
                            <a:srgbClr val="002060"/>
                          </a:solidFill>
                          <a:latin typeface="Times New Roman"/>
                        </a:rPr>
                        <a:t>"</a:t>
                      </a:r>
                      <a:r>
                        <a:rPr lang="ru-RU" sz="1000" b="0" i="0" u="none" strike="noStrike" baseline="0" dirty="0">
                          <a:solidFill>
                            <a:srgbClr val="002060"/>
                          </a:solidFill>
                          <a:latin typeface="Times New Roman"/>
                        </a:rPr>
                        <a:t>Развитие и функционирование дорожно-транспортного комплекса"</a:t>
                      </a:r>
                    </a:p>
                  </a:txBody>
                  <a:tcPr marL="9526" marR="9526"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115 549,1</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111 606,6</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96,6</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extLst>
                  <a:ext uri="{0D108BD9-81ED-4DB2-BD59-A6C34878D82A}">
                    <a16:rowId xmlns:a16="http://schemas.microsoft.com/office/drawing/2014/main" val="3583089230"/>
                  </a:ext>
                </a:extLst>
              </a:tr>
              <a:tr h="223366">
                <a:tc>
                  <a:txBody>
                    <a:bodyPr/>
                    <a:lstStyle/>
                    <a:p>
                      <a:pPr algn="l" fontAlgn="t"/>
                      <a:r>
                        <a:rPr lang="ru-RU" sz="1000" b="0" i="0" u="none" strike="noStrike" baseline="0" dirty="0" smtClean="0">
                          <a:solidFill>
                            <a:srgbClr val="002060"/>
                          </a:solidFill>
                          <a:latin typeface="Times New Roman"/>
                        </a:rPr>
                        <a:t>"Цифровое </a:t>
                      </a:r>
                      <a:r>
                        <a:rPr lang="ru-RU" sz="1000" b="0" i="0" u="none" strike="noStrike" baseline="0" dirty="0">
                          <a:solidFill>
                            <a:srgbClr val="002060"/>
                          </a:solidFill>
                          <a:latin typeface="Times New Roman"/>
                        </a:rPr>
                        <a:t>муниципальное </a:t>
                      </a:r>
                      <a:r>
                        <a:rPr lang="ru-RU" sz="1000" b="0" i="0" u="none" strike="noStrike" baseline="0" dirty="0" smtClean="0">
                          <a:solidFill>
                            <a:srgbClr val="002060"/>
                          </a:solidFill>
                          <a:latin typeface="Times New Roman"/>
                        </a:rPr>
                        <a:t>образование"</a:t>
                      </a:r>
                      <a:endParaRPr lang="ru-RU" sz="1000" b="0" i="0" u="none" strike="noStrike" baseline="0" dirty="0">
                        <a:solidFill>
                          <a:srgbClr val="002060"/>
                        </a:solidFill>
                        <a:latin typeface="Times New Roman"/>
                      </a:endParaRPr>
                    </a:p>
                  </a:txBody>
                  <a:tcPr marL="9526" marR="9526"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29 056,7</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28 676,4</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98,7</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extLst>
                  <a:ext uri="{0D108BD9-81ED-4DB2-BD59-A6C34878D82A}">
                    <a16:rowId xmlns:a16="http://schemas.microsoft.com/office/drawing/2014/main" val="431200913"/>
                  </a:ext>
                </a:extLst>
              </a:tr>
              <a:tr h="198223">
                <a:tc>
                  <a:txBody>
                    <a:bodyPr/>
                    <a:lstStyle/>
                    <a:p>
                      <a:pPr algn="l" fontAlgn="ctr"/>
                      <a:r>
                        <a:rPr lang="ru-RU" sz="1000" b="0" i="0" u="none" strike="noStrike" baseline="0" dirty="0" smtClean="0">
                          <a:solidFill>
                            <a:srgbClr val="002060"/>
                          </a:solidFill>
                          <a:latin typeface="Times New Roman"/>
                        </a:rPr>
                        <a:t>"</a:t>
                      </a:r>
                      <a:r>
                        <a:rPr lang="ru-RU" sz="1000" b="0" i="0" u="none" strike="noStrike" baseline="0" dirty="0">
                          <a:solidFill>
                            <a:srgbClr val="002060"/>
                          </a:solidFill>
                          <a:latin typeface="Times New Roman"/>
                        </a:rPr>
                        <a:t>Архитектура и </a:t>
                      </a:r>
                      <a:r>
                        <a:rPr lang="ru-RU" sz="1000" b="0" i="0" u="none" strike="noStrike" baseline="0" dirty="0" smtClean="0">
                          <a:solidFill>
                            <a:srgbClr val="002060"/>
                          </a:solidFill>
                          <a:latin typeface="Times New Roman"/>
                        </a:rPr>
                        <a:t>градостроительство"</a:t>
                      </a:r>
                      <a:endParaRPr lang="ru-RU" sz="1000" b="0" i="0" u="none" strike="noStrike" baseline="0" dirty="0">
                        <a:solidFill>
                          <a:srgbClr val="002060"/>
                        </a:solidFill>
                        <a:latin typeface="Times New Roman"/>
                      </a:endParaRPr>
                    </a:p>
                  </a:txBody>
                  <a:tcPr marL="9526" marR="9526"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1 423,0</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810,6</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algn="ctr" fontAlgn="ctr"/>
                      <a:r>
                        <a:rPr kumimoji="0" lang="ru-RU" sz="1000" b="0" i="0" u="none" strike="noStrike" kern="1200" baseline="0" dirty="0" smtClean="0">
                          <a:solidFill>
                            <a:srgbClr val="002060"/>
                          </a:solidFill>
                          <a:latin typeface="Times New Roman"/>
                          <a:ea typeface="+mn-ea"/>
                          <a:cs typeface="+mn-cs"/>
                        </a:rPr>
                        <a:t>57,0</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extLst>
                  <a:ext uri="{0D108BD9-81ED-4DB2-BD59-A6C34878D82A}">
                    <a16:rowId xmlns:a16="http://schemas.microsoft.com/office/drawing/2014/main" val="1085630091"/>
                  </a:ext>
                </a:extLst>
              </a:tr>
              <a:tr h="223366">
                <a:tc>
                  <a:txBody>
                    <a:bodyPr/>
                    <a:lstStyle/>
                    <a:p>
                      <a:pPr algn="l" fontAlgn="t"/>
                      <a:r>
                        <a:rPr lang="ru-RU" sz="1000" b="0" i="0" u="none" strike="noStrike" baseline="0" dirty="0" smtClean="0">
                          <a:solidFill>
                            <a:srgbClr val="002060"/>
                          </a:solidFill>
                          <a:latin typeface="Times New Roman"/>
                        </a:rPr>
                        <a:t>"</a:t>
                      </a:r>
                      <a:r>
                        <a:rPr lang="ru-RU" sz="1000" b="0" i="0" u="none" strike="noStrike" baseline="0" dirty="0">
                          <a:solidFill>
                            <a:srgbClr val="002060"/>
                          </a:solidFill>
                          <a:latin typeface="Times New Roman"/>
                        </a:rPr>
                        <a:t>Формирование современной комфортной городской среды"</a:t>
                      </a:r>
                    </a:p>
                  </a:txBody>
                  <a:tcPr marL="9526" marR="9526" marT="9524" marB="0" anchor="ctr">
                    <a:solidFill>
                      <a:schemeClr val="accent6">
                        <a:lumMod val="20000"/>
                        <a:lumOff val="80000"/>
                      </a:schemeClr>
                    </a:solidFill>
                  </a:tcPr>
                </a:tc>
                <a:tc>
                  <a:txBody>
                    <a:bodyPr/>
                    <a:lstStyle/>
                    <a:p>
                      <a:pPr marL="0" algn="ctr" rtl="0" eaLnBrk="1" fontAlgn="ctr" latinLnBrk="0" hangingPunct="1"/>
                      <a:r>
                        <a:rPr kumimoji="0" lang="ru-RU" sz="1000" b="0" i="0" u="none" strike="noStrike" kern="1200" baseline="0" dirty="0" smtClean="0">
                          <a:solidFill>
                            <a:srgbClr val="002060"/>
                          </a:solidFill>
                          <a:latin typeface="Times New Roman"/>
                          <a:ea typeface="+mn-ea"/>
                          <a:cs typeface="+mn-cs"/>
                        </a:rPr>
                        <a:t>280 974,2</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marL="0" algn="ctr" rtl="0" eaLnBrk="1" fontAlgn="ctr" latinLnBrk="0" hangingPunct="1"/>
                      <a:r>
                        <a:rPr kumimoji="0" lang="ru-RU" sz="1000" b="0" i="0" u="none" strike="noStrike" kern="1200" baseline="0" dirty="0" smtClean="0">
                          <a:solidFill>
                            <a:srgbClr val="002060"/>
                          </a:solidFill>
                          <a:latin typeface="Times New Roman"/>
                          <a:ea typeface="+mn-ea"/>
                          <a:cs typeface="+mn-cs"/>
                        </a:rPr>
                        <a:t>271 524,7</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marL="0" algn="ctr" rtl="0" eaLnBrk="1" fontAlgn="ctr" latinLnBrk="0" hangingPunct="1"/>
                      <a:r>
                        <a:rPr kumimoji="0" lang="ru-RU" sz="1000" b="0" i="0" u="none" strike="noStrike" kern="1200" baseline="0" dirty="0" smtClean="0">
                          <a:solidFill>
                            <a:srgbClr val="002060"/>
                          </a:solidFill>
                          <a:latin typeface="Times New Roman"/>
                          <a:ea typeface="+mn-ea"/>
                          <a:cs typeface="+mn-cs"/>
                        </a:rPr>
                        <a:t>96,6</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extLst>
                  <a:ext uri="{0D108BD9-81ED-4DB2-BD59-A6C34878D82A}">
                    <a16:rowId xmlns:a16="http://schemas.microsoft.com/office/drawing/2014/main" val="944845309"/>
                  </a:ext>
                </a:extLst>
              </a:tr>
              <a:tr h="223366">
                <a:tc>
                  <a:txBody>
                    <a:bodyPr/>
                    <a:lstStyle/>
                    <a:p>
                      <a:pPr algn="l" fontAlgn="b"/>
                      <a:r>
                        <a:rPr lang="ru-RU" sz="1000" b="1" i="0" u="none" strike="noStrike" baseline="0" dirty="0">
                          <a:solidFill>
                            <a:srgbClr val="002060"/>
                          </a:solidFill>
                          <a:latin typeface="Times New Roman"/>
                        </a:rPr>
                        <a:t>ИТОГО ПО ПРОГРАММАМ</a:t>
                      </a:r>
                    </a:p>
                  </a:txBody>
                  <a:tcPr marL="9526" marR="9526" marT="9524" marB="0" anchor="ctr">
                    <a:solidFill>
                      <a:schemeClr val="accent6">
                        <a:lumMod val="20000"/>
                        <a:lumOff val="80000"/>
                      </a:schemeClr>
                    </a:solidFill>
                  </a:tcPr>
                </a:tc>
                <a:tc>
                  <a:txBody>
                    <a:bodyPr/>
                    <a:lstStyle/>
                    <a:p>
                      <a:pPr marL="0" algn="ctr" rtl="0" eaLnBrk="1" fontAlgn="b" latinLnBrk="0" hangingPunct="1"/>
                      <a:r>
                        <a:rPr kumimoji="0" lang="ru-RU" sz="1000" b="1" i="0" u="none" strike="noStrike" kern="1200" baseline="0" dirty="0" smtClean="0">
                          <a:solidFill>
                            <a:srgbClr val="002060"/>
                          </a:solidFill>
                          <a:latin typeface="Times New Roman"/>
                          <a:ea typeface="+mn-ea"/>
                          <a:cs typeface="+mn-cs"/>
                        </a:rPr>
                        <a:t>1 706 004,20</a:t>
                      </a:r>
                      <a:endParaRPr kumimoji="0" lang="ru-RU" sz="1000" b="1"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marL="0" algn="ctr" rtl="0" eaLnBrk="1" fontAlgn="b" latinLnBrk="0" hangingPunct="1"/>
                      <a:r>
                        <a:rPr kumimoji="0" lang="ru-RU" sz="1000" b="1" i="0" u="none" strike="noStrike" kern="1200" baseline="0" dirty="0" smtClean="0">
                          <a:solidFill>
                            <a:srgbClr val="002060"/>
                          </a:solidFill>
                          <a:latin typeface="Times New Roman"/>
                          <a:ea typeface="+mn-ea"/>
                          <a:cs typeface="+mn-cs"/>
                        </a:rPr>
                        <a:t>1 674 325,0</a:t>
                      </a:r>
                      <a:endParaRPr kumimoji="0" lang="ru-RU" sz="1000" b="1"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marL="0" algn="ctr" rtl="0" eaLnBrk="1" fontAlgn="b" latinLnBrk="0" hangingPunct="1"/>
                      <a:r>
                        <a:rPr kumimoji="0" lang="ru-RU" sz="1000" b="1" i="0" u="none" strike="noStrike" kern="1200" baseline="0" dirty="0" smtClean="0">
                          <a:solidFill>
                            <a:srgbClr val="002060"/>
                          </a:solidFill>
                          <a:latin typeface="Times New Roman"/>
                          <a:ea typeface="+mn-ea"/>
                          <a:cs typeface="+mn-cs"/>
                        </a:rPr>
                        <a:t>98,1</a:t>
                      </a:r>
                      <a:endParaRPr kumimoji="0" lang="ru-RU" sz="1000" b="1"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extLst>
                  <a:ext uri="{0D108BD9-81ED-4DB2-BD59-A6C34878D82A}">
                    <a16:rowId xmlns:a16="http://schemas.microsoft.com/office/drawing/2014/main" val="1953122502"/>
                  </a:ext>
                </a:extLst>
              </a:tr>
              <a:tr h="255520">
                <a:tc>
                  <a:txBody>
                    <a:bodyPr/>
                    <a:lstStyle/>
                    <a:p>
                      <a:pPr algn="l" fontAlgn="ctr"/>
                      <a:r>
                        <a:rPr lang="ru-RU" sz="1000" b="0" i="0" u="none" strike="noStrike" baseline="0" dirty="0">
                          <a:solidFill>
                            <a:srgbClr val="002060"/>
                          </a:solidFill>
                          <a:latin typeface="Times New Roman"/>
                        </a:rPr>
                        <a:t>Руководство и управление в сфере установленных функций органов местного самоуправления</a:t>
                      </a:r>
                    </a:p>
                  </a:txBody>
                  <a:tcPr marL="9526" marR="9526" marT="9524" marB="0" anchor="ctr">
                    <a:solidFill>
                      <a:schemeClr val="accent6">
                        <a:lumMod val="20000"/>
                        <a:lumOff val="80000"/>
                      </a:schemeClr>
                    </a:solidFill>
                  </a:tcPr>
                </a:tc>
                <a:tc>
                  <a:txBody>
                    <a:bodyPr/>
                    <a:lstStyle/>
                    <a:p>
                      <a:pPr marL="0" algn="ctr" rtl="0" eaLnBrk="1" fontAlgn="ctr" latinLnBrk="0" hangingPunct="1"/>
                      <a:r>
                        <a:rPr kumimoji="0" lang="ru-RU" sz="1000" b="0" i="0" u="none" strike="noStrike" kern="1200" baseline="0" dirty="0" smtClean="0">
                          <a:solidFill>
                            <a:srgbClr val="002060"/>
                          </a:solidFill>
                          <a:latin typeface="Times New Roman"/>
                          <a:ea typeface="+mn-ea"/>
                          <a:cs typeface="+mn-cs"/>
                        </a:rPr>
                        <a:t>3 420,0</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marL="0" algn="ctr" rtl="0" eaLnBrk="1" fontAlgn="ctr" latinLnBrk="0" hangingPunct="1"/>
                      <a:r>
                        <a:rPr kumimoji="0" lang="ru-RU" sz="1000" b="0" i="0" u="none" strike="noStrike" kern="1200" baseline="0" dirty="0" smtClean="0">
                          <a:solidFill>
                            <a:srgbClr val="002060"/>
                          </a:solidFill>
                          <a:latin typeface="Times New Roman"/>
                          <a:ea typeface="+mn-ea"/>
                          <a:cs typeface="+mn-cs"/>
                        </a:rPr>
                        <a:t>3 116,0</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marL="0" algn="ctr" rtl="0" eaLnBrk="1" fontAlgn="ctr" latinLnBrk="0" hangingPunct="1"/>
                      <a:r>
                        <a:rPr kumimoji="0" lang="ru-RU" sz="1000" b="0" i="0" u="none" strike="noStrike" kern="1200" baseline="0" dirty="0" smtClean="0">
                          <a:solidFill>
                            <a:srgbClr val="002060"/>
                          </a:solidFill>
                          <a:latin typeface="Times New Roman"/>
                          <a:ea typeface="+mn-ea"/>
                          <a:cs typeface="+mn-cs"/>
                        </a:rPr>
                        <a:t>91,1</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extLst>
                  <a:ext uri="{0D108BD9-81ED-4DB2-BD59-A6C34878D82A}">
                    <a16:rowId xmlns:a16="http://schemas.microsoft.com/office/drawing/2014/main" val="3186589891"/>
                  </a:ext>
                </a:extLst>
              </a:tr>
              <a:tr h="129753">
                <a:tc>
                  <a:txBody>
                    <a:bodyPr/>
                    <a:lstStyle/>
                    <a:p>
                      <a:pPr algn="l" fontAlgn="ctr"/>
                      <a:r>
                        <a:rPr lang="ru-RU" sz="1000" b="0" i="0" u="none" strike="noStrike" baseline="0" dirty="0" err="1">
                          <a:solidFill>
                            <a:srgbClr val="002060"/>
                          </a:solidFill>
                          <a:latin typeface="Times New Roman"/>
                        </a:rPr>
                        <a:t>Непрограммные</a:t>
                      </a:r>
                      <a:r>
                        <a:rPr lang="ru-RU" sz="1000" b="0" i="0" u="none" strike="noStrike" baseline="0" dirty="0">
                          <a:solidFill>
                            <a:srgbClr val="002060"/>
                          </a:solidFill>
                          <a:latin typeface="Times New Roman"/>
                        </a:rPr>
                        <a:t> расходы</a:t>
                      </a:r>
                    </a:p>
                  </a:txBody>
                  <a:tcPr marL="9526" marR="9526" marT="9524" marB="0" anchor="ctr">
                    <a:solidFill>
                      <a:schemeClr val="accent6">
                        <a:lumMod val="20000"/>
                        <a:lumOff val="80000"/>
                      </a:schemeClr>
                    </a:solidFill>
                  </a:tcPr>
                </a:tc>
                <a:tc>
                  <a:txBody>
                    <a:bodyPr/>
                    <a:lstStyle/>
                    <a:p>
                      <a:pPr marL="0" algn="ctr" rtl="0" eaLnBrk="1" fontAlgn="ctr" latinLnBrk="0" hangingPunct="1"/>
                      <a:r>
                        <a:rPr kumimoji="0" lang="ru-RU" sz="1000" b="0" i="0" u="none" strike="noStrike" kern="1200" baseline="0" dirty="0" smtClean="0">
                          <a:solidFill>
                            <a:srgbClr val="002060"/>
                          </a:solidFill>
                          <a:latin typeface="Times New Roman"/>
                          <a:ea typeface="+mn-ea"/>
                          <a:cs typeface="+mn-cs"/>
                        </a:rPr>
                        <a:t>13 568,5</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marL="0" algn="ctr" rtl="0" eaLnBrk="1" fontAlgn="ctr" latinLnBrk="0" hangingPunct="1"/>
                      <a:r>
                        <a:rPr kumimoji="0" lang="ru-RU" sz="1000" b="0" i="0" u="none" strike="noStrike" kern="1200" baseline="0" dirty="0" smtClean="0">
                          <a:solidFill>
                            <a:srgbClr val="002060"/>
                          </a:solidFill>
                          <a:latin typeface="Times New Roman"/>
                          <a:ea typeface="+mn-ea"/>
                          <a:cs typeface="+mn-cs"/>
                        </a:rPr>
                        <a:t>13 068,5</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marL="0" algn="ctr" rtl="0" eaLnBrk="1" fontAlgn="ctr" latinLnBrk="0" hangingPunct="1"/>
                      <a:r>
                        <a:rPr kumimoji="0" lang="ru-RU" sz="1000" b="0" i="0" u="none" strike="noStrike" kern="1200" baseline="0" dirty="0" smtClean="0">
                          <a:solidFill>
                            <a:srgbClr val="002060"/>
                          </a:solidFill>
                          <a:latin typeface="Times New Roman"/>
                          <a:ea typeface="+mn-ea"/>
                          <a:cs typeface="+mn-cs"/>
                        </a:rPr>
                        <a:t>96,3</a:t>
                      </a:r>
                      <a:endParaRPr kumimoji="0" lang="ru-RU" sz="1000" b="0"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extLst>
                  <a:ext uri="{0D108BD9-81ED-4DB2-BD59-A6C34878D82A}">
                    <a16:rowId xmlns:a16="http://schemas.microsoft.com/office/drawing/2014/main" val="1524672068"/>
                  </a:ext>
                </a:extLst>
              </a:tr>
              <a:tr h="198223">
                <a:tc>
                  <a:txBody>
                    <a:bodyPr/>
                    <a:lstStyle/>
                    <a:p>
                      <a:pPr marL="0" algn="l" defTabSz="457200" rtl="0" eaLnBrk="1" fontAlgn="b" latinLnBrk="0" hangingPunct="1"/>
                      <a:r>
                        <a:rPr lang="ru-RU" sz="1000" b="1" i="0" u="none" strike="noStrike" kern="1200" baseline="0" dirty="0" smtClean="0">
                          <a:solidFill>
                            <a:srgbClr val="002060"/>
                          </a:solidFill>
                          <a:latin typeface="Times New Roman"/>
                          <a:ea typeface="+mn-ea"/>
                          <a:cs typeface="+mn-cs"/>
                        </a:rPr>
                        <a:t>ИТОГО РАСХОДОВ</a:t>
                      </a:r>
                      <a:endParaRPr lang="ru-RU" sz="1000" b="1" i="0" u="none" strike="noStrike" kern="1200" baseline="0" dirty="0">
                        <a:solidFill>
                          <a:srgbClr val="002060"/>
                        </a:solidFill>
                        <a:latin typeface="Times New Roman"/>
                        <a:ea typeface="+mn-ea"/>
                        <a:cs typeface="+mn-cs"/>
                      </a:endParaRPr>
                    </a:p>
                  </a:txBody>
                  <a:tcPr marL="9526" marR="9526" marT="9524" marB="0" anchor="ctr">
                    <a:solidFill>
                      <a:schemeClr val="accent6">
                        <a:lumMod val="20000"/>
                        <a:lumOff val="80000"/>
                      </a:schemeClr>
                    </a:solidFill>
                  </a:tcPr>
                </a:tc>
                <a:tc>
                  <a:txBody>
                    <a:bodyPr/>
                    <a:lstStyle/>
                    <a:p>
                      <a:pPr marL="0" algn="ctr" defTabSz="457200" rtl="0" eaLnBrk="1" fontAlgn="b" latinLnBrk="0" hangingPunct="1"/>
                      <a:r>
                        <a:rPr kumimoji="0" lang="ru-RU" sz="1000" b="1" i="0" u="none" strike="noStrike" kern="1200" baseline="0" dirty="0" smtClean="0">
                          <a:solidFill>
                            <a:srgbClr val="002060"/>
                          </a:solidFill>
                          <a:latin typeface="Times New Roman"/>
                          <a:ea typeface="+mn-ea"/>
                          <a:cs typeface="+mn-cs"/>
                        </a:rPr>
                        <a:t>1 722 992,7</a:t>
                      </a:r>
                      <a:endParaRPr kumimoji="0" lang="ru-RU" sz="1000" b="1"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marL="0" algn="ctr" defTabSz="457200" rtl="0" eaLnBrk="1" fontAlgn="b" latinLnBrk="0" hangingPunct="1"/>
                      <a:r>
                        <a:rPr kumimoji="0" lang="ru-RU" sz="1000" b="1" i="0" u="none" strike="noStrike" kern="1200" baseline="0" dirty="0" smtClean="0">
                          <a:solidFill>
                            <a:srgbClr val="002060"/>
                          </a:solidFill>
                          <a:latin typeface="Times New Roman"/>
                          <a:ea typeface="+mn-ea"/>
                          <a:cs typeface="+mn-cs"/>
                        </a:rPr>
                        <a:t>1 690 509,5</a:t>
                      </a:r>
                      <a:endParaRPr kumimoji="0" lang="ru-RU" sz="1000" b="1" i="0" u="none" strike="noStrike" kern="1200" baseline="0" dirty="0">
                        <a:solidFill>
                          <a:srgbClr val="002060"/>
                        </a:solidFill>
                        <a:latin typeface="Times New Roman"/>
                        <a:ea typeface="+mn-ea"/>
                        <a:cs typeface="+mn-cs"/>
                      </a:endParaRPr>
                    </a:p>
                  </a:txBody>
                  <a:tcPr marL="9525" marR="9525" marT="9524" marB="0" anchor="ctr">
                    <a:solidFill>
                      <a:schemeClr val="accent6">
                        <a:lumMod val="20000"/>
                        <a:lumOff val="80000"/>
                      </a:schemeClr>
                    </a:solidFill>
                  </a:tcPr>
                </a:tc>
                <a:tc>
                  <a:txBody>
                    <a:bodyPr/>
                    <a:lstStyle/>
                    <a:p>
                      <a:pPr marL="0" algn="ctr" defTabSz="457200" rtl="0" eaLnBrk="1" fontAlgn="b" latinLnBrk="0" hangingPunct="1"/>
                      <a:r>
                        <a:rPr kumimoji="0" lang="ru-RU" sz="1000" b="1" i="0" u="none" strike="noStrike" kern="1200" baseline="0" dirty="0" smtClean="0">
                          <a:solidFill>
                            <a:srgbClr val="002060"/>
                          </a:solidFill>
                          <a:latin typeface="Times New Roman"/>
                          <a:ea typeface="+mn-ea"/>
                          <a:cs typeface="+mn-cs"/>
                        </a:rPr>
                        <a:t>98,1</a:t>
                      </a:r>
                      <a:endParaRPr kumimoji="0" lang="ru-RU" sz="1000" b="1" i="0" u="none" strike="noStrike" kern="1200" baseline="0" dirty="0">
                        <a:solidFill>
                          <a:srgbClr val="002060"/>
                        </a:solidFill>
                        <a:latin typeface="Times New Roman"/>
                        <a:ea typeface="+mn-ea"/>
                        <a:cs typeface="+mn-cs"/>
                      </a:endParaRPr>
                    </a:p>
                  </a:txBody>
                  <a:tcPr marL="91447" marR="91447" marT="45715" marB="45715">
                    <a:solidFill>
                      <a:schemeClr val="accent6">
                        <a:lumMod val="20000"/>
                        <a:lumOff val="80000"/>
                      </a:schemeClr>
                    </a:solidFill>
                  </a:tcPr>
                </a:tc>
                <a:extLst>
                  <a:ext uri="{0D108BD9-81ED-4DB2-BD59-A6C34878D82A}">
                    <a16:rowId xmlns:a16="http://schemas.microsoft.com/office/drawing/2014/main" val="1996429416"/>
                  </a:ext>
                </a:extLst>
              </a:tr>
            </a:tbl>
          </a:graphicData>
        </a:graphic>
      </p:graphicFrame>
    </p:spTree>
    <p:extLst>
      <p:ext uri="{BB962C8B-B14F-4D97-AF65-F5344CB8AC3E}">
        <p14:creationId xmlns:p14="http://schemas.microsoft.com/office/powerpoint/2010/main" val="992867298"/>
      </p:ext>
    </p:extLst>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8640"/>
            <a:ext cx="8784976" cy="646331"/>
          </a:xfrm>
          <a:prstGeom prst="rect">
            <a:avLst/>
          </a:prstGeom>
        </p:spPr>
        <p:txBody>
          <a:bodyPr wrap="square">
            <a:spAutoFit/>
          </a:bodyPr>
          <a:lstStyle/>
          <a:p>
            <a:pPr algn="ctr"/>
            <a:r>
              <a:rPr lang="ru-RU" altLang="ru-RU" b="1" dirty="0">
                <a:solidFill>
                  <a:srgbClr val="002060"/>
                </a:solidFill>
                <a:latin typeface="Times New Roman" panose="02020603050405020304" pitchFamily="18" charset="0"/>
                <a:cs typeface="Times New Roman" panose="02020603050405020304" pitchFamily="18" charset="0"/>
              </a:rPr>
              <a:t>Информация об общественно значимых проектах, реализуемых на территории </a:t>
            </a:r>
            <a:r>
              <a:rPr lang="ru-RU" altLang="ru-RU" b="1" dirty="0" smtClean="0">
                <a:solidFill>
                  <a:srgbClr val="002060"/>
                </a:solidFill>
                <a:latin typeface="Times New Roman" panose="02020603050405020304" pitchFamily="18" charset="0"/>
                <a:cs typeface="Times New Roman" panose="02020603050405020304" pitchFamily="18" charset="0"/>
              </a:rPr>
              <a:t>городского </a:t>
            </a:r>
            <a:r>
              <a:rPr lang="ru-RU" altLang="ru-RU" b="1" dirty="0">
                <a:solidFill>
                  <a:srgbClr val="002060"/>
                </a:solidFill>
                <a:latin typeface="Times New Roman" panose="02020603050405020304" pitchFamily="18" charset="0"/>
                <a:cs typeface="Times New Roman" panose="02020603050405020304" pitchFamily="18" charset="0"/>
              </a:rPr>
              <a:t>округа </a:t>
            </a:r>
            <a:r>
              <a:rPr lang="ru-RU" altLang="ru-RU" b="1" dirty="0" smtClean="0">
                <a:solidFill>
                  <a:srgbClr val="002060"/>
                </a:solidFill>
                <a:latin typeface="Times New Roman" panose="02020603050405020304" pitchFamily="18" charset="0"/>
                <a:cs typeface="Times New Roman" panose="02020603050405020304" pitchFamily="18" charset="0"/>
              </a:rPr>
              <a:t>Лотошино    </a:t>
            </a:r>
            <a:r>
              <a:rPr lang="ru-RU" altLang="ru-RU" sz="1000" b="1" dirty="0" smtClean="0">
                <a:solidFill>
                  <a:srgbClr val="002060"/>
                </a:solidFill>
                <a:latin typeface="Times New Roman" panose="02020603050405020304" pitchFamily="18" charset="0"/>
                <a:cs typeface="Times New Roman" panose="02020603050405020304" pitchFamily="18" charset="0"/>
              </a:rPr>
              <a:t>(</a:t>
            </a:r>
            <a:r>
              <a:rPr lang="ru-RU" sz="1000" b="1" dirty="0" smtClean="0">
                <a:solidFill>
                  <a:srgbClr val="002060"/>
                </a:solidFill>
                <a:latin typeface="Times New Roman" panose="02020603050405020304" pitchFamily="18" charset="0"/>
                <a:cs typeface="Times New Roman" panose="02020603050405020304" pitchFamily="18" charset="0"/>
              </a:rPr>
              <a:t>тыс</a:t>
            </a:r>
            <a:r>
              <a:rPr lang="ru-RU" sz="1000" b="1" dirty="0">
                <a:solidFill>
                  <a:srgbClr val="002060"/>
                </a:solidFill>
                <a:latin typeface="Times New Roman" panose="02020603050405020304" pitchFamily="18" charset="0"/>
                <a:cs typeface="Times New Roman" panose="02020603050405020304" pitchFamily="18" charset="0"/>
              </a:rPr>
              <a:t>. </a:t>
            </a:r>
            <a:r>
              <a:rPr lang="ru-RU" sz="1000" b="1" dirty="0" smtClean="0">
                <a:solidFill>
                  <a:srgbClr val="002060"/>
                </a:solidFill>
                <a:latin typeface="Times New Roman" panose="02020603050405020304" pitchFamily="18" charset="0"/>
                <a:cs typeface="Times New Roman" panose="02020603050405020304" pitchFamily="18" charset="0"/>
              </a:rPr>
              <a:t>руб.)</a:t>
            </a:r>
            <a:endParaRPr lang="ru-RU" sz="1000" b="1" dirty="0">
              <a:solidFill>
                <a:srgbClr val="002060"/>
              </a:solidFill>
              <a:latin typeface="Times New Roman" panose="02020603050405020304" pitchFamily="18"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674916432"/>
              </p:ext>
            </p:extLst>
          </p:nvPr>
        </p:nvGraphicFramePr>
        <p:xfrm>
          <a:off x="107504" y="805418"/>
          <a:ext cx="8928992" cy="5940604"/>
        </p:xfrm>
        <a:graphic>
          <a:graphicData uri="http://schemas.openxmlformats.org/drawingml/2006/table">
            <a:tbl>
              <a:tblPr/>
              <a:tblGrid>
                <a:gridCol w="3312368">
                  <a:extLst>
                    <a:ext uri="{9D8B030D-6E8A-4147-A177-3AD203B41FA5}">
                      <a16:colId xmlns:a16="http://schemas.microsoft.com/office/drawing/2014/main" val="2662486303"/>
                    </a:ext>
                  </a:extLst>
                </a:gridCol>
                <a:gridCol w="1152128">
                  <a:extLst>
                    <a:ext uri="{9D8B030D-6E8A-4147-A177-3AD203B41FA5}">
                      <a16:colId xmlns:a16="http://schemas.microsoft.com/office/drawing/2014/main" val="3398511908"/>
                    </a:ext>
                  </a:extLst>
                </a:gridCol>
                <a:gridCol w="864096">
                  <a:extLst>
                    <a:ext uri="{9D8B030D-6E8A-4147-A177-3AD203B41FA5}">
                      <a16:colId xmlns:a16="http://schemas.microsoft.com/office/drawing/2014/main" val="785019801"/>
                    </a:ext>
                  </a:extLst>
                </a:gridCol>
                <a:gridCol w="1296144">
                  <a:extLst>
                    <a:ext uri="{9D8B030D-6E8A-4147-A177-3AD203B41FA5}">
                      <a16:colId xmlns:a16="http://schemas.microsoft.com/office/drawing/2014/main" val="2305514188"/>
                    </a:ext>
                  </a:extLst>
                </a:gridCol>
                <a:gridCol w="2304256">
                  <a:extLst>
                    <a:ext uri="{9D8B030D-6E8A-4147-A177-3AD203B41FA5}">
                      <a16:colId xmlns:a16="http://schemas.microsoft.com/office/drawing/2014/main" val="2320904118"/>
                    </a:ext>
                  </a:extLst>
                </a:gridCol>
              </a:tblGrid>
              <a:tr h="428653">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solidFill>
                          <a:effectLst/>
                          <a:latin typeface="Times New Roman" pitchFamily="18" charset="0"/>
                          <a:cs typeface="Times New Roman" pitchFamily="18" charset="0"/>
                        </a:rPr>
                        <a:t>Наименование проекта, место реализации проекта</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solidFill>
                          <a:effectLst/>
                          <a:latin typeface="Times New Roman" pitchFamily="18" charset="0"/>
                          <a:cs typeface="Times New Roman" pitchFamily="18" charset="0"/>
                        </a:rPr>
                        <a:t>Срок ввода в эксплуатации</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solidFill>
                          <a:effectLst/>
                          <a:latin typeface="Times New Roman" pitchFamily="18" charset="0"/>
                          <a:cs typeface="Times New Roman" pitchFamily="18" charset="0"/>
                        </a:rPr>
                        <a:t>План 2023 года</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solidFill>
                          <a:effectLst/>
                          <a:latin typeface="Times New Roman" pitchFamily="18" charset="0"/>
                          <a:cs typeface="Times New Roman" pitchFamily="18" charset="0"/>
                        </a:rPr>
                        <a:t>Объем финансирования</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solidFill>
                          <a:effectLst/>
                          <a:latin typeface="Times New Roman" pitchFamily="18" charset="0"/>
                          <a:cs typeface="Times New Roman" pitchFamily="18" charset="0"/>
                        </a:rPr>
                        <a:t>Результат от реализации проекта</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60000"/>
                        <a:lumOff val="40000"/>
                      </a:schemeClr>
                    </a:solidFill>
                  </a:tcPr>
                </a:tc>
                <a:extLst>
                  <a:ext uri="{0D108BD9-81ED-4DB2-BD59-A6C34878D82A}">
                    <a16:rowId xmlns:a16="http://schemas.microsoft.com/office/drawing/2014/main" val="2136480837"/>
                  </a:ext>
                </a:extLst>
              </a:tr>
              <a:tr h="351364">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Капитальный ремонт в МАДОУ ЦРР "Детский сад №15 "Мечта"</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2023 - 2024 </a:t>
                      </a: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год</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140 994,2</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140 994,2</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ru-RU" sz="1000" dirty="0" smtClean="0"/>
                        <a:t>Отремонтирована 1 дошкольная образовательная организация</a:t>
                      </a: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 срок реализации во 2 квартале 2024 года</a:t>
                      </a: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3943938487"/>
                  </a:ext>
                </a:extLst>
              </a:tr>
              <a:tr h="48652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Установка детских аттракционов для муниципального учреждения "Лотошинский парк культуры и отдыха"</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2023 год</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3 600,0</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3 600,0</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row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ru-RU" sz="1000" dirty="0" smtClean="0"/>
                        <a:t>5 проектов, реализованных на территории городского округа Лотошино на основании заявок жителей Московской области в рамках применения практик инициативного бюджетирования</a:t>
                      </a:r>
                      <a:endParaRPr kumimoji="0" lang="ru-RU" sz="1000" b="0" i="0" u="none" strike="noStrike" cap="none" normalizeH="0" baseline="0" dirty="0" smtClean="0">
                        <a:ln>
                          <a:noFill/>
                        </a:ln>
                        <a:solidFill>
                          <a:srgbClr val="C00000"/>
                        </a:solidFill>
                        <a:effectLst/>
                        <a:latin typeface="Times New Roman" pitchFamily="18" charset="0"/>
                        <a:cs typeface="Times New Roman" pitchFamily="18" charset="0"/>
                      </a:endParaRP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375570727"/>
                  </a:ext>
                </a:extLst>
              </a:tr>
              <a:tr h="756849">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10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Установка </a:t>
                      </a:r>
                      <a:r>
                        <a:rPr kumimoji="0" lang="ru-RU" sz="10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интерактивного оборудования для кабинетов сольфеджио и музыкальной литературы для Муниципального учреждения дополнительного образования "Лотошинская детская школа искусств"</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10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2023 год</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530,0</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411,6</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ru-RU" sz="1000" b="0" i="0" u="none" strike="noStrike" kern="1200" cap="none" normalizeH="0" baseline="0" dirty="0" smtClean="0">
                        <a:ln>
                          <a:noFill/>
                        </a:ln>
                        <a:solidFill>
                          <a:srgbClr val="C00000"/>
                        </a:solidFill>
                        <a:effectLst/>
                        <a:latin typeface="Times New Roman" pitchFamily="18" charset="0"/>
                        <a:ea typeface="+mn-ea"/>
                        <a:cs typeface="Times New Roman" pitchFamily="18" charset="0"/>
                      </a:endParaRP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855497"/>
                  </a:ext>
                </a:extLst>
              </a:tr>
              <a:tr h="756849">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Устройство хоккейной площадки (установка бортов на площадке, асфальтовое покрытие, установка и подключение к сети уличного освещения), п. Кировский</a:t>
                      </a:r>
                    </a:p>
                  </a:txBody>
                  <a:tcPr marL="91454" marR="91454" marT="45704" marB="4570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2023 год</a:t>
                      </a:r>
                    </a:p>
                  </a:txBody>
                  <a:tcPr marL="91454" marR="91454" marT="45704" marB="4570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5 000,0</a:t>
                      </a:r>
                    </a:p>
                  </a:txBody>
                  <a:tcPr marL="91454" marR="91454" marT="45704" marB="4570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4 950,0</a:t>
                      </a:r>
                    </a:p>
                  </a:txBody>
                  <a:tcPr marL="91454" marR="91454" marT="45704" marB="4570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ru-RU" sz="1000" b="0" i="0" u="none" strike="noStrike" cap="none" normalizeH="0" baseline="0" dirty="0" smtClean="0">
                        <a:ln>
                          <a:noFill/>
                        </a:ln>
                        <a:solidFill>
                          <a:srgbClr val="C00000"/>
                        </a:solidFill>
                        <a:effectLst/>
                        <a:latin typeface="Times New Roman" pitchFamily="18" charset="0"/>
                        <a:cs typeface="Times New Roman" pitchFamily="18" charset="0"/>
                      </a:endParaRPr>
                    </a:p>
                  </a:txBody>
                  <a:tcPr marL="91454" marR="91454" marT="45704" marB="4570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340804956"/>
                  </a:ext>
                </a:extLst>
              </a:tr>
              <a:tr h="499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Замена и модернизация детских игровых площадок по в д. Чапаево </a:t>
                      </a:r>
                      <a:r>
                        <a:rPr kumimoji="0" lang="ru-RU" sz="1000" b="0" i="0" u="none" strike="noStrike" cap="none" normalizeH="0" baseline="0" dirty="0" err="1" smtClean="0">
                          <a:ln>
                            <a:noFill/>
                          </a:ln>
                          <a:solidFill>
                            <a:schemeClr val="tx1"/>
                          </a:solidFill>
                          <a:effectLst/>
                          <a:latin typeface="Times New Roman" pitchFamily="18" charset="0"/>
                          <a:cs typeface="Times New Roman" pitchFamily="18" charset="0"/>
                        </a:rPr>
                        <a:t>го</a:t>
                      </a: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 Лотошино</a:t>
                      </a:r>
                    </a:p>
                  </a:txBody>
                  <a:tcPr marL="91437" marR="91437" marT="45716" marB="457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2023 год</a:t>
                      </a:r>
                    </a:p>
                  </a:txBody>
                  <a:tcPr marL="91437" marR="91437" marT="45716" marB="457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2 500,0</a:t>
                      </a:r>
                    </a:p>
                  </a:txBody>
                  <a:tcPr marL="91437" marR="91437" marT="45716" marB="457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2 500,0</a:t>
                      </a:r>
                    </a:p>
                  </a:txBody>
                  <a:tcPr marL="91437" marR="91437" marT="45716" marB="457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pPr marL="72000" marR="0" lvl="0" indent="0" algn="l" defTabSz="457200" rtl="0" eaLnBrk="1" fontAlgn="base" latinLnBrk="0" hangingPunct="1">
                        <a:lnSpc>
                          <a:spcPct val="100000"/>
                        </a:lnSpc>
                        <a:spcBef>
                          <a:spcPct val="0"/>
                        </a:spcBef>
                        <a:spcAft>
                          <a:spcPct val="0"/>
                        </a:spcAft>
                        <a:buClrTx/>
                        <a:buSzTx/>
                        <a:buFontTx/>
                        <a:buNone/>
                        <a:tabLst/>
                        <a:defRPr/>
                      </a:pPr>
                      <a:endParaRPr kumimoji="0" lang="ru-RU" sz="1000" b="0" i="0" u="none" strike="noStrike" cap="none" normalizeH="0" baseline="0" dirty="0" smtClean="0">
                        <a:ln>
                          <a:noFill/>
                        </a:ln>
                        <a:solidFill>
                          <a:srgbClr val="C00000"/>
                        </a:solidFill>
                        <a:effectLst/>
                        <a:latin typeface="Times New Roman" pitchFamily="18" charset="0"/>
                        <a:cs typeface="Times New Roman" pitchFamily="18" charset="0"/>
                      </a:endParaRPr>
                    </a:p>
                  </a:txBody>
                  <a:tcPr marL="91437" marR="91437" marT="45716" marB="457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2364268557"/>
                  </a:ext>
                </a:extLst>
              </a:tr>
              <a:tr h="7568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Проведение внутренних работ по ремонту здания спортзала, мастерских, гаража Муниципального общеобразовательного учреждения "Лотошинская средняя общеобразовательная школа № 1"</a:t>
                      </a: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7" marR="91437" marT="45716" marB="457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2023 год</a:t>
                      </a: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7" marR="91437" marT="45716" marB="457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5 516,6</a:t>
                      </a: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7" marR="91437" marT="45716" marB="457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3 916,3</a:t>
                      </a: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7" marR="91437" marT="45716" marB="457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pPr marL="72000" marR="0" lvl="0" indent="0" algn="l" defTabSz="457200" rtl="0" eaLnBrk="1" fontAlgn="base" latinLnBrk="0" hangingPunct="1">
                        <a:lnSpc>
                          <a:spcPct val="100000"/>
                        </a:lnSpc>
                        <a:spcBef>
                          <a:spcPct val="0"/>
                        </a:spcBef>
                        <a:spcAft>
                          <a:spcPct val="0"/>
                        </a:spcAft>
                        <a:buClrTx/>
                        <a:buSzTx/>
                        <a:buFontTx/>
                        <a:buNone/>
                        <a:tabLst/>
                        <a:defRPr/>
                      </a:pPr>
                      <a:endParaRPr kumimoji="0" lang="ru-RU" sz="1000" b="0" i="0" u="none" strike="noStrike" cap="none" normalizeH="0" baseline="0" dirty="0" smtClean="0">
                        <a:ln>
                          <a:noFill/>
                        </a:ln>
                        <a:solidFill>
                          <a:srgbClr val="C00000"/>
                        </a:solidFill>
                        <a:effectLst/>
                        <a:latin typeface="Times New Roman" pitchFamily="18" charset="0"/>
                        <a:cs typeface="Times New Roman" pitchFamily="18" charset="0"/>
                      </a:endParaRPr>
                    </a:p>
                  </a:txBody>
                  <a:tcPr marL="91437" marR="91437" marT="45716" marB="457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91408384"/>
                  </a:ext>
                </a:extLst>
              </a:tr>
              <a:tr h="48652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Благоустройство территории набережной водоема «Красный ручей» по адресу: Московская область, </a:t>
                      </a:r>
                      <a:r>
                        <a:rPr kumimoji="0" lang="ru-RU" sz="1000" b="0" i="0" u="none" strike="noStrike" cap="none" normalizeH="0" baseline="0" dirty="0" err="1" smtClean="0">
                          <a:ln>
                            <a:noFill/>
                          </a:ln>
                          <a:solidFill>
                            <a:schemeClr val="tx1"/>
                          </a:solidFill>
                          <a:effectLst/>
                          <a:latin typeface="Times New Roman" pitchFamily="18" charset="0"/>
                          <a:cs typeface="Times New Roman" pitchFamily="18" charset="0"/>
                        </a:rPr>
                        <a:t>г.о</a:t>
                      </a: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 Лотошино, </a:t>
                      </a:r>
                      <a:r>
                        <a:rPr kumimoji="0" lang="ru-RU" sz="1000" b="0" i="0" u="none" strike="noStrike" cap="none" normalizeH="0" baseline="0" dirty="0" err="1" smtClean="0">
                          <a:ln>
                            <a:noFill/>
                          </a:ln>
                          <a:solidFill>
                            <a:schemeClr val="tx1"/>
                          </a:solidFill>
                          <a:effectLst/>
                          <a:latin typeface="Times New Roman" pitchFamily="18" charset="0"/>
                          <a:cs typeface="Times New Roman" pitchFamily="18" charset="0"/>
                        </a:rPr>
                        <a:t>р.п</a:t>
                      </a: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 Лотошино, ул. Калинина </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2023 – 2024 годы</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133 726,1</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133 726,1</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 </a:t>
                      </a: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общественная территория благоустроена с использованием средств Московской области, срок реализации проекта - 4 квартал 2024 года</a:t>
                      </a: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3683443516"/>
                  </a:ext>
                </a:extLst>
              </a:tr>
              <a:tr h="486506">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Капитальный ремонт здания, оснащение и благоустройство территории МОУ Лотошинская СОШ №2</a:t>
                      </a:r>
                    </a:p>
                  </a:txBody>
                  <a:tcPr marL="91437" marR="91437" marT="45677" marB="4567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2023 год</a:t>
                      </a:r>
                    </a:p>
                  </a:txBody>
                  <a:tcPr marL="91437" marR="91437" marT="45677" marB="4567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136 267,1</a:t>
                      </a:r>
                    </a:p>
                  </a:txBody>
                  <a:tcPr marL="91437" marR="91437" marT="45677" marB="4567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136 183,8</a:t>
                      </a:r>
                    </a:p>
                  </a:txBody>
                  <a:tcPr marL="91437" marR="91437" marT="45677" marB="4567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lang="ru-RU" sz="1000" dirty="0" smtClean="0"/>
                        <a:t>1 общеобразовательная организация,</a:t>
                      </a:r>
                      <a:r>
                        <a:rPr lang="ru-RU" sz="1000" baseline="0" dirty="0" smtClean="0"/>
                        <a:t> в здании</a:t>
                      </a:r>
                      <a:r>
                        <a:rPr lang="ru-RU" sz="1000" dirty="0" smtClean="0"/>
                        <a:t> которого в полном объеме выполнены мероприятия по капитальному ремонту</a:t>
                      </a:r>
                      <a:endParaRPr kumimoji="0" lang="ru-RU" sz="1000" b="0" i="0" u="none" strike="noStrike" cap="none" normalizeH="0" baseline="0" dirty="0" smtClean="0">
                        <a:ln>
                          <a:noFill/>
                        </a:ln>
                        <a:solidFill>
                          <a:srgbClr val="C00000"/>
                        </a:solidFill>
                        <a:effectLst/>
                        <a:latin typeface="Times New Roman" pitchFamily="18" charset="0"/>
                        <a:cs typeface="Times New Roman" pitchFamily="18" charset="0"/>
                      </a:endParaRP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2363221816"/>
                  </a:ext>
                </a:extLst>
              </a:tr>
            </a:tbl>
          </a:graphicData>
        </a:graphic>
      </p:graphicFrame>
    </p:spTree>
    <p:extLst>
      <p:ext uri="{BB962C8B-B14F-4D97-AF65-F5344CB8AC3E}">
        <p14:creationId xmlns:p14="http://schemas.microsoft.com/office/powerpoint/2010/main" val="2014093821"/>
      </p:ext>
    </p:extLst>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Заголовок 4"/>
          <p:cNvSpPr>
            <a:spLocks noGrp="1"/>
          </p:cNvSpPr>
          <p:nvPr>
            <p:ph type="title"/>
          </p:nvPr>
        </p:nvSpPr>
        <p:spPr>
          <a:xfrm>
            <a:off x="468313" y="44450"/>
            <a:ext cx="8229600" cy="576263"/>
          </a:xfrm>
        </p:spPr>
        <p:txBody>
          <a:bodyPr/>
          <a:lstStyle/>
          <a:p>
            <a:pPr algn="ctr"/>
            <a:r>
              <a:rPr lang="ru-RU" altLang="ru-RU" sz="1600" b="1" dirty="0">
                <a:solidFill>
                  <a:srgbClr val="002060"/>
                </a:solidFill>
                <a:latin typeface="Times New Roman" panose="02020603050405020304" pitchFamily="18" charset="0"/>
              </a:rPr>
              <a:t>Информация достигнутых и плановых приоритетных целевых показателей муниципальных программ городского округа Лотошино</a:t>
            </a:r>
            <a:endParaRPr lang="ru-RU" sz="1400" b="1" dirty="0">
              <a:solidFill>
                <a:srgbClr val="002060"/>
              </a:solidFill>
              <a:latin typeface="Times New Roman" panose="02020603050405020304" pitchFamily="18" charset="0"/>
              <a:cs typeface="Times New Roman" panose="02020603050405020304" pitchFamily="18" charset="0"/>
            </a:endParaRPr>
          </a:p>
        </p:txBody>
      </p:sp>
      <p:graphicFrame>
        <p:nvGraphicFramePr>
          <p:cNvPr id="7" name="Содержимое 6"/>
          <p:cNvGraphicFramePr>
            <a:graphicFrameLocks noGrp="1"/>
          </p:cNvGraphicFramePr>
          <p:nvPr>
            <p:ph idx="1"/>
            <p:extLst>
              <p:ext uri="{D42A27DB-BD31-4B8C-83A1-F6EECF244321}">
                <p14:modId xmlns:p14="http://schemas.microsoft.com/office/powerpoint/2010/main" val="4135428101"/>
              </p:ext>
            </p:extLst>
          </p:nvPr>
        </p:nvGraphicFramePr>
        <p:xfrm>
          <a:off x="323850" y="620713"/>
          <a:ext cx="8568630" cy="5676846"/>
        </p:xfrm>
        <a:graphic>
          <a:graphicData uri="http://schemas.openxmlformats.org/drawingml/2006/table">
            <a:tbl>
              <a:tblPr/>
              <a:tblGrid>
                <a:gridCol w="704322">
                  <a:extLst>
                    <a:ext uri="{9D8B030D-6E8A-4147-A177-3AD203B41FA5}">
                      <a16:colId xmlns:a16="http://schemas.microsoft.com/office/drawing/2014/main" val="20000"/>
                    </a:ext>
                  </a:extLst>
                </a:gridCol>
                <a:gridCol w="2967913">
                  <a:extLst>
                    <a:ext uri="{9D8B030D-6E8A-4147-A177-3AD203B41FA5}">
                      <a16:colId xmlns:a16="http://schemas.microsoft.com/office/drawing/2014/main" val="20001"/>
                    </a:ext>
                  </a:extLst>
                </a:gridCol>
                <a:gridCol w="825704">
                  <a:extLst>
                    <a:ext uri="{9D8B030D-6E8A-4147-A177-3AD203B41FA5}">
                      <a16:colId xmlns:a16="http://schemas.microsoft.com/office/drawing/2014/main" val="20002"/>
                    </a:ext>
                  </a:extLst>
                </a:gridCol>
                <a:gridCol w="1368171">
                  <a:extLst>
                    <a:ext uri="{9D8B030D-6E8A-4147-A177-3AD203B41FA5}">
                      <a16:colId xmlns:a16="http://schemas.microsoft.com/office/drawing/2014/main" val="20003"/>
                    </a:ext>
                  </a:extLst>
                </a:gridCol>
                <a:gridCol w="1351260">
                  <a:extLst>
                    <a:ext uri="{9D8B030D-6E8A-4147-A177-3AD203B41FA5}">
                      <a16:colId xmlns:a16="http://schemas.microsoft.com/office/drawing/2014/main" val="20004"/>
                    </a:ext>
                  </a:extLst>
                </a:gridCol>
                <a:gridCol w="1351260">
                  <a:extLst>
                    <a:ext uri="{9D8B030D-6E8A-4147-A177-3AD203B41FA5}">
                      <a16:colId xmlns:a16="http://schemas.microsoft.com/office/drawing/2014/main" val="1379563322"/>
                    </a:ext>
                  </a:extLst>
                </a:gridCol>
              </a:tblGrid>
              <a:tr h="644594">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 </a:t>
                      </a:r>
                      <a:r>
                        <a:rPr kumimoji="0" lang="ru-RU" sz="1000" b="1" i="0" u="none" strike="noStrike" cap="none" normalizeH="0" baseline="0" dirty="0" err="1" smtClean="0">
                          <a:ln>
                            <a:noFill/>
                          </a:ln>
                          <a:solidFill>
                            <a:srgbClr val="002060"/>
                          </a:solidFill>
                          <a:effectLst/>
                          <a:latin typeface="Times New Roman" pitchFamily="18" charset="0"/>
                          <a:cs typeface="Times New Roman" pitchFamily="18" charset="0"/>
                        </a:rPr>
                        <a:t>п</a:t>
                      </a: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a:t>
                      </a:r>
                      <a:r>
                        <a:rPr kumimoji="0" lang="ru-RU" sz="1000" b="1" i="0" u="none" strike="noStrike" cap="none" normalizeH="0" baseline="0" dirty="0" err="1" smtClean="0">
                          <a:ln>
                            <a:noFill/>
                          </a:ln>
                          <a:solidFill>
                            <a:srgbClr val="002060"/>
                          </a:solidFill>
                          <a:effectLst/>
                          <a:latin typeface="Times New Roman" pitchFamily="18" charset="0"/>
                          <a:cs typeface="Times New Roman" pitchFamily="18" charset="0"/>
                        </a:rPr>
                        <a:t>п</a:t>
                      </a:r>
                      <a:endParaRPr kumimoji="0" lang="ru-RU" sz="1000" b="1" i="0" u="none" strike="noStrike" cap="none" normalizeH="0" baseline="0" dirty="0" smtClean="0">
                        <a:ln>
                          <a:noFill/>
                        </a:ln>
                        <a:solidFill>
                          <a:srgbClr val="002060"/>
                        </a:solidFill>
                        <a:effectLst/>
                        <a:latin typeface="Times New Roman" pitchFamily="18" charset="0"/>
                        <a:cs typeface="Times New Roman" pitchFamily="18" charset="0"/>
                      </a:endParaRP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Количественные и /или качественные показатели, характеризующие достижение целей и решение задач</a:t>
                      </a: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Единица измерения</a:t>
                      </a: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Плановое значение показателя в </a:t>
                      </a:r>
                    </a:p>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2023 году</a:t>
                      </a: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Достигнутое значение показателя за 2023 год</a:t>
                      </a: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Пояснения причин невыполнения плановых значений</a:t>
                      </a: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0"/>
                  </a:ext>
                </a:extLst>
              </a:tr>
              <a:tr h="22419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chemeClr val="tx1"/>
                          </a:solidFill>
                          <a:effectLst/>
                          <a:latin typeface="Times New Roman" pitchFamily="18" charset="0"/>
                          <a:cs typeface="Times New Roman" pitchFamily="18" charset="0"/>
                        </a:rPr>
                        <a:t>1</a:t>
                      </a: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5">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1" u="none" strike="noStrike" cap="none" normalizeH="0" baseline="0" dirty="0" smtClean="0">
                          <a:ln>
                            <a:noFill/>
                          </a:ln>
                          <a:solidFill>
                            <a:schemeClr val="tx1"/>
                          </a:solidFill>
                          <a:effectLst/>
                          <a:latin typeface="Times New Roman" pitchFamily="18" charset="0"/>
                          <a:cs typeface="Times New Roman" pitchFamily="18" charset="0"/>
                        </a:rPr>
                        <a:t>Муниципальная программа «Здравоохранение»</a:t>
                      </a: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1"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2"/>
                  </a:ext>
                </a:extLst>
              </a:tr>
              <a:tr h="3433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cs typeface="Times New Roman" pitchFamily="18" charset="0"/>
                        </a:rPr>
                        <a:t>1.1.</a:t>
                      </a: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kern="1200" dirty="0" smtClean="0">
                          <a:solidFill>
                            <a:schemeClr val="tx1"/>
                          </a:solidFill>
                          <a:latin typeface="Times New Roman" pitchFamily="18" charset="0"/>
                          <a:ea typeface="+mn-ea"/>
                          <a:cs typeface="Times New Roman" pitchFamily="18" charset="0"/>
                        </a:rPr>
                        <a:t>Диспансеризация определенных групп взрослого населения Московской области</a:t>
                      </a:r>
                      <a:endParaRPr kumimoji="0" lang="ru-RU"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39372" marR="39372" marT="64756" marB="647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100</a:t>
                      </a:r>
                    </a:p>
                  </a:txBody>
                  <a:tcPr marL="39372" marR="39372" marT="64756" marB="6475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100</a:t>
                      </a: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3"/>
                  </a:ext>
                </a:extLst>
              </a:tr>
              <a:tr h="224201">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chemeClr val="tx1"/>
                          </a:solidFill>
                          <a:effectLst/>
                          <a:latin typeface="Times New Roman" pitchFamily="18" charset="0"/>
                          <a:cs typeface="Times New Roman" pitchFamily="18" charset="0"/>
                        </a:rPr>
                        <a:t>2</a:t>
                      </a:r>
                    </a:p>
                  </a:txBody>
                  <a:tcPr marL="91444" marR="91444"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5">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1" u="none" strike="noStrike" kern="1200" cap="none" normalizeH="0" baseline="0" dirty="0" smtClean="0">
                          <a:ln>
                            <a:noFill/>
                          </a:ln>
                          <a:solidFill>
                            <a:schemeClr val="tx1"/>
                          </a:solidFill>
                          <a:effectLst/>
                          <a:latin typeface="Times New Roman" pitchFamily="18" charset="0"/>
                          <a:ea typeface="+mn-ea"/>
                          <a:cs typeface="Times New Roman" pitchFamily="18" charset="0"/>
                        </a:rPr>
                        <a:t>Муниципальная программа «Культура и туризм»</a:t>
                      </a:r>
                    </a:p>
                  </a:txBody>
                  <a:tcPr marL="91444" marR="91444"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1" i="1"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91444" marR="91444"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4"/>
                  </a:ext>
                </a:extLst>
              </a:tr>
              <a:tr h="22420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2.1.</a:t>
                      </a:r>
                    </a:p>
                  </a:txBody>
                  <a:tcPr marL="91444" marR="91444"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ru-RU" sz="800" kern="1200" dirty="0" smtClean="0">
                          <a:solidFill>
                            <a:schemeClr val="tx1"/>
                          </a:solidFill>
                          <a:latin typeface="Times New Roman" pitchFamily="18" charset="0"/>
                          <a:ea typeface="+mn-ea"/>
                          <a:cs typeface="Times New Roman" pitchFamily="18" charset="0"/>
                        </a:rPr>
                        <a:t>Число посещений</a:t>
                      </a:r>
                      <a:r>
                        <a:rPr lang="ru-RU" sz="800" kern="1200" baseline="0" dirty="0" smtClean="0">
                          <a:solidFill>
                            <a:schemeClr val="tx1"/>
                          </a:solidFill>
                          <a:latin typeface="Times New Roman" pitchFamily="18" charset="0"/>
                          <a:ea typeface="+mn-ea"/>
                          <a:cs typeface="Times New Roman" pitchFamily="18" charset="0"/>
                        </a:rPr>
                        <a:t> культурных мероприятий</a:t>
                      </a:r>
                      <a:endPar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91444" marR="91444"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тыс. единиц</a:t>
                      </a:r>
                    </a:p>
                  </a:txBody>
                  <a:tcPr marL="91444" marR="91444"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303,492</a:t>
                      </a:r>
                    </a:p>
                  </a:txBody>
                  <a:tcPr marL="68583" marR="6858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303,506</a:t>
                      </a:r>
                    </a:p>
                  </a:txBody>
                  <a:tcPr marL="68583" marR="6858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68583" marR="6858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5"/>
                  </a:ext>
                </a:extLst>
              </a:tr>
              <a:tr h="4203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2.2.</a:t>
                      </a:r>
                    </a:p>
                  </a:txBody>
                  <a:tcPr marL="91444" marR="91444"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Количество реконструированных и (или) капитально отремонтированных региональных и муниципальных детских школ искусств по видам искусств</a:t>
                      </a:r>
                    </a:p>
                  </a:txBody>
                  <a:tcPr marL="91444" marR="91444"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единица</a:t>
                      </a:r>
                    </a:p>
                  </a:txBody>
                  <a:tcPr marL="91444" marR="91444"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a:t>
                      </a:r>
                    </a:p>
                  </a:txBody>
                  <a:tcPr marL="68583" marR="6858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a:t>
                      </a:r>
                    </a:p>
                  </a:txBody>
                  <a:tcPr marL="68583" marR="6858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68583" marR="6858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6"/>
                  </a:ext>
                </a:extLst>
              </a:tr>
              <a:tr h="53248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2.3</a:t>
                      </a: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kern="1200" dirty="0" smtClean="0">
                          <a:solidFill>
                            <a:schemeClr val="tx1"/>
                          </a:solidFill>
                          <a:latin typeface="Times New Roman" pitchFamily="18" charset="0"/>
                          <a:ea typeface="+mn-ea"/>
                          <a:cs typeface="Times New Roman" pitchFamily="18" charset="0"/>
                        </a:rPr>
                        <a:t>Количество оснащенных образовательных учреждений в сфере культуры (детских школ искусств по видам искусств и училищ) музыкальными инструментами, оборудованием и учебными материалами</a:t>
                      </a:r>
                      <a:endParaRPr kumimoji="0" lang="ru-RU"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единица</a:t>
                      </a:r>
                      <a:endParaRPr kumimoji="0" lang="ru-RU" sz="8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a:t>
                      </a:r>
                      <a:endParaRPr kumimoji="0" lang="ru-RU" sz="8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a:t>
                      </a:r>
                      <a:endParaRPr kumimoji="0" lang="ru-RU" sz="8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7"/>
                  </a:ext>
                </a:extLst>
              </a:tr>
              <a:tr h="22419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chemeClr val="tx1"/>
                          </a:solidFill>
                          <a:effectLst/>
                          <a:latin typeface="Times New Roman" pitchFamily="18" charset="0"/>
                          <a:cs typeface="Times New Roman" pitchFamily="18" charset="0"/>
                        </a:rPr>
                        <a:t>3</a:t>
                      </a: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5">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1" u="none" strike="noStrike" cap="none" normalizeH="0" baseline="0" dirty="0" smtClean="0">
                          <a:ln>
                            <a:noFill/>
                          </a:ln>
                          <a:solidFill>
                            <a:schemeClr val="tx1"/>
                          </a:solidFill>
                          <a:effectLst/>
                          <a:latin typeface="Times New Roman" pitchFamily="18" charset="0"/>
                          <a:cs typeface="Times New Roman" pitchFamily="18" charset="0"/>
                        </a:rPr>
                        <a:t>Муниципальная программа «Образование»</a:t>
                      </a: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ru-RU" sz="10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91447" marR="91447" marT="45707" marB="457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91447" marR="91447" marT="45707" marB="457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91447" marR="91447" marT="45707" marB="457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8"/>
                  </a:ext>
                </a:extLst>
              </a:tr>
              <a:tr h="364329">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3.1</a:t>
                      </a:r>
                    </a:p>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kern="1200" baseline="0" dirty="0" smtClean="0">
                          <a:solidFill>
                            <a:schemeClr val="tx1"/>
                          </a:solidFill>
                          <a:latin typeface="Times New Roman" pitchFamily="18" charset="0"/>
                          <a:ea typeface="+mn-ea"/>
                          <a:cs typeface="Times New Roman" pitchFamily="18" charset="0"/>
                        </a:rPr>
                        <a:t>Количество отремонтированных дошкольных образовательных организаций</a:t>
                      </a:r>
                      <a:endParaRPr kumimoji="0" lang="ru-RU"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26" marR="91426"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штук</a:t>
                      </a:r>
                    </a:p>
                  </a:txBody>
                  <a:tcPr marL="39364" marR="39364" marT="64783" marB="6478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0</a:t>
                      </a:r>
                    </a:p>
                  </a:txBody>
                  <a:tcPr marL="39364" marR="39364" marT="64783" marB="6478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0</a:t>
                      </a:r>
                    </a:p>
                  </a:txBody>
                  <a:tcPr marL="91426" marR="91426"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26" marR="91426"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9"/>
                  </a:ext>
                </a:extLst>
              </a:tr>
              <a:tr h="308314">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3.2</a:t>
                      </a: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lang="ru-RU" sz="800" kern="1200" baseline="0" dirty="0" smtClean="0">
                          <a:solidFill>
                            <a:schemeClr val="tx1"/>
                          </a:solidFill>
                          <a:latin typeface="Times New Roman" pitchFamily="18" charset="0"/>
                          <a:ea typeface="+mn-ea"/>
                          <a:cs typeface="Times New Roman" pitchFamily="18" charset="0"/>
                        </a:rPr>
                        <a:t>Доступность дошкольного образования для детей в возрасте от трех до семи лет</a:t>
                      </a:r>
                      <a:endParaRPr kumimoji="0" lang="ru-RU"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26" marR="91426"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26" marR="91426"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100</a:t>
                      </a:r>
                    </a:p>
                  </a:txBody>
                  <a:tcPr marL="39364" marR="39364" marT="64783" marB="6478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100</a:t>
                      </a:r>
                    </a:p>
                  </a:txBody>
                  <a:tcPr marL="91426" marR="91426"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26" marR="91426"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10"/>
                  </a:ext>
                </a:extLst>
              </a:tr>
              <a:tr h="53252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3.3</a:t>
                      </a:r>
                    </a:p>
                  </a:txBody>
                  <a:tcPr marL="91444" marR="91444"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kern="1200" baseline="0" dirty="0" smtClean="0">
                          <a:solidFill>
                            <a:schemeClr val="tx1"/>
                          </a:solidFill>
                          <a:latin typeface="Times New Roman" pitchFamily="18" charset="0"/>
                          <a:ea typeface="+mn-ea"/>
                          <a:cs typeface="Times New Roman" pitchFamily="18" charset="0"/>
                        </a:rPr>
                        <a:t>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a:t>
                      </a:r>
                    </a:p>
                  </a:txBody>
                  <a:tcPr marL="91426" marR="91426"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26" marR="91426"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100</a:t>
                      </a:r>
                    </a:p>
                  </a:txBody>
                  <a:tcPr marL="39364" marR="39364" marT="64783" marB="6478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100</a:t>
                      </a:r>
                    </a:p>
                  </a:txBody>
                  <a:tcPr marL="91426" marR="91426"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26" marR="91426"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11"/>
                  </a:ext>
                </a:extLst>
              </a:tr>
              <a:tr h="532529">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3.4.</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kern="1200" baseline="0" dirty="0" smtClean="0">
                          <a:solidFill>
                            <a:schemeClr val="tx1"/>
                          </a:solidFill>
                          <a:latin typeface="Times New Roman" pitchFamily="18" charset="0"/>
                          <a:ea typeface="+mn-ea"/>
                          <a:cs typeface="Times New Roman" pitchFamily="18" charset="0"/>
                        </a:rPr>
                        <a:t>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100</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100</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4091217128"/>
                  </a:ext>
                </a:extLst>
              </a:tr>
              <a:tr h="64463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3.5</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kern="1200" baseline="0" dirty="0" smtClean="0">
                          <a:solidFill>
                            <a:schemeClr val="tx1"/>
                          </a:solidFill>
                          <a:latin typeface="Times New Roman" pitchFamily="18" charset="0"/>
                          <a:ea typeface="+mn-ea"/>
                          <a:cs typeface="Times New Roman" pitchFamily="18" charset="0"/>
                        </a:rPr>
                        <a:t>Доля  выпускников текущего года, набравших 250 баллов и более по 3 предметам, к общему количеству выпускников текущего года, сдавших ЕГЭ по 3 и более предметам</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17,1</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8,16</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Снижение показателя связано с низкой подготовкой  и мотивированием обучающихся к сдаче ЕГЭ</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140628147"/>
                  </a:ext>
                </a:extLst>
              </a:tr>
            </a:tbl>
          </a:graphicData>
        </a:graphic>
      </p:graphicFrame>
    </p:spTree>
    <p:extLst>
      <p:ext uri="{BB962C8B-B14F-4D97-AF65-F5344CB8AC3E}">
        <p14:creationId xmlns:p14="http://schemas.microsoft.com/office/powerpoint/2010/main" val="899110877"/>
      </p:ext>
    </p:extLst>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Заголовок 4"/>
          <p:cNvSpPr>
            <a:spLocks noGrp="1"/>
          </p:cNvSpPr>
          <p:nvPr>
            <p:ph type="title"/>
          </p:nvPr>
        </p:nvSpPr>
        <p:spPr>
          <a:xfrm>
            <a:off x="395288" y="44624"/>
            <a:ext cx="8229600" cy="432048"/>
          </a:xfrm>
        </p:spPr>
        <p:txBody>
          <a:bodyPr/>
          <a:lstStyle/>
          <a:p>
            <a:pPr algn="ctr"/>
            <a:r>
              <a:rPr lang="ru-RU" altLang="ru-RU" sz="1600" b="1" dirty="0">
                <a:solidFill>
                  <a:srgbClr val="002060"/>
                </a:solidFill>
                <a:latin typeface="Times New Roman" panose="02020603050405020304" pitchFamily="18" charset="0"/>
              </a:rPr>
              <a:t>Информация достигнутых и плановых приоритетных целевых показателей муниципальных программ городского округа Лотошино</a:t>
            </a:r>
            <a:endParaRPr lang="ru-RU" sz="1600" b="1" dirty="0">
              <a:solidFill>
                <a:srgbClr val="002060"/>
              </a:solidFill>
              <a:latin typeface="Times New Roman" panose="02020603050405020304" pitchFamily="18" charset="0"/>
            </a:endParaRPr>
          </a:p>
        </p:txBody>
      </p:sp>
      <p:graphicFrame>
        <p:nvGraphicFramePr>
          <p:cNvPr id="7" name="Содержимое 6"/>
          <p:cNvGraphicFramePr>
            <a:graphicFrameLocks noGrp="1"/>
          </p:cNvGraphicFramePr>
          <p:nvPr>
            <p:ph idx="1"/>
            <p:extLst>
              <p:ext uri="{D42A27DB-BD31-4B8C-83A1-F6EECF244321}">
                <p14:modId xmlns:p14="http://schemas.microsoft.com/office/powerpoint/2010/main" val="1590898160"/>
              </p:ext>
            </p:extLst>
          </p:nvPr>
        </p:nvGraphicFramePr>
        <p:xfrm>
          <a:off x="179510" y="620687"/>
          <a:ext cx="8784978" cy="5747306"/>
        </p:xfrm>
        <a:graphic>
          <a:graphicData uri="http://schemas.openxmlformats.org/drawingml/2006/table">
            <a:tbl>
              <a:tblPr/>
              <a:tblGrid>
                <a:gridCol w="471073">
                  <a:extLst>
                    <a:ext uri="{9D8B030D-6E8A-4147-A177-3AD203B41FA5}">
                      <a16:colId xmlns:a16="http://schemas.microsoft.com/office/drawing/2014/main" val="20000"/>
                    </a:ext>
                  </a:extLst>
                </a:gridCol>
                <a:gridCol w="4193519">
                  <a:extLst>
                    <a:ext uri="{9D8B030D-6E8A-4147-A177-3AD203B41FA5}">
                      <a16:colId xmlns:a16="http://schemas.microsoft.com/office/drawing/2014/main" val="20001"/>
                    </a:ext>
                  </a:extLst>
                </a:gridCol>
                <a:gridCol w="855174">
                  <a:extLst>
                    <a:ext uri="{9D8B030D-6E8A-4147-A177-3AD203B41FA5}">
                      <a16:colId xmlns:a16="http://schemas.microsoft.com/office/drawing/2014/main" val="20002"/>
                    </a:ext>
                  </a:extLst>
                </a:gridCol>
                <a:gridCol w="1088404">
                  <a:extLst>
                    <a:ext uri="{9D8B030D-6E8A-4147-A177-3AD203B41FA5}">
                      <a16:colId xmlns:a16="http://schemas.microsoft.com/office/drawing/2014/main" val="20003"/>
                    </a:ext>
                  </a:extLst>
                </a:gridCol>
                <a:gridCol w="1088404">
                  <a:extLst>
                    <a:ext uri="{9D8B030D-6E8A-4147-A177-3AD203B41FA5}">
                      <a16:colId xmlns:a16="http://schemas.microsoft.com/office/drawing/2014/main" val="20004"/>
                    </a:ext>
                  </a:extLst>
                </a:gridCol>
                <a:gridCol w="1088404">
                  <a:extLst>
                    <a:ext uri="{9D8B030D-6E8A-4147-A177-3AD203B41FA5}">
                      <a16:colId xmlns:a16="http://schemas.microsoft.com/office/drawing/2014/main" val="961230010"/>
                    </a:ext>
                  </a:extLst>
                </a:gridCol>
              </a:tblGrid>
              <a:tr h="70778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 </a:t>
                      </a:r>
                      <a:r>
                        <a:rPr kumimoji="0" lang="ru-RU" sz="1000" b="1" i="0" u="none" strike="noStrike" cap="none" normalizeH="0" baseline="0" dirty="0" err="1" smtClean="0">
                          <a:ln>
                            <a:noFill/>
                          </a:ln>
                          <a:solidFill>
                            <a:srgbClr val="002060"/>
                          </a:solidFill>
                          <a:effectLst/>
                          <a:latin typeface="Times New Roman" pitchFamily="18" charset="0"/>
                          <a:cs typeface="Times New Roman" pitchFamily="18" charset="0"/>
                        </a:rPr>
                        <a:t>п</a:t>
                      </a: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a:t>
                      </a:r>
                      <a:r>
                        <a:rPr kumimoji="0" lang="ru-RU" sz="1000" b="1" i="0" u="none" strike="noStrike" cap="none" normalizeH="0" baseline="0" dirty="0" err="1" smtClean="0">
                          <a:ln>
                            <a:noFill/>
                          </a:ln>
                          <a:solidFill>
                            <a:srgbClr val="002060"/>
                          </a:solidFill>
                          <a:effectLst/>
                          <a:latin typeface="Times New Roman" pitchFamily="18" charset="0"/>
                          <a:cs typeface="Times New Roman" pitchFamily="18" charset="0"/>
                        </a:rPr>
                        <a:t>п</a:t>
                      </a:r>
                      <a:endParaRPr kumimoji="0" lang="ru-RU" sz="1000" b="1" i="0" u="none" strike="noStrike" cap="none" normalizeH="0" baseline="0" dirty="0" smtClean="0">
                        <a:ln>
                          <a:noFill/>
                        </a:ln>
                        <a:solidFill>
                          <a:srgbClr val="002060"/>
                        </a:solidFill>
                        <a:effectLst/>
                        <a:latin typeface="Times New Roman" pitchFamily="18" charset="0"/>
                        <a:cs typeface="Times New Roman" pitchFamily="18" charset="0"/>
                      </a:endParaRP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Количественные и /или качественные показатели, характеризующие достижение целей и решение задач</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Единица измерения</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Плановое значение показателя в 2023 году</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Достигнутое значение показателя за 2023 год</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Пояснения причин невыполнения плановых значений</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0"/>
                  </a:ext>
                </a:extLst>
              </a:tr>
              <a:tr h="48028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3.6</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kern="1200" dirty="0" smtClean="0">
                          <a:solidFill>
                            <a:schemeClr val="tx1"/>
                          </a:solidFill>
                          <a:latin typeface="Times New Roman" pitchFamily="18" charset="0"/>
                          <a:ea typeface="+mn-ea"/>
                          <a:cs typeface="Times New Roman" pitchFamily="18" charset="0"/>
                        </a:rPr>
                        <a:t>Доля обучающихся, получающих начальное общее образование в государственных и муниципальных образовательных организациях, получающих бесплатное горячее питание, к общему количеству обучающихся, получающих начальное общее образование в государственных и муниципальных образовательных организациях</a:t>
                      </a:r>
                      <a:endParaRPr lang="ru-RU" sz="800" kern="1200" baseline="0" dirty="0" smtClean="0">
                        <a:solidFill>
                          <a:schemeClr val="tx1"/>
                        </a:solidFill>
                        <a:latin typeface="Times New Roman" pitchFamily="18" charset="0"/>
                        <a:ea typeface="+mn-ea"/>
                        <a:cs typeface="Times New Roman" pitchFamily="18" charset="0"/>
                      </a:endParaRP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100,0</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100</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2"/>
                  </a:ext>
                </a:extLst>
              </a:tr>
              <a:tr h="45482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3.7</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kern="1200" dirty="0" smtClean="0">
                          <a:solidFill>
                            <a:schemeClr val="tx1"/>
                          </a:solidFill>
                          <a:latin typeface="Times New Roman" pitchFamily="18" charset="0"/>
                          <a:ea typeface="+mn-ea"/>
                          <a:cs typeface="Times New Roman" pitchFamily="18" charset="0"/>
                        </a:rPr>
                        <a:t>Количество объектов, в которых в полном объеме выполнены мероприятия по капитальному ремонту общеобразовательных организаций</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единица</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3"/>
                  </a:ext>
                </a:extLst>
              </a:tr>
              <a:tr h="58139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3.8</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kern="1200" baseline="0" dirty="0" smtClean="0">
                          <a:solidFill>
                            <a:schemeClr val="tx1"/>
                          </a:solidFill>
                          <a:latin typeface="Times New Roman" pitchFamily="18" charset="0"/>
                          <a:ea typeface="+mn-ea"/>
                          <a:cs typeface="Times New Roman" pitchFamily="18" charset="0"/>
                        </a:rPr>
                        <a:t>Доля детей в возрасте от 5 до 18 лет, охваченных дополнительным образованием</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93,0</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84</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Невыполнение показателя связано со снижением контингента обучающихся</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4"/>
                  </a:ext>
                </a:extLst>
              </a:tr>
              <a:tr h="379179">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3.9</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kern="1200" baseline="0" dirty="0" smtClean="0">
                          <a:solidFill>
                            <a:schemeClr val="tx1"/>
                          </a:solidFill>
                          <a:latin typeface="Times New Roman" pitchFamily="18" charset="0"/>
                          <a:ea typeface="+mn-ea"/>
                          <a:cs typeface="Times New Roman" pitchFamily="18" charset="0"/>
                        </a:rPr>
                        <a:t>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100</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100</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5"/>
                  </a:ext>
                </a:extLst>
              </a:tr>
              <a:tr h="38744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3.10</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kern="1200" baseline="0" dirty="0" smtClean="0">
                          <a:solidFill>
                            <a:schemeClr val="tx1"/>
                          </a:solidFill>
                          <a:latin typeface="Times New Roman" pitchFamily="18" charset="0"/>
                          <a:ea typeface="+mn-ea"/>
                          <a:cs typeface="Times New Roman" pitchFamily="18" charset="0"/>
                        </a:rPr>
                        <a:t>Доступность дошкольного образования для детей в возрасте до 3-х лет</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100</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100</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6"/>
                  </a:ext>
                </a:extLst>
              </a:tr>
              <a:tr h="68250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3.11</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b="0" i="0" kern="1200" dirty="0" smtClean="0">
                          <a:solidFill>
                            <a:schemeClr val="tx1"/>
                          </a:solidFill>
                          <a:effectLst/>
                          <a:latin typeface="Times New Roman" panose="02020603050405020304" pitchFamily="18" charset="0"/>
                          <a:ea typeface="+mn-ea"/>
                          <a:cs typeface="Times New Roman" panose="02020603050405020304" pitchFamily="18" charset="0"/>
                        </a:rPr>
                        <a:t>Созданы дополнительные места в субъектах Российской Федерации для детей в возрасте от 1,5 до 3 лет любой направленности в организациях, осуществляющих образовательную деятельность (за исключением государственных и муниципальных), и у индивидуальных предпринимателей, осуществляющих образовательную деятельность по образовательным программам дошкольного образования, в том числе адаптированным, и присмотр и уход за детьми, место</a:t>
                      </a:r>
                      <a:endParaRPr lang="ru-RU" sz="800" b="0" kern="1200" baseline="0" dirty="0" smtClean="0">
                        <a:solidFill>
                          <a:schemeClr val="tx1"/>
                        </a:solidFill>
                        <a:latin typeface="Times New Roman" pitchFamily="18" charset="0"/>
                        <a:ea typeface="+mn-ea"/>
                        <a:cs typeface="Times New Roman" pitchFamily="18" charset="0"/>
                      </a:endParaRP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место</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0</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0</a:t>
                      </a: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6" marR="91436" marT="45733" marB="457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7"/>
                  </a:ext>
                </a:extLst>
              </a:tr>
              <a:tr h="48026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3.12</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b="0" i="0" kern="1200" dirty="0" smtClean="0">
                          <a:solidFill>
                            <a:schemeClr val="tx1"/>
                          </a:solidFill>
                          <a:effectLst/>
                          <a:latin typeface="Times New Roman" panose="02020603050405020304" pitchFamily="18" charset="0"/>
                          <a:ea typeface="+mn-ea"/>
                          <a:cs typeface="Times New Roman" panose="02020603050405020304" pitchFamily="18" charset="0"/>
                        </a:rPr>
                        <a:t>Поддержка образования для детей с ограниченными возможностями здоровья. Обновление материально - технической базы в организациях, осуществляющих образовательную деятельность исключительно по адаптированным основным общеобразовательным программам</a:t>
                      </a:r>
                      <a:endParaRPr kumimoji="0" lang="ru-RU"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единица</a:t>
                      </a:r>
                    </a:p>
                  </a:txBody>
                  <a:tcPr marL="39365" marR="39365" marT="64765" marB="6476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0</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0</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8"/>
                  </a:ext>
                </a:extLst>
              </a:tr>
              <a:tr h="4548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3.13</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Количество отремонтированных общеобразовательных организаций</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штук</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0</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0</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9"/>
                  </a:ext>
                </a:extLst>
              </a:tr>
              <a:tr h="45482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3.14</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b="0" i="0" kern="1200" dirty="0" smtClean="0">
                          <a:solidFill>
                            <a:schemeClr val="tx1"/>
                          </a:solidFill>
                          <a:effectLst/>
                          <a:latin typeface="Times New Roman" panose="02020603050405020304" pitchFamily="18" charset="0"/>
                          <a:ea typeface="+mn-ea"/>
                          <a:cs typeface="Times New Roman" panose="02020603050405020304" pitchFamily="18" charset="0"/>
                        </a:rPr>
                        <a:t>В общеобразовательных организациях, расположенных в сельской местности и малых городах, обновлена материально- техническая база для занятий детей физической культурой и спортом</a:t>
                      </a:r>
                      <a:endParaRPr lang="ru-RU" sz="800" b="0" kern="1200" baseline="0" dirty="0" smtClean="0">
                        <a:solidFill>
                          <a:schemeClr val="tx1"/>
                        </a:solidFill>
                        <a:latin typeface="Times New Roman" pitchFamily="18" charset="0"/>
                        <a:ea typeface="+mn-ea"/>
                        <a:cs typeface="Times New Roman" pitchFamily="18" charset="0"/>
                      </a:endParaRP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Единица</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0</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0</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2203747250"/>
                  </a:ext>
                </a:extLst>
              </a:tr>
            </a:tbl>
          </a:graphicData>
        </a:graphic>
      </p:graphicFrame>
    </p:spTree>
    <p:extLst>
      <p:ext uri="{BB962C8B-B14F-4D97-AF65-F5344CB8AC3E}">
        <p14:creationId xmlns:p14="http://schemas.microsoft.com/office/powerpoint/2010/main" val="4175076781"/>
      </p:ext>
    </p:extLst>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Прямоугольник 1"/>
          <p:cNvSpPr>
            <a:spLocks noChangeArrowheads="1"/>
          </p:cNvSpPr>
          <p:nvPr/>
        </p:nvSpPr>
        <p:spPr bwMode="auto">
          <a:xfrm>
            <a:off x="107950" y="44450"/>
            <a:ext cx="87852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0" hangingPunct="0">
              <a:spcBef>
                <a:spcPct val="0"/>
              </a:spcBef>
              <a:buClrTx/>
              <a:buSzTx/>
              <a:buFontTx/>
              <a:buNone/>
            </a:pPr>
            <a:r>
              <a:rPr lang="ru-RU" altLang="ru-RU" sz="1600" b="1" dirty="0">
                <a:solidFill>
                  <a:srgbClr val="002060"/>
                </a:solidFill>
                <a:latin typeface="Times New Roman" panose="02020603050405020304" pitchFamily="18" charset="0"/>
                <a:ea typeface="+mj-ea"/>
                <a:cs typeface="+mj-cs"/>
              </a:rPr>
              <a:t>Информация достигнутых и плановых приоритетных целевых показателей муниципальных программ городского округа Лотошино</a:t>
            </a:r>
          </a:p>
        </p:txBody>
      </p:sp>
      <p:graphicFrame>
        <p:nvGraphicFramePr>
          <p:cNvPr id="3" name="Содержимое 6"/>
          <p:cNvGraphicFramePr>
            <a:graphicFrameLocks/>
          </p:cNvGraphicFramePr>
          <p:nvPr>
            <p:extLst>
              <p:ext uri="{D42A27DB-BD31-4B8C-83A1-F6EECF244321}">
                <p14:modId xmlns:p14="http://schemas.microsoft.com/office/powerpoint/2010/main" val="2795003902"/>
              </p:ext>
            </p:extLst>
          </p:nvPr>
        </p:nvGraphicFramePr>
        <p:xfrm>
          <a:off x="184150" y="600489"/>
          <a:ext cx="8780338" cy="5775545"/>
        </p:xfrm>
        <a:graphic>
          <a:graphicData uri="http://schemas.openxmlformats.org/drawingml/2006/table">
            <a:tbl>
              <a:tblPr/>
              <a:tblGrid>
                <a:gridCol w="457119">
                  <a:extLst>
                    <a:ext uri="{9D8B030D-6E8A-4147-A177-3AD203B41FA5}">
                      <a16:colId xmlns:a16="http://schemas.microsoft.com/office/drawing/2014/main" val="20000"/>
                    </a:ext>
                  </a:extLst>
                </a:gridCol>
                <a:gridCol w="4205008">
                  <a:extLst>
                    <a:ext uri="{9D8B030D-6E8A-4147-A177-3AD203B41FA5}">
                      <a16:colId xmlns:a16="http://schemas.microsoft.com/office/drawing/2014/main" val="20001"/>
                    </a:ext>
                  </a:extLst>
                </a:gridCol>
                <a:gridCol w="854724">
                  <a:extLst>
                    <a:ext uri="{9D8B030D-6E8A-4147-A177-3AD203B41FA5}">
                      <a16:colId xmlns:a16="http://schemas.microsoft.com/office/drawing/2014/main" val="20002"/>
                    </a:ext>
                  </a:extLst>
                </a:gridCol>
                <a:gridCol w="1087829">
                  <a:extLst>
                    <a:ext uri="{9D8B030D-6E8A-4147-A177-3AD203B41FA5}">
                      <a16:colId xmlns:a16="http://schemas.microsoft.com/office/drawing/2014/main" val="20003"/>
                    </a:ext>
                  </a:extLst>
                </a:gridCol>
                <a:gridCol w="1087829">
                  <a:extLst>
                    <a:ext uri="{9D8B030D-6E8A-4147-A177-3AD203B41FA5}">
                      <a16:colId xmlns:a16="http://schemas.microsoft.com/office/drawing/2014/main" val="20004"/>
                    </a:ext>
                  </a:extLst>
                </a:gridCol>
                <a:gridCol w="1087829">
                  <a:extLst>
                    <a:ext uri="{9D8B030D-6E8A-4147-A177-3AD203B41FA5}">
                      <a16:colId xmlns:a16="http://schemas.microsoft.com/office/drawing/2014/main" val="3909277755"/>
                    </a:ext>
                  </a:extLst>
                </a:gridCol>
              </a:tblGrid>
              <a:tr h="528979">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 </a:t>
                      </a:r>
                      <a:r>
                        <a:rPr kumimoji="0" lang="ru-RU" sz="1000" b="1" i="0" u="none" strike="noStrike" cap="none" normalizeH="0" baseline="0" dirty="0" err="1" smtClean="0">
                          <a:ln>
                            <a:noFill/>
                          </a:ln>
                          <a:solidFill>
                            <a:srgbClr val="002060"/>
                          </a:solidFill>
                          <a:effectLst/>
                          <a:latin typeface="Times New Roman" pitchFamily="18" charset="0"/>
                          <a:cs typeface="Times New Roman" pitchFamily="18" charset="0"/>
                        </a:rPr>
                        <a:t>п</a:t>
                      </a: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a:t>
                      </a:r>
                      <a:r>
                        <a:rPr kumimoji="0" lang="ru-RU" sz="1000" b="1" i="0" u="none" strike="noStrike" cap="none" normalizeH="0" baseline="0" dirty="0" err="1" smtClean="0">
                          <a:ln>
                            <a:noFill/>
                          </a:ln>
                          <a:solidFill>
                            <a:srgbClr val="002060"/>
                          </a:solidFill>
                          <a:effectLst/>
                          <a:latin typeface="Times New Roman" pitchFamily="18" charset="0"/>
                          <a:cs typeface="Times New Roman" pitchFamily="18" charset="0"/>
                        </a:rPr>
                        <a:t>п</a:t>
                      </a:r>
                      <a:endParaRPr kumimoji="0" lang="ru-RU" sz="1000" b="1" i="0" u="none" strike="noStrike" cap="none" normalizeH="0" baseline="0" dirty="0" smtClean="0">
                        <a:ln>
                          <a:noFill/>
                        </a:ln>
                        <a:solidFill>
                          <a:srgbClr val="002060"/>
                        </a:solidFill>
                        <a:effectLst/>
                        <a:latin typeface="Times New Roman" pitchFamily="18" charset="0"/>
                        <a:cs typeface="Times New Roman" pitchFamily="18" charset="0"/>
                      </a:endParaRP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Количественные и /или качественные показатели, характеризующие достижение целей и решение задач</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Единица измерения</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Плановое значение показателя в 2023 году</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Достигнутое значение показателя за 2023 год</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Пояснения причин невыполнения плановых значений</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0"/>
                  </a:ext>
                </a:extLst>
              </a:tr>
              <a:tr h="453781">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3.15</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b="0" i="0" kern="1200" dirty="0" smtClean="0">
                          <a:solidFill>
                            <a:schemeClr val="tx1"/>
                          </a:solidFill>
                          <a:effectLst/>
                          <a:latin typeface="Times New Roman" panose="02020603050405020304" pitchFamily="18" charset="0"/>
                          <a:ea typeface="+mn-ea"/>
                          <a:cs typeface="Times New Roman" panose="02020603050405020304" pitchFamily="18" charset="0"/>
                        </a:rPr>
                        <a:t>В общеобразовательных организациях, расположенных в сельской местности и малых городах, созданы и функционируют центры образования естественно-научной и технологической направленностей</a:t>
                      </a:r>
                      <a:endParaRPr lang="ru-RU" sz="800" b="0" kern="1200" baseline="0" dirty="0" smtClean="0">
                        <a:solidFill>
                          <a:schemeClr val="tx1"/>
                        </a:solidFill>
                        <a:latin typeface="Times New Roman" pitchFamily="18" charset="0"/>
                        <a:ea typeface="+mn-ea"/>
                        <a:cs typeface="Times New Roman" pitchFamily="18" charset="0"/>
                      </a:endParaRP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единица</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2"/>
                  </a:ext>
                </a:extLst>
              </a:tr>
              <a:tr h="23402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3.16</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b="0" i="0" kern="1200" dirty="0" smtClean="0">
                          <a:solidFill>
                            <a:schemeClr val="tx1"/>
                          </a:solidFill>
                          <a:effectLst/>
                          <a:latin typeface="Times New Roman" panose="02020603050405020304" pitchFamily="18" charset="0"/>
                          <a:ea typeface="+mn-ea"/>
                          <a:cs typeface="Times New Roman" panose="02020603050405020304" pitchFamily="18" charset="0"/>
                        </a:rPr>
                        <a:t>Созданы центры цифрового образования детей «IT-куб»</a:t>
                      </a:r>
                      <a:endParaRPr lang="ru-RU" sz="800" b="0" kern="1200" baseline="0" dirty="0" smtClean="0">
                        <a:solidFill>
                          <a:schemeClr val="tx1"/>
                        </a:solidFill>
                        <a:latin typeface="Times New Roman" pitchFamily="18" charset="0"/>
                        <a:ea typeface="+mn-ea"/>
                        <a:cs typeface="Times New Roman" pitchFamily="18" charset="0"/>
                      </a:endParaRP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единица</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3"/>
                  </a:ext>
                </a:extLst>
              </a:tr>
              <a:tr h="265919">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chemeClr val="tx1"/>
                          </a:solidFill>
                          <a:effectLst/>
                          <a:latin typeface="Times New Roman" pitchFamily="18" charset="0"/>
                          <a:cs typeface="Times New Roman" pitchFamily="18" charset="0"/>
                        </a:rPr>
                        <a:t>4</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5">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altLang="ru-RU" sz="1000" b="1"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Муниципальная программа «Социальная защита населения»</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29" marR="91429" marT="45728" marB="4572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39365" marR="39365" marT="64777" marB="6477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91429" marR="91429" marT="45728" marB="4572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lang="ru-RU" sz="1000" kern="1200" baseline="0" dirty="0" smtClean="0">
                        <a:solidFill>
                          <a:schemeClr val="tx1"/>
                        </a:solidFill>
                        <a:latin typeface="Times New Roman" pitchFamily="18" charset="0"/>
                        <a:ea typeface="+mn-ea"/>
                        <a:cs typeface="Times New Roman" pitchFamily="18" charset="0"/>
                      </a:endParaRP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4"/>
                  </a:ext>
                </a:extLst>
              </a:tr>
              <a:tr h="372749">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4.1</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Увеличение числа граждан старшего возраста, ведущих активный образ жизни</a:t>
                      </a:r>
                    </a:p>
                  </a:txBody>
                  <a:tcPr marT="45704" marB="4570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человек</a:t>
                      </a:r>
                    </a:p>
                  </a:txBody>
                  <a:tcPr marT="45704" marB="4570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tabLst>
                          <a:tab pos="1150938" algn="l"/>
                        </a:tabLst>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tabLst>
                          <a:tab pos="1150938" algn="l"/>
                        </a:tabLst>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tabLst>
                          <a:tab pos="1150938" algn="l"/>
                        </a:tabLst>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tab pos="1150938" algn="l"/>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870</a:t>
                      </a:r>
                    </a:p>
                  </a:txBody>
                  <a:tcPr marL="39370" marR="39370" marT="64748" marB="6474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tabLst>
                          <a:tab pos="1150938" algn="l"/>
                        </a:tabLst>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tabLst>
                          <a:tab pos="1150938" algn="l"/>
                        </a:tabLst>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tabLst>
                          <a:tab pos="1150938" algn="l"/>
                        </a:tabLst>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tab pos="1150938" algn="l"/>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877</a:t>
                      </a:r>
                    </a:p>
                  </a:txBody>
                  <a:tcPr marL="39370" marR="39370" marT="64748" marB="6474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tab pos="1150938" algn="l"/>
                        </a:tabLst>
                      </a:pPr>
                      <a:endParaRPr kumimoji="0" lang="ru-RU" altLang="ru-RU"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39370" marR="39370" marT="64748" marB="6474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5"/>
                  </a:ext>
                </a:extLst>
              </a:tr>
              <a:tr h="291693">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4.2</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Доля детей, охваченных отдыхом и оздоровлением, в общей численности детей в возрасте от 7 до 15 лет, подлежащих оздоровлению</a:t>
                      </a:r>
                    </a:p>
                  </a:txBody>
                  <a:tcPr marT="45704" marB="4570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процент</a:t>
                      </a:r>
                    </a:p>
                  </a:txBody>
                  <a:tcPr marT="45704" marB="4570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62,5</a:t>
                      </a:r>
                    </a:p>
                  </a:txBody>
                  <a:tcPr marL="39370" marR="39370" marT="64748" marB="6474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62,5</a:t>
                      </a:r>
                    </a:p>
                  </a:txBody>
                  <a:tcPr marL="39370" marR="39370" marT="64748" marB="6474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endParaRPr kumimoji="0" lang="ru-RU" altLang="ru-RU"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39370" marR="39370" marT="64748" marB="6474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6"/>
                  </a:ext>
                </a:extLst>
              </a:tr>
              <a:tr h="224671">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4.3</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Доля детей, находящихся в трудной жизненной ситуации, охваченных отдыхом и оздоровлением, в общей численности детей в возрасте от 7 до 15 лет, находящихся в трудной жизненной ситуации, подлежащих оздоровлению</a:t>
                      </a:r>
                    </a:p>
                  </a:txBody>
                  <a:tcPr marT="45704" marB="4570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процент</a:t>
                      </a:r>
                    </a:p>
                  </a:txBody>
                  <a:tcPr marT="45704" marB="4570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56,5</a:t>
                      </a:r>
                    </a:p>
                  </a:txBody>
                  <a:tcPr marL="39370" marR="39370" marT="64748" marB="6474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56,5</a:t>
                      </a:r>
                    </a:p>
                  </a:txBody>
                  <a:tcPr marL="39370" marR="39370" marT="64748" marB="6474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endParaRPr kumimoji="0" lang="ru-RU" altLang="ru-RU"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39370" marR="39370" marT="64748" marB="6474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7"/>
                  </a:ext>
                </a:extLst>
              </a:tr>
              <a:tr h="291693">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0" u="none" strike="noStrike" cap="none" normalizeH="0" baseline="0" dirty="0" smtClean="0">
                          <a:ln>
                            <a:noFill/>
                          </a:ln>
                          <a:solidFill>
                            <a:schemeClr val="tx1"/>
                          </a:solidFill>
                          <a:effectLst/>
                          <a:latin typeface="Times New Roman" panose="02020603050405020304" pitchFamily="18" charset="0"/>
                          <a:cs typeface="Times New Roman" pitchFamily="18" charset="0"/>
                        </a:rPr>
                        <a:t>5</a:t>
                      </a:r>
                    </a:p>
                  </a:txBody>
                  <a:tcPr marL="91429" marR="914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5">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1"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Муниципальная программа «Спорт»</a:t>
                      </a:r>
                    </a:p>
                  </a:txBody>
                  <a:tcPr marT="45704" marB="4570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4" marB="4570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lvl1pPr defTabSz="457200">
                        <a:spcBef>
                          <a:spcPts val="1000"/>
                        </a:spcBef>
                        <a:buClr>
                          <a:schemeClr val="accent1"/>
                        </a:buClr>
                        <a:buSzPct val="80000"/>
                        <a:buFont typeface="Wingdings 3" panose="05040102010807070707" pitchFamily="18" charset="2"/>
                        <a:tabLst>
                          <a:tab pos="1150938" algn="l"/>
                        </a:tabLst>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tabLst>
                          <a:tab pos="1150938" algn="l"/>
                        </a:tabLst>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tabLst>
                          <a:tab pos="1150938" algn="l"/>
                        </a:tabLst>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tab pos="1150938" algn="l"/>
                        </a:tabLst>
                      </a:pPr>
                      <a:endPar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39370" marR="39370" marT="64748" marB="6474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lvl1pPr defTabSz="457200">
                        <a:spcBef>
                          <a:spcPts val="1000"/>
                        </a:spcBef>
                        <a:buClr>
                          <a:schemeClr val="accent1"/>
                        </a:buClr>
                        <a:buSzPct val="80000"/>
                        <a:buFont typeface="Wingdings 3" panose="05040102010807070707" pitchFamily="18" charset="2"/>
                        <a:tabLst>
                          <a:tab pos="1150938" algn="l"/>
                        </a:tabLst>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tabLst>
                          <a:tab pos="1150938" algn="l"/>
                        </a:tabLst>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tabLst>
                          <a:tab pos="1150938" algn="l"/>
                        </a:tabLst>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tabLst>
                          <a:tab pos="1150938" algn="l"/>
                        </a:tabLst>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tab pos="1150938" algn="l"/>
                        </a:tabLst>
                      </a:pPr>
                      <a:endPar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39370" marR="39370" marT="64748" marB="6474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tab pos="1150938" algn="l"/>
                        </a:tabLst>
                      </a:pPr>
                      <a:endParaRPr kumimoji="0" lang="ru-RU" altLang="ru-RU"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39370" marR="39370" marT="64748" marB="6474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8"/>
                  </a:ext>
                </a:extLst>
              </a:tr>
              <a:tr h="2917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anose="02020603050405020304" pitchFamily="18" charset="0"/>
                          <a:cs typeface="Times New Roman" pitchFamily="18" charset="0"/>
                        </a:rPr>
                        <a:t>5.1.</a:t>
                      </a:r>
                    </a:p>
                  </a:txBody>
                  <a:tcPr marL="91443" marR="91443"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kern="1200" baseline="0" dirty="0" smtClean="0">
                          <a:solidFill>
                            <a:schemeClr val="tx1"/>
                          </a:solidFill>
                          <a:latin typeface="Times New Roman" panose="02020603050405020304" pitchFamily="18" charset="0"/>
                          <a:ea typeface="+mn-ea"/>
                          <a:cs typeface="Times New Roman" pitchFamily="18" charset="0"/>
                        </a:rPr>
                        <a:t>Доля граждан, систематически занимающихся физической культурой и спортом</a:t>
                      </a:r>
                      <a:endParaRPr kumimoji="0" lang="ru-RU" sz="800" b="0" i="0" u="none" strike="noStrike" cap="none" normalizeH="0" baseline="0" dirty="0" smtClean="0">
                        <a:ln>
                          <a:noFill/>
                        </a:ln>
                        <a:solidFill>
                          <a:schemeClr val="tx1"/>
                        </a:solidFill>
                        <a:effectLst/>
                        <a:latin typeface="Times New Roman" panose="02020603050405020304" pitchFamily="18" charset="0"/>
                        <a:cs typeface="Times New Roman" pitchFamily="18" charset="0"/>
                      </a:endParaRPr>
                    </a:p>
                  </a:txBody>
                  <a:tcPr marL="91443" marR="91443"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anose="02020603050405020304" pitchFamily="18" charset="0"/>
                          <a:cs typeface="Times New Roman" pitchFamily="18" charset="0"/>
                        </a:rPr>
                        <a:t>процент</a:t>
                      </a:r>
                    </a:p>
                  </a:txBody>
                  <a:tcPr marL="39372" marR="39372" marT="64764" marB="6476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baseline="0" dirty="0" smtClean="0">
                          <a:latin typeface="Times New Roman" panose="02020603050405020304" pitchFamily="18" charset="0"/>
                          <a:ea typeface="Times New Roman"/>
                          <a:cs typeface="Times New Roman"/>
                        </a:rPr>
                        <a:t>45,2</a:t>
                      </a:r>
                      <a:endParaRPr lang="ru-RU" sz="800" baseline="0" dirty="0">
                        <a:latin typeface="Times New Roman" panose="02020603050405020304" pitchFamily="18" charset="0"/>
                        <a:ea typeface="Times New Roman"/>
                        <a:cs typeface="Times New Roman"/>
                      </a:endParaRPr>
                    </a:p>
                  </a:txBody>
                  <a:tcPr marL="68582" marR="68582"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baseline="0" dirty="0" smtClean="0">
                          <a:latin typeface="Times New Roman" panose="02020603050405020304" pitchFamily="18" charset="0"/>
                          <a:ea typeface="Times New Roman"/>
                          <a:cs typeface="Times New Roman"/>
                        </a:rPr>
                        <a:t>47,3</a:t>
                      </a:r>
                      <a:endParaRPr lang="ru-RU" sz="800" baseline="0" dirty="0">
                        <a:latin typeface="Times New Roman" panose="02020603050405020304" pitchFamily="18" charset="0"/>
                        <a:ea typeface="Times New Roman"/>
                        <a:cs typeface="Times New Roman"/>
                      </a:endParaRPr>
                    </a:p>
                  </a:txBody>
                  <a:tcPr marL="68582" marR="68582"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endParaRPr kumimoji="0" lang="ru-RU" altLang="ru-RU"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39370" marR="39370" marT="64748" marB="6474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9"/>
                  </a:ext>
                </a:extLst>
              </a:tr>
              <a:tr h="23170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chemeClr val="tx1"/>
                          </a:solidFill>
                          <a:effectLst/>
                          <a:latin typeface="Times New Roman" panose="02020603050405020304" pitchFamily="18" charset="0"/>
                          <a:cs typeface="Times New Roman" pitchFamily="18" charset="0"/>
                        </a:rPr>
                        <a:t>6</a:t>
                      </a:r>
                    </a:p>
                  </a:txBody>
                  <a:tcPr marL="91443" marR="91443"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5">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1" u="none" strike="noStrike" cap="none" normalizeH="0" baseline="0" dirty="0" smtClean="0">
                          <a:ln>
                            <a:noFill/>
                          </a:ln>
                          <a:solidFill>
                            <a:schemeClr val="tx1"/>
                          </a:solidFill>
                          <a:effectLst/>
                          <a:latin typeface="Times New Roman" pitchFamily="18" charset="0"/>
                          <a:cs typeface="Times New Roman" pitchFamily="18" charset="0"/>
                        </a:rPr>
                        <a:t>Муниципальная программа «Развитие сельского хозяйства»</a:t>
                      </a:r>
                    </a:p>
                  </a:txBody>
                  <a:tcPr marL="91443" marR="91443" marT="45708" marB="4570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1"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43" marR="91443" marT="45708" marB="4570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10"/>
                  </a:ext>
                </a:extLst>
              </a:tr>
              <a:tr h="42646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anose="02020603050405020304" pitchFamily="18" charset="0"/>
                          <a:cs typeface="Times New Roman" pitchFamily="18" charset="0"/>
                        </a:rPr>
                        <a:t>6.1.</a:t>
                      </a:r>
                    </a:p>
                  </a:txBody>
                  <a:tcPr marL="91443" marR="91443"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kern="1200" baseline="0" dirty="0" smtClean="0">
                          <a:solidFill>
                            <a:schemeClr val="tx1"/>
                          </a:solidFill>
                          <a:latin typeface="Times New Roman" panose="02020603050405020304" pitchFamily="18" charset="0"/>
                          <a:ea typeface="+mn-ea"/>
                          <a:cs typeface="Times New Roman" pitchFamily="18" charset="0"/>
                        </a:rPr>
                        <a:t>Индекс производства продукции с/х в хозяйствах всех категорий (в сопоставимых ценах) к предыдущему году</a:t>
                      </a:r>
                    </a:p>
                  </a:txBody>
                  <a:tcPr marL="91443" marR="91443" marT="45708" marB="4570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800" b="0" i="0" u="none" strike="noStrike" cap="none" normalizeH="0" baseline="0" dirty="0" smtClean="0">
                          <a:ln>
                            <a:noFill/>
                          </a:ln>
                          <a:solidFill>
                            <a:schemeClr val="tx1"/>
                          </a:solidFill>
                          <a:effectLst/>
                          <a:latin typeface="Times New Roman" panose="02020603050405020304" pitchFamily="18" charset="0"/>
                          <a:cs typeface="Times New Roman" pitchFamily="18" charset="0"/>
                        </a:rPr>
                        <a:t>процент</a:t>
                      </a:r>
                    </a:p>
                  </a:txBody>
                  <a:tcPr marL="39372" marR="39372" marT="64751" marB="6475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lnSpc>
                          <a:spcPct val="115000"/>
                        </a:lnSpc>
                        <a:spcAft>
                          <a:spcPts val="0"/>
                        </a:spcAft>
                      </a:pPr>
                      <a:r>
                        <a:rPr lang="ru-RU" sz="800" baseline="0" dirty="0" smtClean="0">
                          <a:latin typeface="Times New Roman" panose="02020603050405020304" pitchFamily="18" charset="0"/>
                          <a:ea typeface="Calibri"/>
                          <a:cs typeface="Times New Roman"/>
                        </a:rPr>
                        <a:t>104,4</a:t>
                      </a:r>
                      <a:endParaRPr lang="ru-RU" sz="800" baseline="0" dirty="0">
                        <a:latin typeface="Times New Roman" panose="02020603050405020304" pitchFamily="18" charset="0"/>
                        <a:ea typeface="Calibri"/>
                        <a:cs typeface="Times New Roman"/>
                      </a:endParaRPr>
                    </a:p>
                  </a:txBody>
                  <a:tcPr marL="68582" marR="68582"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lnSpc>
                          <a:spcPct val="115000"/>
                        </a:lnSpc>
                        <a:spcAft>
                          <a:spcPts val="0"/>
                        </a:spcAft>
                      </a:pPr>
                      <a:r>
                        <a:rPr lang="ru-RU" sz="800" baseline="0" dirty="0" smtClean="0">
                          <a:latin typeface="Times New Roman" panose="02020603050405020304" pitchFamily="18" charset="0"/>
                          <a:ea typeface="Calibri"/>
                          <a:cs typeface="Times New Roman"/>
                        </a:rPr>
                        <a:t>104,4</a:t>
                      </a:r>
                      <a:endParaRPr lang="ru-RU" sz="800" baseline="0" dirty="0">
                        <a:latin typeface="Times New Roman" panose="02020603050405020304" pitchFamily="18" charset="0"/>
                        <a:ea typeface="Calibri"/>
                        <a:cs typeface="Times New Roman"/>
                      </a:endParaRPr>
                    </a:p>
                  </a:txBody>
                  <a:tcPr marL="68582" marR="68582"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endParaRPr kumimoji="0" lang="ru-RU" altLang="ru-RU"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39370" marR="39370" marT="64748" marB="6474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2241176833"/>
                  </a:ext>
                </a:extLst>
              </a:tr>
              <a:tr h="23238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chemeClr val="tx1"/>
                          </a:solidFill>
                          <a:effectLst/>
                          <a:latin typeface="Times New Roman" panose="02020603050405020304" pitchFamily="18" charset="0"/>
                          <a:cs typeface="Times New Roman" pitchFamily="18" charset="0"/>
                        </a:rPr>
                        <a:t>7</a:t>
                      </a:r>
                    </a:p>
                  </a:txBody>
                  <a:tcPr marL="91443" marR="91443"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5">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1000" b="1" i="1" dirty="0" smtClean="0">
                          <a:latin typeface="Times New Roman" panose="02020603050405020304" pitchFamily="18" charset="0"/>
                          <a:cs typeface="Times New Roman" panose="02020603050405020304" pitchFamily="18" charset="0"/>
                        </a:rPr>
                        <a:t>Муниципальная</a:t>
                      </a:r>
                      <a:r>
                        <a:rPr lang="ru-RU" sz="1000" b="1" i="1" baseline="0" dirty="0" smtClean="0">
                          <a:latin typeface="Times New Roman" panose="02020603050405020304" pitchFamily="18" charset="0"/>
                          <a:cs typeface="Times New Roman" panose="02020603050405020304" pitchFamily="18" charset="0"/>
                        </a:rPr>
                        <a:t> программа «Экология и окружающая среда»</a:t>
                      </a:r>
                      <a:endParaRPr lang="ru-RU" sz="1000" b="1" i="1" dirty="0" smtClean="0">
                        <a:latin typeface="Times New Roman" panose="02020603050405020304" pitchFamily="18" charset="0"/>
                        <a:cs typeface="Times New Roman" panose="02020603050405020304" pitchFamily="18" charset="0"/>
                      </a:endParaRPr>
                    </a:p>
                  </a:txBody>
                  <a:tcPr marL="91443" marR="91443" marT="45708" marB="4570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dirty="0"/>
                    </a:p>
                  </a:txBody>
                  <a:tcPr marL="91446" marR="91446" marT="45706" marB="4570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dirty="0"/>
                    </a:p>
                  </a:txBody>
                  <a:tcPr marL="68585" marR="6858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dirty="0"/>
                    </a:p>
                  </a:txBody>
                  <a:tcPr marL="68585" marR="6858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ru-RU" sz="1000" b="1" i="1" dirty="0" smtClean="0">
                        <a:latin typeface="Times New Roman" panose="02020603050405020304" pitchFamily="18" charset="0"/>
                        <a:cs typeface="Times New Roman" panose="02020603050405020304" pitchFamily="18" charset="0"/>
                      </a:endParaRPr>
                    </a:p>
                  </a:txBody>
                  <a:tcPr marL="91443" marR="91443" marT="45708" marB="4570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876759502"/>
                  </a:ext>
                </a:extLst>
              </a:tr>
              <a:tr h="42646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anose="02020603050405020304" pitchFamily="18" charset="0"/>
                          <a:cs typeface="Times New Roman" pitchFamily="18" charset="0"/>
                        </a:rPr>
                        <a:t>7.1</a:t>
                      </a:r>
                    </a:p>
                  </a:txBody>
                  <a:tcPr marL="91443" marR="91443"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Количество ликвидированных наиболее опасных объектов накопленного вреда окружающей среды</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штука</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0</a:t>
                      </a:r>
                    </a:p>
                  </a:txBody>
                  <a:tcPr marL="68577" marR="68577"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0</a:t>
                      </a:r>
                    </a:p>
                  </a:txBody>
                  <a:tcPr marL="68577" marR="68577"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altLang="ru-RU"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77" marR="68577"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2068252811"/>
                  </a:ext>
                </a:extLst>
              </a:tr>
              <a:tr h="42646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anose="02020603050405020304" pitchFamily="18" charset="0"/>
                          <a:cs typeface="Times New Roman" pitchFamily="18" charset="0"/>
                        </a:rPr>
                        <a:t>7.2</a:t>
                      </a:r>
                    </a:p>
                  </a:txBody>
                  <a:tcPr marL="91443" marR="91443"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Численность населения, качество жизни которого улучшится в связи с ликвидацией и рекультивацией объектов накопленного вреда окружающей среде</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ts val="1625"/>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тыс. человек</a:t>
                      </a:r>
                    </a:p>
                  </a:txBody>
                  <a:tcPr marL="91437" marR="91437" marT="45688" marB="456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ts val="1625"/>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0</a:t>
                      </a:r>
                    </a:p>
                  </a:txBody>
                  <a:tcPr marL="68577" marR="68577"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ts val="1625"/>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0</a:t>
                      </a:r>
                    </a:p>
                  </a:txBody>
                  <a:tcPr marL="68577" marR="68577"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ts val="1625"/>
                        </a:lnSpc>
                        <a:spcBef>
                          <a:spcPct val="0"/>
                        </a:spcBef>
                        <a:spcAft>
                          <a:spcPct val="0"/>
                        </a:spcAft>
                        <a:buClrTx/>
                        <a:buSzTx/>
                        <a:buFontTx/>
                        <a:buNone/>
                        <a:tabLst/>
                      </a:pPr>
                      <a:endParaRPr kumimoji="0" lang="ru-RU" altLang="ru-RU"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77" marR="68577"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985387357"/>
                  </a:ext>
                </a:extLst>
              </a:tr>
              <a:tr h="42646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anose="02020603050405020304" pitchFamily="18" charset="0"/>
                          <a:cs typeface="Times New Roman" pitchFamily="18" charset="0"/>
                        </a:rPr>
                        <a:t>7.3</a:t>
                      </a:r>
                    </a:p>
                  </a:txBody>
                  <a:tcPr marL="91443" marR="91443"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lang="ru-RU" sz="800" b="0" dirty="0" smtClean="0">
                          <a:latin typeface="Times New Roman" panose="02020603050405020304" pitchFamily="18" charset="0"/>
                          <a:cs typeface="Times New Roman" panose="02020603050405020304" pitchFamily="18" charset="0"/>
                        </a:rPr>
                        <a:t>Количество водных объектов,</a:t>
                      </a:r>
                      <a:r>
                        <a:rPr lang="ru-RU" sz="800" b="0" baseline="0" dirty="0" smtClean="0">
                          <a:latin typeface="Times New Roman" panose="02020603050405020304" pitchFamily="18" charset="0"/>
                          <a:cs typeface="Times New Roman" panose="02020603050405020304" pitchFamily="18" charset="0"/>
                        </a:rPr>
                        <a:t> на которых выполнены комплексы мероприятий по ликвидации последствий засорения</a:t>
                      </a:r>
                      <a:endParaRPr lang="ru-RU" sz="800" b="0" dirty="0">
                        <a:latin typeface="Times New Roman" panose="02020603050405020304" pitchFamily="18" charset="0"/>
                        <a:cs typeface="Times New Roman" panose="02020603050405020304" pitchFamily="18" charset="0"/>
                      </a:endParaRPr>
                    </a:p>
                  </a:txBody>
                  <a:tcPr marL="91443" marR="91443" marT="45708" marB="4570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r>
                        <a:rPr lang="ru-RU" sz="800" b="0" dirty="0" smtClean="0">
                          <a:latin typeface="Times New Roman" panose="02020603050405020304" pitchFamily="18" charset="0"/>
                          <a:cs typeface="Times New Roman" panose="02020603050405020304" pitchFamily="18" charset="0"/>
                        </a:rPr>
                        <a:t>штука</a:t>
                      </a:r>
                      <a:endParaRPr lang="ru-RU" sz="800" b="0" dirty="0">
                        <a:latin typeface="Times New Roman" panose="02020603050405020304" pitchFamily="18" charset="0"/>
                        <a:cs typeface="Times New Roman" panose="02020603050405020304" pitchFamily="18" charset="0"/>
                      </a:endParaRPr>
                    </a:p>
                  </a:txBody>
                  <a:tcPr marL="91443" marR="91443" marT="45708" marB="4570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r>
                        <a:rPr lang="ru-RU" sz="800" b="0" dirty="0" smtClean="0">
                          <a:latin typeface="Times New Roman" panose="02020603050405020304" pitchFamily="18" charset="0"/>
                          <a:cs typeface="Times New Roman" panose="02020603050405020304" pitchFamily="18" charset="0"/>
                        </a:rPr>
                        <a:t>0</a:t>
                      </a:r>
                      <a:endParaRPr lang="ru-RU" sz="800" b="0" dirty="0">
                        <a:latin typeface="Times New Roman" panose="02020603050405020304" pitchFamily="18" charset="0"/>
                        <a:cs typeface="Times New Roman" panose="02020603050405020304" pitchFamily="18" charset="0"/>
                      </a:endParaRPr>
                    </a:p>
                  </a:txBody>
                  <a:tcPr marL="68582" marR="68582"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r>
                        <a:rPr lang="ru-RU" sz="800" b="0" dirty="0" smtClean="0">
                          <a:latin typeface="Times New Roman" panose="02020603050405020304" pitchFamily="18" charset="0"/>
                          <a:cs typeface="Times New Roman" panose="02020603050405020304" pitchFamily="18" charset="0"/>
                        </a:rPr>
                        <a:t>1</a:t>
                      </a:r>
                      <a:endParaRPr lang="ru-RU" sz="800" b="0" dirty="0">
                        <a:latin typeface="Times New Roman" panose="02020603050405020304" pitchFamily="18" charset="0"/>
                        <a:cs typeface="Times New Roman" panose="02020603050405020304" pitchFamily="18" charset="0"/>
                      </a:endParaRPr>
                    </a:p>
                  </a:txBody>
                  <a:tcPr marL="68582" marR="68582"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ts val="1625"/>
                        </a:lnSpc>
                        <a:spcBef>
                          <a:spcPct val="0"/>
                        </a:spcBef>
                        <a:spcAft>
                          <a:spcPct val="0"/>
                        </a:spcAft>
                        <a:buClrTx/>
                        <a:buSzTx/>
                        <a:buFontTx/>
                        <a:buNone/>
                        <a:tabLst/>
                      </a:pPr>
                      <a:endParaRPr kumimoji="0" lang="ru-RU" altLang="ru-RU"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77" marR="68577"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2481838695"/>
                  </a:ext>
                </a:extLst>
              </a:tr>
            </a:tbl>
          </a:graphicData>
        </a:graphic>
      </p:graphicFrame>
    </p:spTree>
    <p:extLst>
      <p:ext uri="{BB962C8B-B14F-4D97-AF65-F5344CB8AC3E}">
        <p14:creationId xmlns:p14="http://schemas.microsoft.com/office/powerpoint/2010/main" val="2178562295"/>
      </p:ext>
    </p:extLst>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90538" y="44450"/>
            <a:ext cx="8229600" cy="576263"/>
          </a:xfrm>
        </p:spPr>
        <p:txBody>
          <a:bodyPr rtlCol="0">
            <a:noAutofit/>
          </a:bodyPr>
          <a:lstStyle/>
          <a:p>
            <a:pPr algn="ctr" eaLnBrk="1" fontAlgn="auto" hangingPunct="1">
              <a:spcAft>
                <a:spcPts val="0"/>
              </a:spcAft>
              <a:defRPr/>
            </a:pPr>
            <a:r>
              <a:rPr lang="ru-RU" altLang="ru-RU" sz="1600" b="1" dirty="0">
                <a:solidFill>
                  <a:srgbClr val="002060"/>
                </a:solidFill>
                <a:latin typeface="Times New Roman" panose="02020603050405020304" pitchFamily="18" charset="0"/>
              </a:rPr>
              <a:t>Информация достигнутых и плановых приоритетных целевых показателей муниципальных программ городского округа Лотошино</a:t>
            </a:r>
            <a:endParaRPr lang="ru-RU" sz="1600" b="1" dirty="0">
              <a:solidFill>
                <a:srgbClr val="002060"/>
              </a:solidFill>
              <a:latin typeface="Times New Roman" panose="02020603050405020304" pitchFamily="18" charset="0"/>
            </a:endParaRPr>
          </a:p>
        </p:txBody>
      </p:sp>
      <p:graphicFrame>
        <p:nvGraphicFramePr>
          <p:cNvPr id="7" name="Содержимое 6"/>
          <p:cNvGraphicFramePr>
            <a:graphicFrameLocks noGrp="1"/>
          </p:cNvGraphicFramePr>
          <p:nvPr>
            <p:ph idx="1"/>
            <p:extLst>
              <p:ext uri="{D42A27DB-BD31-4B8C-83A1-F6EECF244321}">
                <p14:modId xmlns:p14="http://schemas.microsoft.com/office/powerpoint/2010/main" val="636859647"/>
              </p:ext>
            </p:extLst>
          </p:nvPr>
        </p:nvGraphicFramePr>
        <p:xfrm>
          <a:off x="323850" y="765175"/>
          <a:ext cx="8640639" cy="5546409"/>
        </p:xfrm>
        <a:graphic>
          <a:graphicData uri="http://schemas.openxmlformats.org/drawingml/2006/table">
            <a:tbl>
              <a:tblPr/>
              <a:tblGrid>
                <a:gridCol w="655608">
                  <a:extLst>
                    <a:ext uri="{9D8B030D-6E8A-4147-A177-3AD203B41FA5}">
                      <a16:colId xmlns:a16="http://schemas.microsoft.com/office/drawing/2014/main" val="20000"/>
                    </a:ext>
                  </a:extLst>
                </a:gridCol>
                <a:gridCol w="3917052">
                  <a:extLst>
                    <a:ext uri="{9D8B030D-6E8A-4147-A177-3AD203B41FA5}">
                      <a16:colId xmlns:a16="http://schemas.microsoft.com/office/drawing/2014/main" val="20001"/>
                    </a:ext>
                  </a:extLst>
                </a:gridCol>
                <a:gridCol w="850440">
                  <a:extLst>
                    <a:ext uri="{9D8B030D-6E8A-4147-A177-3AD203B41FA5}">
                      <a16:colId xmlns:a16="http://schemas.microsoft.com/office/drawing/2014/main" val="20002"/>
                    </a:ext>
                  </a:extLst>
                </a:gridCol>
                <a:gridCol w="1082379">
                  <a:extLst>
                    <a:ext uri="{9D8B030D-6E8A-4147-A177-3AD203B41FA5}">
                      <a16:colId xmlns:a16="http://schemas.microsoft.com/office/drawing/2014/main" val="20003"/>
                    </a:ext>
                  </a:extLst>
                </a:gridCol>
                <a:gridCol w="1067580">
                  <a:extLst>
                    <a:ext uri="{9D8B030D-6E8A-4147-A177-3AD203B41FA5}">
                      <a16:colId xmlns:a16="http://schemas.microsoft.com/office/drawing/2014/main" val="20004"/>
                    </a:ext>
                  </a:extLst>
                </a:gridCol>
                <a:gridCol w="1067580">
                  <a:extLst>
                    <a:ext uri="{9D8B030D-6E8A-4147-A177-3AD203B41FA5}">
                      <a16:colId xmlns:a16="http://schemas.microsoft.com/office/drawing/2014/main" val="591459632"/>
                    </a:ext>
                  </a:extLst>
                </a:gridCol>
              </a:tblGrid>
              <a:tr h="644401">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 </a:t>
                      </a:r>
                      <a:r>
                        <a:rPr kumimoji="0" lang="ru-RU" sz="1000" b="1" i="0" u="none" strike="noStrike" cap="none" normalizeH="0" baseline="0" dirty="0" err="1" smtClean="0">
                          <a:ln>
                            <a:noFill/>
                          </a:ln>
                          <a:solidFill>
                            <a:srgbClr val="002060"/>
                          </a:solidFill>
                          <a:effectLst/>
                          <a:latin typeface="Times New Roman" pitchFamily="18" charset="0"/>
                          <a:cs typeface="Times New Roman" pitchFamily="18" charset="0"/>
                        </a:rPr>
                        <a:t>п</a:t>
                      </a: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a:t>
                      </a:r>
                      <a:r>
                        <a:rPr kumimoji="0" lang="ru-RU" sz="1000" b="1" i="0" u="none" strike="noStrike" cap="none" normalizeH="0" baseline="0" dirty="0" err="1" smtClean="0">
                          <a:ln>
                            <a:noFill/>
                          </a:ln>
                          <a:solidFill>
                            <a:srgbClr val="002060"/>
                          </a:solidFill>
                          <a:effectLst/>
                          <a:latin typeface="Times New Roman" pitchFamily="18" charset="0"/>
                          <a:cs typeface="Times New Roman" pitchFamily="18" charset="0"/>
                        </a:rPr>
                        <a:t>п</a:t>
                      </a:r>
                      <a:endParaRPr kumimoji="0" lang="ru-RU" sz="1000" b="1" i="0" u="none" strike="noStrike" cap="none" normalizeH="0" baseline="0" dirty="0" smtClean="0">
                        <a:ln>
                          <a:noFill/>
                        </a:ln>
                        <a:solidFill>
                          <a:srgbClr val="002060"/>
                        </a:solidFill>
                        <a:effectLst/>
                        <a:latin typeface="Times New Roman" pitchFamily="18" charset="0"/>
                        <a:cs typeface="Times New Roman" pitchFamily="18" charset="0"/>
                      </a:endParaRPr>
                    </a:p>
                  </a:txBody>
                  <a:tcPr marL="91443" marR="91443"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Количественные и /или качественные показатели, характеризующие достижение целей и решение задач</a:t>
                      </a:r>
                    </a:p>
                  </a:txBody>
                  <a:tcPr marL="91443" marR="91443"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Единица измерения</a:t>
                      </a:r>
                    </a:p>
                  </a:txBody>
                  <a:tcPr marL="91443" marR="91443"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Плановое значение показателя в 2023 году</a:t>
                      </a:r>
                    </a:p>
                  </a:txBody>
                  <a:tcPr marL="91443" marR="91443"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Достигнутое значение показателя за 2023 год</a:t>
                      </a:r>
                    </a:p>
                  </a:txBody>
                  <a:tcPr marL="91443" marR="91443"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Пояснения причин невыполнения плановых значений</a:t>
                      </a:r>
                    </a:p>
                  </a:txBody>
                  <a:tcPr marL="91443" marR="91443"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0"/>
                  </a:ext>
                </a:extLst>
              </a:tr>
              <a:tr h="184111">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chemeClr val="tx1"/>
                          </a:solidFill>
                          <a:effectLst/>
                          <a:latin typeface="Times New Roman" panose="02020603050405020304" pitchFamily="18" charset="0"/>
                          <a:cs typeface="Times New Roman" pitchFamily="18" charset="0"/>
                        </a:rPr>
                        <a:t>8</a:t>
                      </a:r>
                    </a:p>
                  </a:txBody>
                  <a:tcPr marL="91443" marR="91443"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5">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ru-RU" altLang="ru-RU" sz="1000" b="1"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Муниципальная программа «Безопасность и обеспечение безопасности жизнедеятельности населения»</a:t>
                      </a:r>
                    </a:p>
                  </a:txBody>
                  <a:tcPr marL="91443" marR="91443" marT="45708" marB="4570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sz="1000" dirty="0">
                        <a:latin typeface="Times New Roman" panose="02020603050405020304" pitchFamily="18" charset="0"/>
                        <a:cs typeface="Times New Roman" panose="02020603050405020304" pitchFamily="18" charset="0"/>
                      </a:endParaRPr>
                    </a:p>
                  </a:txBody>
                  <a:tcPr marL="39373" marR="39373" marT="64748" marB="64748" anchor="ctr" horzOverflow="overflow"/>
                </a:tc>
                <a:tc hMerge="1">
                  <a:txBody>
                    <a:bodyPr/>
                    <a:lstStyle/>
                    <a:p>
                      <a:endParaRPr lang="ru-RU" sz="1000" dirty="0">
                        <a:latin typeface="Times New Roman" panose="02020603050405020304" pitchFamily="18" charset="0"/>
                        <a:cs typeface="Times New Roman" panose="02020603050405020304" pitchFamily="18" charset="0"/>
                      </a:endParaRPr>
                    </a:p>
                  </a:txBody>
                  <a:tcPr marL="68585" marR="68585" marT="0" marB="0" anchor="ctr"/>
                </a:tc>
                <a:tc hMerge="1">
                  <a:txBody>
                    <a:bodyPr/>
                    <a:lstStyle/>
                    <a:p>
                      <a:endParaRPr lang="ru-RU" sz="1000" dirty="0">
                        <a:latin typeface="Times New Roman" panose="02020603050405020304" pitchFamily="18" charset="0"/>
                        <a:cs typeface="Times New Roman" panose="02020603050405020304" pitchFamily="18" charset="0"/>
                      </a:endParaRPr>
                    </a:p>
                  </a:txBody>
                  <a:tcPr marL="68585" marR="68585" marT="0" marB="0" anchor="ct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altLang="ru-RU" sz="1000" b="1"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91443" marR="91443" marT="45708" marB="4570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4"/>
                  </a:ext>
                </a:extLst>
              </a:tr>
              <a:tr h="345181">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anose="02020603050405020304" pitchFamily="18" charset="0"/>
                          <a:cs typeface="Times New Roman" pitchFamily="18" charset="0"/>
                        </a:rPr>
                        <a:t>8.1</a:t>
                      </a:r>
                    </a:p>
                  </a:txBody>
                  <a:tcPr marL="91443" marR="91443"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Снижение общего количества преступлений, совершённых на территории муниципального образования, не менее чем на 5% ежегодно</a:t>
                      </a:r>
                    </a:p>
                  </a:txBody>
                  <a:tcPr marL="91437" marR="91437" marT="45696" marB="4569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количество преступлений, динамика в %</a:t>
                      </a:r>
                    </a:p>
                  </a:txBody>
                  <a:tcPr marL="91437" marR="91437" marT="45696" marB="4569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181</a:t>
                      </a:r>
                    </a:p>
                  </a:txBody>
                  <a:tcPr marL="9525" marR="9525" marT="9521"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173</a:t>
                      </a:r>
                    </a:p>
                  </a:txBody>
                  <a:tcPr marL="9525" marR="9525" marT="9521"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endParaRPr lang="ru-RU" dirty="0"/>
                    </a:p>
                  </a:txBody>
                  <a:tcPr marL="9525" marR="9525" marT="9521"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5"/>
                  </a:ext>
                </a:extLst>
              </a:tr>
              <a:tr h="345182">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8.2</a:t>
                      </a:r>
                    </a:p>
                  </a:txBody>
                  <a:tcPr marL="91441" marR="91441" marT="45685" marB="4568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lang="ru-RU" sz="800" dirty="0" smtClean="0">
                          <a:latin typeface="Times New Roman" panose="02020603050405020304" pitchFamily="18" charset="0"/>
                          <a:cs typeface="Times New Roman" panose="02020603050405020304" pitchFamily="18" charset="0"/>
                        </a:rPr>
                        <a:t>Увеличение общего количества видеокамер, введенных в эксплуатацию в систему технологического обеспечения региональной общественной безопасности и оперативного управления «Безопасный регион», не менее чем на 5% ежегодно</a:t>
                      </a:r>
                      <a:endParaRPr lang="ru-RU" sz="800" dirty="0">
                        <a:latin typeface="Times New Roman" panose="02020603050405020304" pitchFamily="18" charset="0"/>
                        <a:cs typeface="Times New Roman" panose="02020603050405020304" pitchFamily="18" charset="0"/>
                      </a:endParaRPr>
                    </a:p>
                  </a:txBody>
                  <a:tcPr marL="91447" marR="91447"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lang="ru-RU" sz="800" dirty="0" smtClean="0">
                          <a:latin typeface="Times New Roman" panose="02020603050405020304" pitchFamily="18" charset="0"/>
                          <a:cs typeface="Times New Roman" panose="02020603050405020304" pitchFamily="18" charset="0"/>
                        </a:rPr>
                        <a:t>единицы</a:t>
                      </a:r>
                      <a:endParaRPr lang="ru-RU" sz="800" dirty="0">
                        <a:latin typeface="Times New Roman" panose="02020603050405020304" pitchFamily="18" charset="0"/>
                        <a:cs typeface="Times New Roman" panose="02020603050405020304" pitchFamily="18" charset="0"/>
                      </a:endParaRPr>
                    </a:p>
                  </a:txBody>
                  <a:tcPr marL="91447" marR="91447"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r>
                        <a:rPr lang="ru-RU" sz="800" dirty="0" smtClean="0">
                          <a:latin typeface="Times New Roman" panose="02020603050405020304" pitchFamily="18" charset="0"/>
                          <a:cs typeface="Times New Roman" panose="02020603050405020304" pitchFamily="18" charset="0"/>
                        </a:rPr>
                        <a:t>248</a:t>
                      </a:r>
                      <a:endParaRPr lang="ru-RU" sz="800" dirty="0">
                        <a:latin typeface="Times New Roman" panose="02020603050405020304" pitchFamily="18" charset="0"/>
                        <a:cs typeface="Times New Roman" panose="02020603050405020304" pitchFamily="18" charset="0"/>
                      </a:endParaRPr>
                    </a:p>
                  </a:txBody>
                  <a:tcPr marL="68586" marR="68586"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r>
                        <a:rPr lang="ru-RU" sz="800" dirty="0" smtClean="0">
                          <a:latin typeface="Times New Roman" panose="02020603050405020304" pitchFamily="18" charset="0"/>
                          <a:cs typeface="Times New Roman" panose="02020603050405020304" pitchFamily="18" charset="0"/>
                        </a:rPr>
                        <a:t>248</a:t>
                      </a:r>
                      <a:endParaRPr lang="ru-RU" sz="800" dirty="0">
                        <a:latin typeface="Times New Roman" panose="02020603050405020304" pitchFamily="18" charset="0"/>
                        <a:cs typeface="Times New Roman" panose="02020603050405020304" pitchFamily="18" charset="0"/>
                      </a:endParaRPr>
                    </a:p>
                  </a:txBody>
                  <a:tcPr marL="68586" marR="68586"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endParaRPr lang="ru-RU" sz="1000" dirty="0">
                        <a:latin typeface="Times New Roman" panose="02020603050405020304" pitchFamily="18" charset="0"/>
                        <a:cs typeface="Times New Roman" panose="02020603050405020304" pitchFamily="18" charset="0"/>
                      </a:endParaRPr>
                    </a:p>
                  </a:txBody>
                  <a:tcPr marL="68586" marR="68586"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6"/>
                  </a:ext>
                </a:extLst>
              </a:tr>
              <a:tr h="490492">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8.3</a:t>
                      </a:r>
                    </a:p>
                  </a:txBody>
                  <a:tcPr marL="91441" marR="91441" marT="45685" marB="4568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Доля кладбищ, соответствующих требованиям Регионального стандарта</a:t>
                      </a:r>
                    </a:p>
                  </a:txBody>
                  <a:tcPr marL="91441" marR="91441" marT="45685" marB="4568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процент</a:t>
                      </a:r>
                    </a:p>
                  </a:txBody>
                  <a:tcPr marL="91441" marR="91441" marT="45685" marB="4568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rgbClr val="000000"/>
                          </a:solidFill>
                          <a:effectLst/>
                          <a:latin typeface="Times New Roman" panose="02020603050405020304" pitchFamily="18" charset="0"/>
                          <a:cs typeface="Arial" panose="020B0604020202020204" pitchFamily="34" charset="0"/>
                        </a:rPr>
                        <a:t>34,62</a:t>
                      </a:r>
                    </a:p>
                  </a:txBody>
                  <a:tcPr marL="9525" marR="9525" marT="9519"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rgbClr val="000000"/>
                          </a:solidFill>
                          <a:effectLst/>
                          <a:latin typeface="Times New Roman" panose="02020603050405020304" pitchFamily="18" charset="0"/>
                          <a:cs typeface="Arial" panose="020B0604020202020204" pitchFamily="34" charset="0"/>
                        </a:rPr>
                        <a:t>23,08</a:t>
                      </a:r>
                    </a:p>
                  </a:txBody>
                  <a:tcPr marL="9525" marR="9525" marT="9519"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ru-RU" altLang="ru-RU" sz="700" b="0" i="0" u="none" strike="noStrike" cap="none" normalizeH="0" baseline="0" dirty="0" smtClean="0">
                          <a:ln>
                            <a:noFill/>
                          </a:ln>
                          <a:solidFill>
                            <a:srgbClr val="000000"/>
                          </a:solidFill>
                          <a:effectLst/>
                          <a:latin typeface="Times New Roman" panose="02020603050405020304" pitchFamily="18" charset="0"/>
                          <a:cs typeface="Arial" panose="020B0604020202020204" pitchFamily="34" charset="0"/>
                        </a:rPr>
                        <a:t>Работы необходимые для приведения кладбищ к Региональному стандарту завершены не в полном объеме. Планируется завершение в 2024 году.</a:t>
                      </a:r>
                    </a:p>
                  </a:txBody>
                  <a:tcPr marL="9525" marR="9525" marT="9519"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7"/>
                  </a:ext>
                </a:extLst>
              </a:tr>
              <a:tr h="201963">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altLang="ru-RU" sz="1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9</a:t>
                      </a:r>
                    </a:p>
                  </a:txBody>
                  <a:tcPr marL="91441" marR="91441" marT="45685" marB="4568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5">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1" u="none" strike="noStrike" kern="1200" cap="none" normalizeH="0" baseline="0" dirty="0" smtClean="0">
                          <a:ln>
                            <a:noFill/>
                          </a:ln>
                          <a:solidFill>
                            <a:schemeClr val="tx1"/>
                          </a:solidFill>
                          <a:effectLst/>
                          <a:latin typeface="Times New Roman" pitchFamily="18" charset="0"/>
                          <a:ea typeface="+mn-ea"/>
                          <a:cs typeface="Times New Roman" pitchFamily="18" charset="0"/>
                        </a:rPr>
                        <a:t>Муниципальная программа «Жилище»</a:t>
                      </a:r>
                    </a:p>
                  </a:txBody>
                  <a:tcPr marL="91441" marR="91441" marT="45685" marB="4568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altLang="ru-RU"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39370" marR="39370" marT="64735" marB="64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ctr" latinLnBrk="0" hangingPunct="1">
                        <a:lnSpc>
                          <a:spcPct val="100000"/>
                        </a:lnSpc>
                        <a:spcBef>
                          <a:spcPct val="0"/>
                        </a:spcBef>
                        <a:spcAft>
                          <a:spcPct val="0"/>
                        </a:spcAft>
                        <a:buClrTx/>
                        <a:buSzTx/>
                        <a:buFontTx/>
                        <a:buNone/>
                        <a:tabLst/>
                      </a:pPr>
                      <a:endParaRPr kumimoji="0" lang="ru-RU" altLang="ru-RU" sz="1000" b="0" i="0" u="none" strike="noStrike" cap="none" normalizeH="0" baseline="0" dirty="0" smtClean="0">
                        <a:ln>
                          <a:noFill/>
                        </a:ln>
                        <a:solidFill>
                          <a:srgbClr val="000000"/>
                        </a:solidFill>
                        <a:effectLst/>
                        <a:latin typeface="Times New Roman" panose="02020603050405020304" pitchFamily="18" charset="0"/>
                        <a:cs typeface="Arial" panose="020B0604020202020204" pitchFamily="34" charset="0"/>
                      </a:endParaRPr>
                    </a:p>
                  </a:txBody>
                  <a:tcPr marL="9525" marR="9525" marT="9521"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ctr" latinLnBrk="0" hangingPunct="1">
                        <a:lnSpc>
                          <a:spcPct val="100000"/>
                        </a:lnSpc>
                        <a:spcBef>
                          <a:spcPct val="0"/>
                        </a:spcBef>
                        <a:spcAft>
                          <a:spcPct val="0"/>
                        </a:spcAft>
                        <a:buClrTx/>
                        <a:buSzTx/>
                        <a:buFontTx/>
                        <a:buNone/>
                        <a:tabLst/>
                      </a:pPr>
                      <a:endParaRPr kumimoji="0" lang="ru-RU" altLang="ru-RU" sz="1000" b="0" i="0" u="none" strike="noStrike" cap="none" normalizeH="0" baseline="0" dirty="0" smtClean="0">
                        <a:ln>
                          <a:noFill/>
                        </a:ln>
                        <a:solidFill>
                          <a:srgbClr val="000000"/>
                        </a:solidFill>
                        <a:effectLst/>
                        <a:latin typeface="Times New Roman" panose="02020603050405020304" pitchFamily="18" charset="0"/>
                        <a:cs typeface="Arial" panose="020B0604020202020204" pitchFamily="34" charset="0"/>
                      </a:endParaRPr>
                    </a:p>
                  </a:txBody>
                  <a:tcPr marL="9525" marR="9525" marT="9521"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ru-RU" sz="1000" b="1" i="1"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91441" marR="91441" marT="45685" marB="4568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8"/>
                  </a:ext>
                </a:extLst>
              </a:tr>
              <a:tr h="1840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altLang="ru-RU" sz="1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91441" marR="91441" marT="45685" marB="4568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5">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1" u="none" strike="noStrike" cap="none" normalizeH="0" baseline="0" dirty="0" smtClean="0">
                          <a:ln>
                            <a:noFill/>
                          </a:ln>
                          <a:solidFill>
                            <a:schemeClr val="tx1"/>
                          </a:solidFill>
                          <a:effectLst/>
                          <a:latin typeface="Times New Roman" pitchFamily="18" charset="0"/>
                          <a:cs typeface="Times New Roman" pitchFamily="18" charset="0"/>
                        </a:rPr>
                        <a:t>-</a:t>
                      </a:r>
                    </a:p>
                  </a:txBody>
                  <a:tcPr marL="91441" marR="91441" marT="45685" marB="4568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9"/>
                  </a:ext>
                </a:extLst>
              </a:tr>
              <a:tr h="210655">
                <a:tc>
                  <a:txBody>
                    <a:bodyPr/>
                    <a:lstStyle>
                      <a:lvl1pPr>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10</a:t>
                      </a:r>
                    </a:p>
                  </a:txBody>
                  <a:tcPr marL="91441" marR="91441" marT="45685" marB="4568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5">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1" u="none" strike="noStrike" cap="none" normalizeH="0" baseline="0" dirty="0" smtClean="0">
                          <a:ln>
                            <a:noFill/>
                          </a:ln>
                          <a:solidFill>
                            <a:schemeClr val="tx1"/>
                          </a:solidFill>
                          <a:effectLst/>
                          <a:latin typeface="Times New Roman" pitchFamily="18" charset="0"/>
                          <a:cs typeface="Times New Roman" pitchFamily="18" charset="0"/>
                        </a:rPr>
                        <a:t>Муниципальная программа «</a:t>
                      </a:r>
                      <a:r>
                        <a:rPr kumimoji="0" lang="ru-RU" sz="1000" b="1" i="1" u="none" strike="noStrike" kern="1200" cap="none" normalizeH="0" baseline="0" dirty="0" smtClean="0">
                          <a:ln>
                            <a:noFill/>
                          </a:ln>
                          <a:solidFill>
                            <a:schemeClr val="tx1"/>
                          </a:solidFill>
                          <a:effectLst/>
                          <a:latin typeface="Times New Roman" pitchFamily="18" charset="0"/>
                          <a:ea typeface="+mn-ea"/>
                          <a:cs typeface="Times New Roman" pitchFamily="18" charset="0"/>
                        </a:rPr>
                        <a:t>Развитие инженерной инфраструктуры и </a:t>
                      </a:r>
                      <a:r>
                        <a:rPr kumimoji="0" lang="ru-RU" sz="1000" b="1" i="1" u="none" strike="noStrike" kern="1200" cap="none" normalizeH="0" baseline="0" dirty="0" err="1" smtClean="0">
                          <a:ln>
                            <a:noFill/>
                          </a:ln>
                          <a:solidFill>
                            <a:schemeClr val="tx1"/>
                          </a:solidFill>
                          <a:effectLst/>
                          <a:latin typeface="Times New Roman" pitchFamily="18" charset="0"/>
                          <a:ea typeface="+mn-ea"/>
                          <a:cs typeface="Times New Roman" pitchFamily="18" charset="0"/>
                        </a:rPr>
                        <a:t>энергоэффективности</a:t>
                      </a:r>
                      <a:r>
                        <a:rPr kumimoji="0" lang="ru-RU" sz="1000" b="1" i="1" u="none" strike="noStrike" kern="1200" cap="none" normalizeH="0" baseline="0" dirty="0" smtClean="0">
                          <a:ln>
                            <a:noFill/>
                          </a:ln>
                          <a:solidFill>
                            <a:schemeClr val="tx1"/>
                          </a:solidFill>
                          <a:effectLst/>
                          <a:latin typeface="Times New Roman" pitchFamily="18" charset="0"/>
                          <a:ea typeface="+mn-ea"/>
                          <a:cs typeface="Times New Roman" pitchFamily="18" charset="0"/>
                        </a:rPr>
                        <a:t>»</a:t>
                      </a:r>
                      <a:endParaRPr kumimoji="0" lang="ru-RU" sz="1000" b="1"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41" marR="91441" marT="45685" marB="4568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altLang="ru-RU" sz="9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694" marB="4569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altLang="ru-RU"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9525" marR="9525" marT="9521"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altLang="ru-RU"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9525" marR="9525" marT="9521"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ru-RU" sz="1000" b="1"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41" marR="91441" marT="45685" marB="4568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10"/>
                  </a:ext>
                </a:extLst>
              </a:tr>
              <a:tr h="345178">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10.1</a:t>
                      </a:r>
                    </a:p>
                  </a:txBody>
                  <a:tcPr marL="91441" marR="91441" marT="45685" marB="4568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lang="ru-RU" sz="800" kern="1200" dirty="0" smtClean="0">
                          <a:solidFill>
                            <a:schemeClr val="tx1"/>
                          </a:solidFill>
                          <a:latin typeface="Times New Roman" pitchFamily="18" charset="0"/>
                          <a:ea typeface="+mn-ea"/>
                          <a:cs typeface="Times New Roman" pitchFamily="18" charset="0"/>
                        </a:rPr>
                        <a:t>Доля зданий, строений, сооружений муниципальной собственности, соответствующих нормальному уровню энергетической эффективности и выше (А, B, C, D)</a:t>
                      </a:r>
                    </a:p>
                  </a:txBody>
                  <a:tcPr marL="91432" marR="91432" marT="45694" marB="4569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2" marR="91432" marT="45694" marB="4569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lnSpc>
                          <a:spcPct val="107000"/>
                        </a:lnSpc>
                        <a:spcAft>
                          <a:spcPts val="0"/>
                        </a:spcAft>
                      </a:pPr>
                      <a:r>
                        <a:rPr lang="ru-RU" sz="800" dirty="0" smtClean="0">
                          <a:latin typeface="Times New Roman"/>
                          <a:ea typeface="Calibri"/>
                          <a:cs typeface="Times New Roman"/>
                        </a:rPr>
                        <a:t>22,4</a:t>
                      </a:r>
                      <a:endParaRPr lang="ru-RU" sz="800" dirty="0">
                        <a:latin typeface="Calibri"/>
                        <a:ea typeface="Calibri"/>
                        <a:cs typeface="Times New Roman"/>
                      </a:endParaRPr>
                    </a:p>
                  </a:txBody>
                  <a:tcPr marL="68574" marR="6857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lnSpc>
                          <a:spcPct val="107000"/>
                        </a:lnSpc>
                        <a:spcAft>
                          <a:spcPts val="0"/>
                        </a:spcAft>
                      </a:pPr>
                      <a:r>
                        <a:rPr lang="ru-RU" sz="800" dirty="0" smtClean="0">
                          <a:latin typeface="Calibri"/>
                          <a:ea typeface="Calibri"/>
                          <a:cs typeface="Times New Roman"/>
                        </a:rPr>
                        <a:t>22,4</a:t>
                      </a:r>
                      <a:endParaRPr lang="ru-RU" sz="800" dirty="0">
                        <a:latin typeface="Calibri"/>
                        <a:ea typeface="Calibri"/>
                        <a:cs typeface="Times New Roman"/>
                      </a:endParaRPr>
                    </a:p>
                  </a:txBody>
                  <a:tcPr marL="68574" marR="6857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lnSpc>
                          <a:spcPct val="107000"/>
                        </a:lnSpc>
                        <a:spcAft>
                          <a:spcPts val="0"/>
                        </a:spcAft>
                      </a:pPr>
                      <a:endParaRPr lang="ru-RU" sz="1000" dirty="0">
                        <a:latin typeface="Calibri"/>
                        <a:ea typeface="Calibri"/>
                        <a:cs typeface="Times New Roman"/>
                      </a:endParaRPr>
                    </a:p>
                  </a:txBody>
                  <a:tcPr marL="68574" marR="6857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11"/>
                  </a:ext>
                </a:extLst>
              </a:tr>
              <a:tr h="345178">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10.2</a:t>
                      </a:r>
                    </a:p>
                  </a:txBody>
                  <a:tcPr marL="91441" marR="91441" marT="45685" marB="4568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kern="1200" dirty="0" smtClean="0">
                          <a:solidFill>
                            <a:schemeClr val="tx1"/>
                          </a:solidFill>
                          <a:latin typeface="Times New Roman" pitchFamily="18" charset="0"/>
                          <a:ea typeface="+mn-ea"/>
                          <a:cs typeface="Times New Roman" pitchFamily="18" charset="0"/>
                        </a:rPr>
                        <a:t>Доля зданий, строений, сооружений органов местного самоуправления и муниципальных учреждений, оснащенных приборами учета потребляемых энергетических ресурсов</a:t>
                      </a:r>
                    </a:p>
                  </a:txBody>
                  <a:tcPr marL="91432" marR="91432" marT="45694" marB="4569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2" marR="91432" marT="45694" marB="4569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lnSpc>
                          <a:spcPct val="107000"/>
                        </a:lnSpc>
                        <a:spcAft>
                          <a:spcPts val="0"/>
                        </a:spcAft>
                      </a:pPr>
                      <a:r>
                        <a:rPr lang="ru-RU" sz="800" dirty="0" smtClean="0">
                          <a:latin typeface="Times New Roman"/>
                          <a:ea typeface="Calibri"/>
                          <a:cs typeface="Times New Roman"/>
                        </a:rPr>
                        <a:t>88,55</a:t>
                      </a:r>
                      <a:endParaRPr lang="ru-RU" sz="800" dirty="0">
                        <a:latin typeface="Calibri"/>
                        <a:ea typeface="Calibri"/>
                        <a:cs typeface="Times New Roman"/>
                      </a:endParaRPr>
                    </a:p>
                  </a:txBody>
                  <a:tcPr marL="68574" marR="6857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lnSpc>
                          <a:spcPct val="107000"/>
                        </a:lnSpc>
                        <a:spcAft>
                          <a:spcPts val="0"/>
                        </a:spcAft>
                      </a:pPr>
                      <a:r>
                        <a:rPr lang="ru-RU" sz="800" dirty="0" smtClean="0">
                          <a:latin typeface="Calibri"/>
                          <a:ea typeface="Calibri"/>
                          <a:cs typeface="Times New Roman"/>
                        </a:rPr>
                        <a:t>88,55</a:t>
                      </a:r>
                      <a:endParaRPr lang="ru-RU" sz="800" dirty="0">
                        <a:latin typeface="Calibri"/>
                        <a:ea typeface="Calibri"/>
                        <a:cs typeface="Times New Roman"/>
                      </a:endParaRPr>
                    </a:p>
                  </a:txBody>
                  <a:tcPr marL="68574" marR="6857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lnSpc>
                          <a:spcPct val="107000"/>
                        </a:lnSpc>
                        <a:spcAft>
                          <a:spcPts val="0"/>
                        </a:spcAft>
                      </a:pPr>
                      <a:endParaRPr lang="ru-RU" sz="1000" dirty="0">
                        <a:latin typeface="Calibri"/>
                        <a:ea typeface="Calibri"/>
                        <a:cs typeface="Times New Roman"/>
                      </a:endParaRPr>
                    </a:p>
                  </a:txBody>
                  <a:tcPr marL="68574" marR="6857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499943303"/>
                  </a:ext>
                </a:extLst>
              </a:tr>
              <a:tr h="413210">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10.3</a:t>
                      </a:r>
                    </a:p>
                  </a:txBody>
                  <a:tcPr marL="91441" marR="91441" marT="45677" marB="4567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lang="ru-RU" sz="800" kern="1200" dirty="0" smtClean="0">
                          <a:solidFill>
                            <a:schemeClr val="tx1"/>
                          </a:solidFill>
                          <a:latin typeface="Times New Roman" pitchFamily="18" charset="0"/>
                          <a:ea typeface="+mn-ea"/>
                          <a:cs typeface="Times New Roman" pitchFamily="18" charset="0"/>
                        </a:rPr>
                        <a:t>Бережливый учет - оснащенность многоквартирных домов </a:t>
                      </a:r>
                      <a:r>
                        <a:rPr lang="ru-RU" sz="800" kern="1200" dirty="0" err="1" smtClean="0">
                          <a:solidFill>
                            <a:schemeClr val="tx1"/>
                          </a:solidFill>
                          <a:latin typeface="Times New Roman" pitchFamily="18" charset="0"/>
                          <a:ea typeface="+mn-ea"/>
                          <a:cs typeface="Times New Roman" pitchFamily="18" charset="0"/>
                        </a:rPr>
                        <a:t>общедомовыми</a:t>
                      </a:r>
                      <a:r>
                        <a:rPr lang="ru-RU" sz="800" kern="1200" dirty="0" smtClean="0">
                          <a:solidFill>
                            <a:schemeClr val="tx1"/>
                          </a:solidFill>
                          <a:latin typeface="Times New Roman" pitchFamily="18" charset="0"/>
                          <a:ea typeface="+mn-ea"/>
                          <a:cs typeface="Times New Roman" pitchFamily="18" charset="0"/>
                        </a:rPr>
                        <a:t> приборами учета</a:t>
                      </a:r>
                    </a:p>
                  </a:txBody>
                  <a:tcPr marL="91432" marR="91432" marT="45694" marB="4569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2" marR="91432" marT="45694" marB="4569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lnSpc>
                          <a:spcPct val="107000"/>
                        </a:lnSpc>
                        <a:spcAft>
                          <a:spcPts val="0"/>
                        </a:spcAft>
                      </a:pPr>
                      <a:r>
                        <a:rPr lang="ru-RU" sz="800" dirty="0" smtClean="0">
                          <a:latin typeface="Times New Roman"/>
                          <a:ea typeface="Calibri"/>
                          <a:cs typeface="Times New Roman"/>
                        </a:rPr>
                        <a:t>42,87</a:t>
                      </a:r>
                      <a:endParaRPr lang="ru-RU" sz="800" dirty="0">
                        <a:latin typeface="Calibri"/>
                        <a:ea typeface="Calibri"/>
                        <a:cs typeface="Times New Roman"/>
                      </a:endParaRPr>
                    </a:p>
                  </a:txBody>
                  <a:tcPr marL="68574" marR="6857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lnSpc>
                          <a:spcPct val="107000"/>
                        </a:lnSpc>
                        <a:spcAft>
                          <a:spcPts val="0"/>
                        </a:spcAft>
                      </a:pPr>
                      <a:r>
                        <a:rPr lang="ru-RU" sz="800" dirty="0" smtClean="0">
                          <a:latin typeface="Calibri"/>
                          <a:ea typeface="Calibri"/>
                          <a:cs typeface="Times New Roman"/>
                        </a:rPr>
                        <a:t>42,87</a:t>
                      </a:r>
                      <a:endParaRPr lang="ru-RU" sz="800" dirty="0">
                        <a:latin typeface="Calibri"/>
                        <a:ea typeface="Calibri"/>
                        <a:cs typeface="Times New Roman"/>
                      </a:endParaRPr>
                    </a:p>
                  </a:txBody>
                  <a:tcPr marL="68574" marR="6857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lnSpc>
                          <a:spcPct val="107000"/>
                        </a:lnSpc>
                        <a:spcAft>
                          <a:spcPts val="0"/>
                        </a:spcAft>
                      </a:pPr>
                      <a:endParaRPr lang="ru-RU" sz="1000" dirty="0">
                        <a:latin typeface="Calibri"/>
                        <a:ea typeface="Calibri"/>
                        <a:cs typeface="Times New Roman"/>
                      </a:endParaRPr>
                    </a:p>
                  </a:txBody>
                  <a:tcPr marL="68574" marR="6857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999251834"/>
                  </a:ext>
                </a:extLst>
              </a:tr>
              <a:tr h="413210">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10.4</a:t>
                      </a:r>
                    </a:p>
                  </a:txBody>
                  <a:tcPr marL="91441" marR="91441" marT="45677" marB="4567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kern="1200" dirty="0" smtClean="0">
                          <a:solidFill>
                            <a:schemeClr val="tx1"/>
                          </a:solidFill>
                          <a:latin typeface="Times New Roman" pitchFamily="18" charset="0"/>
                          <a:ea typeface="+mn-ea"/>
                          <a:cs typeface="Times New Roman" pitchFamily="18" charset="0"/>
                        </a:rPr>
                        <a:t>Доля многоквартирных домов с присвоенными классами энергоэффективности</a:t>
                      </a:r>
                      <a:endParaRPr kumimoji="0" lang="ru-RU"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2" marR="91432" marT="45694" marB="4569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39367" marR="39367" marT="64734" marB="64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lnSpc>
                          <a:spcPct val="107000"/>
                        </a:lnSpc>
                        <a:spcAft>
                          <a:spcPts val="0"/>
                        </a:spcAft>
                      </a:pPr>
                      <a:r>
                        <a:rPr lang="ru-RU" sz="800" dirty="0" smtClean="0">
                          <a:latin typeface="Times New Roman"/>
                          <a:ea typeface="Calibri"/>
                          <a:cs typeface="Times New Roman"/>
                        </a:rPr>
                        <a:t>1,96</a:t>
                      </a:r>
                      <a:endParaRPr lang="ru-RU" sz="800" dirty="0">
                        <a:latin typeface="Calibri"/>
                        <a:ea typeface="Calibri"/>
                        <a:cs typeface="Times New Roman"/>
                      </a:endParaRPr>
                    </a:p>
                  </a:txBody>
                  <a:tcPr marL="68574" marR="6857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lnSpc>
                          <a:spcPct val="107000"/>
                        </a:lnSpc>
                        <a:spcAft>
                          <a:spcPts val="0"/>
                        </a:spcAft>
                      </a:pPr>
                      <a:r>
                        <a:rPr lang="ru-RU" sz="800" dirty="0" smtClean="0">
                          <a:latin typeface="Calibri"/>
                          <a:ea typeface="Calibri"/>
                          <a:cs typeface="Times New Roman"/>
                        </a:rPr>
                        <a:t>1,96</a:t>
                      </a:r>
                      <a:endParaRPr lang="ru-RU" sz="800" dirty="0">
                        <a:latin typeface="Calibri"/>
                        <a:ea typeface="Calibri"/>
                        <a:cs typeface="Times New Roman"/>
                      </a:endParaRPr>
                    </a:p>
                  </a:txBody>
                  <a:tcPr marL="68574" marR="6857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lnSpc>
                          <a:spcPct val="107000"/>
                        </a:lnSpc>
                        <a:spcAft>
                          <a:spcPts val="0"/>
                        </a:spcAft>
                      </a:pPr>
                      <a:endParaRPr lang="ru-RU" sz="1000" dirty="0">
                        <a:latin typeface="Calibri"/>
                        <a:ea typeface="Calibri"/>
                        <a:cs typeface="Times New Roman"/>
                      </a:endParaRPr>
                    </a:p>
                  </a:txBody>
                  <a:tcPr marL="68574" marR="6857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2852198965"/>
                  </a:ext>
                </a:extLst>
              </a:tr>
              <a:tr h="413210">
                <a:tc>
                  <a:txBody>
                    <a:bodyPr/>
                    <a:lstStyle>
                      <a:lvl1pPr defTabSz="457200">
                        <a:spcBef>
                          <a:spcPts val="1000"/>
                        </a:spcBef>
                        <a:buClr>
                          <a:schemeClr val="accent1"/>
                        </a:buClr>
                        <a:buSzPct val="80000"/>
                        <a:buFont typeface="Wingdings 3" panose="05040102010807070707" pitchFamily="18" charset="2"/>
                        <a:defRPr sz="16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defRPr sz="14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defRPr sz="12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defRPr sz="10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defRPr sz="10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10.5</a:t>
                      </a:r>
                    </a:p>
                  </a:txBody>
                  <a:tcPr marL="91441" marR="91441" marT="45677" marB="4567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lang="ru-RU" sz="800" kern="1200" dirty="0" smtClean="0">
                          <a:solidFill>
                            <a:schemeClr val="tx1"/>
                          </a:solidFill>
                          <a:latin typeface="Times New Roman" pitchFamily="18" charset="0"/>
                          <a:ea typeface="+mn-ea"/>
                          <a:cs typeface="Times New Roman" pitchFamily="18" charset="0"/>
                        </a:rPr>
                        <a:t>Доля актуальных схем теплоснабжения, водоснабжения и водоотведения,</a:t>
                      </a:r>
                      <a:r>
                        <a:rPr lang="ru-RU" sz="800" kern="1200" baseline="0" dirty="0" smtClean="0">
                          <a:solidFill>
                            <a:schemeClr val="tx1"/>
                          </a:solidFill>
                          <a:latin typeface="Times New Roman" pitchFamily="18" charset="0"/>
                          <a:ea typeface="+mn-ea"/>
                          <a:cs typeface="Times New Roman" pitchFamily="18" charset="0"/>
                        </a:rPr>
                        <a:t> программ комплексного развития систем коммунальной инфраструктуры Московской области</a:t>
                      </a:r>
                      <a:endParaRPr lang="ru-RU" sz="800" kern="1200" dirty="0" smtClean="0">
                        <a:solidFill>
                          <a:schemeClr val="tx1"/>
                        </a:solidFill>
                        <a:latin typeface="Times New Roman" pitchFamily="18" charset="0"/>
                        <a:ea typeface="+mn-ea"/>
                        <a:cs typeface="Times New Roman" pitchFamily="18" charset="0"/>
                      </a:endParaRPr>
                    </a:p>
                  </a:txBody>
                  <a:tcPr marL="91432" marR="91432" marT="45694" marB="4569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2" marR="91432" marT="45694" marB="4569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lnSpc>
                          <a:spcPct val="107000"/>
                        </a:lnSpc>
                        <a:spcAft>
                          <a:spcPts val="0"/>
                        </a:spcAft>
                      </a:pPr>
                      <a:r>
                        <a:rPr lang="ru-RU" sz="800" dirty="0" smtClean="0">
                          <a:latin typeface="Times New Roman"/>
                          <a:ea typeface="Calibri"/>
                          <a:cs typeface="Times New Roman"/>
                        </a:rPr>
                        <a:t>100</a:t>
                      </a:r>
                      <a:endParaRPr lang="ru-RU" sz="800" dirty="0">
                        <a:latin typeface="Calibri"/>
                        <a:ea typeface="Calibri"/>
                        <a:cs typeface="Times New Roman"/>
                      </a:endParaRPr>
                    </a:p>
                  </a:txBody>
                  <a:tcPr marL="68574" marR="6857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lnSpc>
                          <a:spcPct val="107000"/>
                        </a:lnSpc>
                        <a:spcAft>
                          <a:spcPts val="0"/>
                        </a:spcAft>
                      </a:pPr>
                      <a:r>
                        <a:rPr lang="ru-RU" sz="800" dirty="0" smtClean="0">
                          <a:latin typeface="Calibri"/>
                          <a:ea typeface="Calibri"/>
                          <a:cs typeface="Times New Roman"/>
                        </a:rPr>
                        <a:t>100</a:t>
                      </a:r>
                      <a:endParaRPr lang="ru-RU" sz="800" dirty="0">
                        <a:latin typeface="Calibri"/>
                        <a:ea typeface="Calibri"/>
                        <a:cs typeface="Times New Roman"/>
                      </a:endParaRPr>
                    </a:p>
                  </a:txBody>
                  <a:tcPr marL="68574" marR="6857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lnSpc>
                          <a:spcPct val="107000"/>
                        </a:lnSpc>
                        <a:spcAft>
                          <a:spcPts val="0"/>
                        </a:spcAft>
                      </a:pPr>
                      <a:endParaRPr lang="ru-RU" sz="1000" dirty="0">
                        <a:latin typeface="Calibri"/>
                        <a:ea typeface="Calibri"/>
                        <a:cs typeface="Times New Roman"/>
                      </a:endParaRPr>
                    </a:p>
                  </a:txBody>
                  <a:tcPr marL="68574" marR="6857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958467808"/>
                  </a:ext>
                </a:extLst>
              </a:tr>
            </a:tbl>
          </a:graphicData>
        </a:graphic>
      </p:graphicFrame>
    </p:spTree>
    <p:extLst>
      <p:ext uri="{BB962C8B-B14F-4D97-AF65-F5344CB8AC3E}">
        <p14:creationId xmlns:p14="http://schemas.microsoft.com/office/powerpoint/2010/main" val="2153984778"/>
      </p:ext>
    </p:extLst>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Заголовок 4"/>
          <p:cNvSpPr>
            <a:spLocks noGrp="1"/>
          </p:cNvSpPr>
          <p:nvPr>
            <p:ph type="title"/>
          </p:nvPr>
        </p:nvSpPr>
        <p:spPr>
          <a:xfrm>
            <a:off x="468313" y="0"/>
            <a:ext cx="8229600" cy="549275"/>
          </a:xfrm>
        </p:spPr>
        <p:txBody>
          <a:bodyPr/>
          <a:lstStyle/>
          <a:p>
            <a:pPr algn="ctr" eaLnBrk="1" hangingPunct="1"/>
            <a:r>
              <a:rPr lang="ru-RU" altLang="ru-RU" sz="1600" b="1" dirty="0">
                <a:solidFill>
                  <a:srgbClr val="002060"/>
                </a:solidFill>
                <a:latin typeface="Times New Roman" panose="02020603050405020304" pitchFamily="18" charset="0"/>
              </a:rPr>
              <a:t>Информация достигнутых и плановых приоритетных целевых показателей муниципальных программ городского округа Лотошино</a:t>
            </a:r>
            <a:endParaRPr lang="ru-RU" altLang="ru-RU" sz="1600" b="1" dirty="0" smtClean="0">
              <a:solidFill>
                <a:srgbClr val="002060"/>
              </a:solidFill>
              <a:latin typeface="Times New Roman" panose="02020603050405020304" pitchFamily="18" charset="0"/>
            </a:endParaRPr>
          </a:p>
        </p:txBody>
      </p:sp>
      <p:graphicFrame>
        <p:nvGraphicFramePr>
          <p:cNvPr id="7" name="Содержимое 6"/>
          <p:cNvGraphicFramePr>
            <a:graphicFrameLocks noGrp="1"/>
          </p:cNvGraphicFramePr>
          <p:nvPr>
            <p:ph idx="1"/>
            <p:extLst>
              <p:ext uri="{D42A27DB-BD31-4B8C-83A1-F6EECF244321}">
                <p14:modId xmlns:p14="http://schemas.microsoft.com/office/powerpoint/2010/main" val="120887680"/>
              </p:ext>
            </p:extLst>
          </p:nvPr>
        </p:nvGraphicFramePr>
        <p:xfrm>
          <a:off x="179388" y="765175"/>
          <a:ext cx="8857110" cy="5767814"/>
        </p:xfrm>
        <a:graphic>
          <a:graphicData uri="http://schemas.openxmlformats.org/drawingml/2006/table">
            <a:tbl>
              <a:tblPr/>
              <a:tblGrid>
                <a:gridCol w="543431">
                  <a:extLst>
                    <a:ext uri="{9D8B030D-6E8A-4147-A177-3AD203B41FA5}">
                      <a16:colId xmlns:a16="http://schemas.microsoft.com/office/drawing/2014/main" val="20000"/>
                    </a:ext>
                  </a:extLst>
                </a:gridCol>
                <a:gridCol w="4817450">
                  <a:extLst>
                    <a:ext uri="{9D8B030D-6E8A-4147-A177-3AD203B41FA5}">
                      <a16:colId xmlns:a16="http://schemas.microsoft.com/office/drawing/2014/main" val="20001"/>
                    </a:ext>
                  </a:extLst>
                </a:gridCol>
                <a:gridCol w="699245">
                  <a:extLst>
                    <a:ext uri="{9D8B030D-6E8A-4147-A177-3AD203B41FA5}">
                      <a16:colId xmlns:a16="http://schemas.microsoft.com/office/drawing/2014/main" val="20002"/>
                    </a:ext>
                  </a:extLst>
                </a:gridCol>
                <a:gridCol w="932328">
                  <a:extLst>
                    <a:ext uri="{9D8B030D-6E8A-4147-A177-3AD203B41FA5}">
                      <a16:colId xmlns:a16="http://schemas.microsoft.com/office/drawing/2014/main" val="20003"/>
                    </a:ext>
                  </a:extLst>
                </a:gridCol>
                <a:gridCol w="932328">
                  <a:extLst>
                    <a:ext uri="{9D8B030D-6E8A-4147-A177-3AD203B41FA5}">
                      <a16:colId xmlns:a16="http://schemas.microsoft.com/office/drawing/2014/main" val="20004"/>
                    </a:ext>
                  </a:extLst>
                </a:gridCol>
                <a:gridCol w="932328">
                  <a:extLst>
                    <a:ext uri="{9D8B030D-6E8A-4147-A177-3AD203B41FA5}">
                      <a16:colId xmlns:a16="http://schemas.microsoft.com/office/drawing/2014/main" val="1218810760"/>
                    </a:ext>
                  </a:extLst>
                </a:gridCol>
              </a:tblGrid>
              <a:tr h="699131">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1" i="0" u="none" strike="noStrike" cap="none" normalizeH="0" baseline="0" dirty="0" smtClean="0">
                          <a:ln>
                            <a:noFill/>
                          </a:ln>
                          <a:solidFill>
                            <a:srgbClr val="002060"/>
                          </a:solidFill>
                          <a:effectLst/>
                          <a:latin typeface="Times New Roman" pitchFamily="18" charset="0"/>
                          <a:cs typeface="Times New Roman" pitchFamily="18" charset="0"/>
                        </a:rPr>
                        <a:t>№ </a:t>
                      </a:r>
                      <a:r>
                        <a:rPr kumimoji="0" lang="ru-RU" sz="800" b="1" i="0" u="none" strike="noStrike" cap="none" normalizeH="0" baseline="0" dirty="0" err="1" smtClean="0">
                          <a:ln>
                            <a:noFill/>
                          </a:ln>
                          <a:solidFill>
                            <a:srgbClr val="002060"/>
                          </a:solidFill>
                          <a:effectLst/>
                          <a:latin typeface="Times New Roman" pitchFamily="18" charset="0"/>
                          <a:cs typeface="Times New Roman" pitchFamily="18" charset="0"/>
                        </a:rPr>
                        <a:t>п</a:t>
                      </a:r>
                      <a:r>
                        <a:rPr kumimoji="0" lang="ru-RU" sz="800" b="1" i="0" u="none" strike="noStrike" cap="none" normalizeH="0" baseline="0" dirty="0" smtClean="0">
                          <a:ln>
                            <a:noFill/>
                          </a:ln>
                          <a:solidFill>
                            <a:srgbClr val="002060"/>
                          </a:solidFill>
                          <a:effectLst/>
                          <a:latin typeface="Times New Roman" pitchFamily="18" charset="0"/>
                          <a:cs typeface="Times New Roman" pitchFamily="18" charset="0"/>
                        </a:rPr>
                        <a:t>/</a:t>
                      </a:r>
                      <a:r>
                        <a:rPr kumimoji="0" lang="ru-RU" sz="800" b="1" i="0" u="none" strike="noStrike" cap="none" normalizeH="0" baseline="0" dirty="0" err="1" smtClean="0">
                          <a:ln>
                            <a:noFill/>
                          </a:ln>
                          <a:solidFill>
                            <a:srgbClr val="002060"/>
                          </a:solidFill>
                          <a:effectLst/>
                          <a:latin typeface="Times New Roman" pitchFamily="18" charset="0"/>
                          <a:cs typeface="Times New Roman" pitchFamily="18" charset="0"/>
                        </a:rPr>
                        <a:t>п</a:t>
                      </a:r>
                      <a:endParaRPr kumimoji="0" lang="ru-RU" sz="800" b="1" i="0" u="none" strike="noStrike" cap="none" normalizeH="0" baseline="0" dirty="0" smtClean="0">
                        <a:ln>
                          <a:noFill/>
                        </a:ln>
                        <a:solidFill>
                          <a:srgbClr val="002060"/>
                        </a:solidFill>
                        <a:effectLst/>
                        <a:latin typeface="Times New Roman" pitchFamily="18" charset="0"/>
                        <a:cs typeface="Times New Roman" pitchFamily="18" charset="0"/>
                      </a:endParaRPr>
                    </a:p>
                  </a:txBody>
                  <a:tcPr marL="91432" marR="91432" marT="45690" marB="456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1" i="0" u="none" strike="noStrike" cap="none" normalizeH="0" baseline="0" dirty="0" smtClean="0">
                          <a:ln>
                            <a:noFill/>
                          </a:ln>
                          <a:solidFill>
                            <a:srgbClr val="002060"/>
                          </a:solidFill>
                          <a:effectLst/>
                          <a:latin typeface="Times New Roman" pitchFamily="18" charset="0"/>
                          <a:cs typeface="Times New Roman" pitchFamily="18" charset="0"/>
                        </a:rPr>
                        <a:t>Количественные и /или качественные показатели, характеризующие достижение целей и решение задач</a:t>
                      </a:r>
                    </a:p>
                  </a:txBody>
                  <a:tcPr marL="91432" marR="91432" marT="45690" marB="456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1" i="0" u="none" strike="noStrike" cap="none" normalizeH="0" baseline="0" dirty="0" smtClean="0">
                          <a:ln>
                            <a:noFill/>
                          </a:ln>
                          <a:solidFill>
                            <a:srgbClr val="002060"/>
                          </a:solidFill>
                          <a:effectLst/>
                          <a:latin typeface="Times New Roman" pitchFamily="18" charset="0"/>
                          <a:cs typeface="Times New Roman" pitchFamily="18" charset="0"/>
                        </a:rPr>
                        <a:t>Единица измерения</a:t>
                      </a:r>
                    </a:p>
                  </a:txBody>
                  <a:tcPr marL="91432" marR="91432" marT="45690" marB="456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1" i="0" u="none" strike="noStrike" cap="none" normalizeH="0" baseline="0" dirty="0" smtClean="0">
                          <a:ln>
                            <a:noFill/>
                          </a:ln>
                          <a:solidFill>
                            <a:srgbClr val="002060"/>
                          </a:solidFill>
                          <a:effectLst/>
                          <a:latin typeface="Times New Roman" pitchFamily="18" charset="0"/>
                          <a:cs typeface="Times New Roman" pitchFamily="18" charset="0"/>
                        </a:rPr>
                        <a:t>Плановое значение показателя в 2023 году</a:t>
                      </a:r>
                    </a:p>
                  </a:txBody>
                  <a:tcPr marL="91432" marR="91432" marT="45690" marB="456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800" b="1" i="0" u="none" strike="noStrike" cap="none" normalizeH="0" baseline="0" dirty="0" smtClean="0">
                          <a:ln>
                            <a:noFill/>
                          </a:ln>
                          <a:solidFill>
                            <a:srgbClr val="002060"/>
                          </a:solidFill>
                          <a:effectLst/>
                          <a:latin typeface="Times New Roman" pitchFamily="18" charset="0"/>
                          <a:cs typeface="Times New Roman" pitchFamily="18" charset="0"/>
                        </a:rPr>
                        <a:t>Достигнутое значение показателя за 2023 год</a:t>
                      </a:r>
                    </a:p>
                  </a:txBody>
                  <a:tcPr marL="91432" marR="91432" marT="45690" marB="456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Пояснения причин невыполнения плановых значений</a:t>
                      </a:r>
                    </a:p>
                  </a:txBody>
                  <a:tcPr marL="91432" marR="91432" marT="45690" marB="456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0"/>
                  </a:ext>
                </a:extLst>
              </a:tr>
              <a:tr h="17475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1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11</a:t>
                      </a:r>
                    </a:p>
                  </a:txBody>
                  <a:tcPr marL="91432" marR="91432" marT="45696" marB="4569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5">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100" b="1" i="1" u="none" strike="noStrike" kern="1200" cap="none" normalizeH="0" baseline="0" dirty="0" smtClean="0">
                          <a:ln>
                            <a:noFill/>
                          </a:ln>
                          <a:solidFill>
                            <a:schemeClr val="tx1"/>
                          </a:solidFill>
                          <a:effectLst/>
                          <a:latin typeface="Times New Roman" pitchFamily="18" charset="0"/>
                          <a:ea typeface="+mn-ea"/>
                          <a:cs typeface="Times New Roman" pitchFamily="18" charset="0"/>
                        </a:rPr>
                        <a:t>Муниципальная программа «Предпринимательство»</a:t>
                      </a:r>
                    </a:p>
                  </a:txBody>
                  <a:tcPr marL="91432" marR="91432" marT="45696" marB="4569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1"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32" marR="91432" marT="45696" marB="4569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2"/>
                  </a:ext>
                </a:extLst>
              </a:tr>
              <a:tr h="30583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11.1</a:t>
                      </a:r>
                    </a:p>
                  </a:txBody>
                  <a:tcPr marL="91432" marR="91432" marT="45696" marB="4569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kern="1200" dirty="0" smtClean="0">
                          <a:solidFill>
                            <a:schemeClr val="tx1"/>
                          </a:solidFill>
                          <a:latin typeface="Times New Roman" pitchFamily="18" charset="0"/>
                          <a:ea typeface="+mn-ea"/>
                          <a:cs typeface="Times New Roman" pitchFamily="18" charset="0"/>
                        </a:rPr>
                        <a:t>Объем инвестиций, привлеченных в основной капитал (без учета бюджетных инвестиций), на душу населения</a:t>
                      </a:r>
                      <a:endParaRPr kumimoji="0" lang="ru-RU"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2" marR="91432" marT="45696" marB="4569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тыс.</a:t>
                      </a:r>
                    </a:p>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рублей</a:t>
                      </a:r>
                    </a:p>
                  </a:txBody>
                  <a:tcPr marL="39367" marR="39367" marT="64737" marB="6473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16,0</a:t>
                      </a:r>
                      <a:endParaRPr lang="ru-RU" sz="800" dirty="0">
                        <a:latin typeface="Times New Roman"/>
                        <a:ea typeface="Times New Roman"/>
                        <a:cs typeface="Times New Roman"/>
                      </a:endParaRPr>
                    </a:p>
                  </a:txBody>
                  <a:tcPr marL="39367" marR="39367" marT="64737" marB="6473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16</a:t>
                      </a:r>
                      <a:endParaRPr lang="ru-RU" sz="800" dirty="0">
                        <a:latin typeface="Times New Roman"/>
                        <a:ea typeface="Times New Roman"/>
                        <a:cs typeface="Times New Roman"/>
                      </a:endParaRPr>
                    </a:p>
                  </a:txBody>
                  <a:tcPr marL="39367" marR="39367" marT="64737" marB="6473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a:ea typeface="Times New Roman"/>
                        <a:cs typeface="Times New Roman"/>
                      </a:endParaRPr>
                    </a:p>
                  </a:txBody>
                  <a:tcPr marL="39367" marR="39367" marT="64737" marB="6473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3"/>
                  </a:ext>
                </a:extLst>
              </a:tr>
              <a:tr h="230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11.2</a:t>
                      </a:r>
                    </a:p>
                  </a:txBody>
                  <a:tcPr marL="91432" marR="91432" marT="45696" marB="4569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lang="ru-RU" sz="800" kern="1200" dirty="0" smtClean="0">
                          <a:solidFill>
                            <a:schemeClr val="tx1"/>
                          </a:solidFill>
                          <a:latin typeface="Times New Roman" pitchFamily="18" charset="0"/>
                          <a:ea typeface="+mn-ea"/>
                          <a:cs typeface="Times New Roman" pitchFamily="18" charset="0"/>
                        </a:rPr>
                        <a:t>Количество созданных рабочих мест</a:t>
                      </a:r>
                    </a:p>
                  </a:txBody>
                  <a:tcPr marL="91432" marR="91432" marT="45696" marB="4569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единиц</a:t>
                      </a:r>
                    </a:p>
                  </a:txBody>
                  <a:tcPr marL="91432" marR="91432" marT="45696" marB="4569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70</a:t>
                      </a:r>
                      <a:endParaRPr lang="ru-RU" sz="800" dirty="0">
                        <a:latin typeface="Times New Roman"/>
                        <a:ea typeface="Times New Roman"/>
                        <a:cs typeface="Times New Roman"/>
                      </a:endParaRPr>
                    </a:p>
                  </a:txBody>
                  <a:tcPr marL="39367" marR="39367" marT="64737" marB="6473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74</a:t>
                      </a:r>
                      <a:endParaRPr lang="ru-RU" sz="800" dirty="0">
                        <a:latin typeface="Times New Roman"/>
                        <a:ea typeface="Times New Roman"/>
                        <a:cs typeface="Times New Roman"/>
                      </a:endParaRPr>
                    </a:p>
                  </a:txBody>
                  <a:tcPr marL="39367" marR="39367" marT="64737" marB="6473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a:ea typeface="Times New Roman"/>
                        <a:cs typeface="Times New Roman"/>
                      </a:endParaRPr>
                    </a:p>
                  </a:txBody>
                  <a:tcPr marL="39367" marR="39367" marT="64737" marB="6473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4"/>
                  </a:ext>
                </a:extLst>
              </a:tr>
              <a:tr h="374521">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11.3</a:t>
                      </a:r>
                    </a:p>
                  </a:txBody>
                  <a:tcPr marL="91432" marR="91432" marT="45696" marB="4569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lang="ru-RU" sz="800" kern="1200" dirty="0" smtClean="0">
                          <a:solidFill>
                            <a:schemeClr val="tx1"/>
                          </a:solidFill>
                          <a:latin typeface="Times New Roman" pitchFamily="18" charset="0"/>
                          <a:ea typeface="+mn-ea"/>
                          <a:cs typeface="Times New Roman" pitchFamily="18" charset="0"/>
                        </a:rPr>
                        <a:t>Доля среднесписочной численности работников (без внешних совместителей) малых и средних предприятий в среднесписочной численности работников  (без внешних совместителей)всех предприятий и организаций</a:t>
                      </a:r>
                    </a:p>
                  </a:txBody>
                  <a:tcPr marL="91432" marR="91432" marT="45696" marB="4569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2" marR="91432" marT="45696" marB="4569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20,84</a:t>
                      </a:r>
                      <a:endParaRPr lang="ru-RU" sz="800" dirty="0">
                        <a:latin typeface="Times New Roman"/>
                        <a:ea typeface="Times New Roman"/>
                        <a:cs typeface="Times New Roman"/>
                      </a:endParaRPr>
                    </a:p>
                  </a:txBody>
                  <a:tcPr marL="39367" marR="39367" marT="64737" marB="6473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21,57</a:t>
                      </a:r>
                      <a:endParaRPr lang="ru-RU" sz="800" dirty="0">
                        <a:latin typeface="Times New Roman"/>
                        <a:ea typeface="Times New Roman"/>
                        <a:cs typeface="Times New Roman"/>
                      </a:endParaRPr>
                    </a:p>
                  </a:txBody>
                  <a:tcPr marL="39367" marR="39367" marT="64737" marB="6473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a:ea typeface="Times New Roman"/>
                        <a:cs typeface="Times New Roman"/>
                      </a:endParaRPr>
                    </a:p>
                  </a:txBody>
                  <a:tcPr marL="39367" marR="39367" marT="64737" marB="6473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5"/>
                  </a:ext>
                </a:extLst>
              </a:tr>
              <a:tr h="27463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11.4</a:t>
                      </a:r>
                    </a:p>
                  </a:txBody>
                  <a:tcPr marL="91432" marR="91432" marT="45696" marB="4569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kern="1200" dirty="0" smtClean="0">
                          <a:solidFill>
                            <a:schemeClr val="tx1"/>
                          </a:solidFill>
                          <a:latin typeface="Times New Roman" pitchFamily="18" charset="0"/>
                          <a:ea typeface="+mn-ea"/>
                          <a:cs typeface="Times New Roman" pitchFamily="18" charset="0"/>
                        </a:rPr>
                        <a:t>Увеличение среднемесячной заработной платы работников организаций, не относящихся к субъектам малого предпринимательства</a:t>
                      </a:r>
                    </a:p>
                  </a:txBody>
                  <a:tcPr marL="91432" marR="91432" marT="45696" marB="4569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2" marR="91432" marT="45696" marB="4569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100,5</a:t>
                      </a:r>
                      <a:endParaRPr lang="ru-RU" sz="800" dirty="0">
                        <a:latin typeface="Times New Roman"/>
                        <a:ea typeface="Times New Roman"/>
                        <a:cs typeface="Times New Roman"/>
                      </a:endParaRPr>
                    </a:p>
                  </a:txBody>
                  <a:tcPr marL="39367" marR="39367" marT="64737" marB="6473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100,5</a:t>
                      </a:r>
                      <a:endParaRPr lang="ru-RU" sz="800" dirty="0">
                        <a:latin typeface="Times New Roman"/>
                        <a:ea typeface="Times New Roman"/>
                        <a:cs typeface="Times New Roman"/>
                      </a:endParaRPr>
                    </a:p>
                  </a:txBody>
                  <a:tcPr marL="39367" marR="39367" marT="64737" marB="6473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a:ea typeface="Times New Roman"/>
                        <a:cs typeface="Times New Roman"/>
                      </a:endParaRPr>
                    </a:p>
                  </a:txBody>
                  <a:tcPr marL="39367" marR="39367" marT="64737" marB="6473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6"/>
                  </a:ext>
                </a:extLst>
              </a:tr>
              <a:tr h="717854">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11.5</a:t>
                      </a:r>
                    </a:p>
                  </a:txBody>
                  <a:tcPr marL="91432" marR="91432" marT="45696" marB="4569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kern="1200" dirty="0" smtClean="0">
                          <a:solidFill>
                            <a:schemeClr val="tx1"/>
                          </a:solidFill>
                          <a:latin typeface="Times New Roman" pitchFamily="18" charset="0"/>
                          <a:ea typeface="+mn-ea"/>
                          <a:cs typeface="Times New Roman" pitchFamily="18" charset="0"/>
                        </a:rPr>
                        <a:t>Число субъектов МСП в расчете на 10 тыс. человек населения</a:t>
                      </a:r>
                    </a:p>
                  </a:txBody>
                  <a:tcPr marL="91432" marR="91432" marT="45696" marB="4569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единиц</a:t>
                      </a:r>
                    </a:p>
                  </a:txBody>
                  <a:tcPr marL="91432" marR="91432" marT="45696" marB="4569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235,41</a:t>
                      </a:r>
                      <a:endParaRPr lang="ru-RU" sz="800" dirty="0">
                        <a:latin typeface="Times New Roman"/>
                        <a:ea typeface="Times New Roman"/>
                        <a:cs typeface="Times New Roman"/>
                      </a:endParaRPr>
                    </a:p>
                  </a:txBody>
                  <a:tcPr marL="39367" marR="39367" marT="64737" marB="6473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220,4</a:t>
                      </a:r>
                      <a:endParaRPr lang="ru-RU" sz="800" dirty="0">
                        <a:latin typeface="Times New Roman"/>
                        <a:ea typeface="Times New Roman"/>
                        <a:cs typeface="Times New Roman"/>
                      </a:endParaRPr>
                    </a:p>
                  </a:txBody>
                  <a:tcPr marL="39367" marR="39367" marT="64737" marB="6473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700" dirty="0" smtClean="0">
                          <a:latin typeface="Times New Roman"/>
                          <a:ea typeface="Times New Roman"/>
                          <a:cs typeface="Times New Roman"/>
                        </a:rPr>
                        <a:t>Прекращение предпринимательской деятельности, переход на </a:t>
                      </a:r>
                      <a:r>
                        <a:rPr lang="ru-RU" sz="700" dirty="0" err="1" smtClean="0">
                          <a:latin typeface="Times New Roman"/>
                          <a:ea typeface="Times New Roman"/>
                          <a:cs typeface="Times New Roman"/>
                        </a:rPr>
                        <a:t>самозанятость</a:t>
                      </a:r>
                      <a:r>
                        <a:rPr lang="ru-RU" sz="700" dirty="0" smtClean="0">
                          <a:latin typeface="Times New Roman"/>
                          <a:ea typeface="Times New Roman"/>
                          <a:cs typeface="Times New Roman"/>
                        </a:rPr>
                        <a:t> (налог на профессиональный доход)</a:t>
                      </a:r>
                      <a:endParaRPr lang="ru-RU" sz="700" dirty="0">
                        <a:latin typeface="Times New Roman"/>
                        <a:ea typeface="Times New Roman"/>
                        <a:cs typeface="Times New Roman"/>
                      </a:endParaRPr>
                    </a:p>
                  </a:txBody>
                  <a:tcPr marL="39367" marR="39367" marT="64737" marB="6473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7"/>
                  </a:ext>
                </a:extLst>
              </a:tr>
              <a:tr h="1679229">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11.6</a:t>
                      </a:r>
                    </a:p>
                  </a:txBody>
                  <a:tcPr marL="91432" marR="91432"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Количество вновь созданных субъектов малого и среднего бизнеса</a:t>
                      </a:r>
                    </a:p>
                  </a:txBody>
                  <a:tcPr marL="91432" marR="91432"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единиц</a:t>
                      </a:r>
                    </a:p>
                  </a:txBody>
                  <a:tcPr marL="39367" marR="39367" marT="64739" marB="647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70</a:t>
                      </a:r>
                    </a:p>
                  </a:txBody>
                  <a:tcPr marL="39367" marR="39367" marT="64739" marB="647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66</a:t>
                      </a:r>
                    </a:p>
                  </a:txBody>
                  <a:tcPr marL="39367" marR="39367" marT="64739" marB="647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dirty="0" smtClean="0">
                          <a:ln>
                            <a:noFill/>
                          </a:ln>
                          <a:solidFill>
                            <a:schemeClr val="tx1"/>
                          </a:solidFill>
                          <a:effectLst/>
                          <a:latin typeface="Times New Roman" pitchFamily="18" charset="0"/>
                          <a:cs typeface="Times New Roman" pitchFamily="18" charset="0"/>
                        </a:rPr>
                        <a:t>В отчетном году зарегистрировалось 8 юридических лиц, что в 3 раза превышает показатель прошлого года, снизилась регистрация индивидуальных предпринимателей.  Регистрация ИП в основном в сфере торгово-закупочной деятельности. Данная сфера деятельности не является приоритетной  для предоставления государственных мер </a:t>
                      </a:r>
                    </a:p>
                  </a:txBody>
                  <a:tcPr marL="39367" marR="39367" marT="64739" marB="647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8"/>
                  </a:ext>
                </a:extLst>
              </a:tr>
              <a:tr h="23092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11.7</a:t>
                      </a:r>
                    </a:p>
                  </a:txBody>
                  <a:tcPr marL="91432" marR="91432"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Индекс совокупной результативности реализации мероприятий, направленных на развитие конкуренции</a:t>
                      </a:r>
                    </a:p>
                  </a:txBody>
                  <a:tcPr marL="91432" marR="91432"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единиц</a:t>
                      </a:r>
                    </a:p>
                  </a:txBody>
                  <a:tcPr marL="91432" marR="91432"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a:t>
                      </a:r>
                    </a:p>
                  </a:txBody>
                  <a:tcPr marL="39367" marR="39367" marT="64739" marB="647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1,12</a:t>
                      </a:r>
                    </a:p>
                  </a:txBody>
                  <a:tcPr marL="39367" marR="39367" marT="64739" marB="647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39367" marR="39367" marT="64739" marB="647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330258203"/>
      </p:ext>
    </p:extLst>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Заголовок 4"/>
          <p:cNvSpPr>
            <a:spLocks noGrp="1"/>
          </p:cNvSpPr>
          <p:nvPr>
            <p:ph type="title"/>
          </p:nvPr>
        </p:nvSpPr>
        <p:spPr>
          <a:xfrm>
            <a:off x="468313" y="0"/>
            <a:ext cx="8229600" cy="549275"/>
          </a:xfrm>
        </p:spPr>
        <p:txBody>
          <a:bodyPr/>
          <a:lstStyle/>
          <a:p>
            <a:pPr algn="ctr" eaLnBrk="1" hangingPunct="1"/>
            <a:r>
              <a:rPr lang="ru-RU" altLang="ru-RU" sz="1600" b="1" dirty="0">
                <a:solidFill>
                  <a:srgbClr val="002060"/>
                </a:solidFill>
                <a:latin typeface="Times New Roman" panose="02020603050405020304" pitchFamily="18" charset="0"/>
              </a:rPr>
              <a:t>Информация достигнутых и плановых приоритетных целевых показателей муниципальных программ городского округа Лотошино</a:t>
            </a:r>
            <a:endParaRPr lang="ru-RU" altLang="ru-RU" sz="1600" b="1" dirty="0" smtClean="0">
              <a:solidFill>
                <a:srgbClr val="002060"/>
              </a:solidFill>
              <a:latin typeface="Times New Roman" panose="02020603050405020304" pitchFamily="18" charset="0"/>
            </a:endParaRPr>
          </a:p>
        </p:txBody>
      </p:sp>
      <p:graphicFrame>
        <p:nvGraphicFramePr>
          <p:cNvPr id="7" name="Содержимое 6"/>
          <p:cNvGraphicFramePr>
            <a:graphicFrameLocks noGrp="1"/>
          </p:cNvGraphicFramePr>
          <p:nvPr>
            <p:ph idx="1"/>
            <p:extLst>
              <p:ext uri="{D42A27DB-BD31-4B8C-83A1-F6EECF244321}">
                <p14:modId xmlns:p14="http://schemas.microsoft.com/office/powerpoint/2010/main" val="1020941850"/>
              </p:ext>
            </p:extLst>
          </p:nvPr>
        </p:nvGraphicFramePr>
        <p:xfrm>
          <a:off x="107950" y="549273"/>
          <a:ext cx="8856539" cy="5760046"/>
        </p:xfrm>
        <a:graphic>
          <a:graphicData uri="http://schemas.openxmlformats.org/drawingml/2006/table">
            <a:tbl>
              <a:tblPr/>
              <a:tblGrid>
                <a:gridCol w="543823">
                  <a:extLst>
                    <a:ext uri="{9D8B030D-6E8A-4147-A177-3AD203B41FA5}">
                      <a16:colId xmlns:a16="http://schemas.microsoft.com/office/drawing/2014/main" val="20000"/>
                    </a:ext>
                  </a:extLst>
                </a:gridCol>
                <a:gridCol w="4816712">
                  <a:extLst>
                    <a:ext uri="{9D8B030D-6E8A-4147-A177-3AD203B41FA5}">
                      <a16:colId xmlns:a16="http://schemas.microsoft.com/office/drawing/2014/main" val="20001"/>
                    </a:ext>
                  </a:extLst>
                </a:gridCol>
                <a:gridCol w="699200">
                  <a:extLst>
                    <a:ext uri="{9D8B030D-6E8A-4147-A177-3AD203B41FA5}">
                      <a16:colId xmlns:a16="http://schemas.microsoft.com/office/drawing/2014/main" val="20002"/>
                    </a:ext>
                  </a:extLst>
                </a:gridCol>
                <a:gridCol w="932268">
                  <a:extLst>
                    <a:ext uri="{9D8B030D-6E8A-4147-A177-3AD203B41FA5}">
                      <a16:colId xmlns:a16="http://schemas.microsoft.com/office/drawing/2014/main" val="20003"/>
                    </a:ext>
                  </a:extLst>
                </a:gridCol>
                <a:gridCol w="932268">
                  <a:extLst>
                    <a:ext uri="{9D8B030D-6E8A-4147-A177-3AD203B41FA5}">
                      <a16:colId xmlns:a16="http://schemas.microsoft.com/office/drawing/2014/main" val="20004"/>
                    </a:ext>
                  </a:extLst>
                </a:gridCol>
                <a:gridCol w="932268">
                  <a:extLst>
                    <a:ext uri="{9D8B030D-6E8A-4147-A177-3AD203B41FA5}">
                      <a16:colId xmlns:a16="http://schemas.microsoft.com/office/drawing/2014/main" val="2385827712"/>
                    </a:ext>
                  </a:extLst>
                </a:gridCol>
              </a:tblGrid>
              <a:tr h="897249">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 </a:t>
                      </a:r>
                      <a:r>
                        <a:rPr kumimoji="0" lang="ru-RU" sz="1000" b="1" i="0" u="none" strike="noStrike" cap="none" normalizeH="0" baseline="0" dirty="0" err="1" smtClean="0">
                          <a:ln>
                            <a:noFill/>
                          </a:ln>
                          <a:solidFill>
                            <a:srgbClr val="002060"/>
                          </a:solidFill>
                          <a:effectLst/>
                          <a:latin typeface="Times New Roman" pitchFamily="18" charset="0"/>
                          <a:cs typeface="Times New Roman" pitchFamily="18" charset="0"/>
                        </a:rPr>
                        <a:t>п</a:t>
                      </a: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a:t>
                      </a:r>
                      <a:r>
                        <a:rPr kumimoji="0" lang="ru-RU" sz="1000" b="1" i="0" u="none" strike="noStrike" cap="none" normalizeH="0" baseline="0" dirty="0" err="1" smtClean="0">
                          <a:ln>
                            <a:noFill/>
                          </a:ln>
                          <a:solidFill>
                            <a:srgbClr val="002060"/>
                          </a:solidFill>
                          <a:effectLst/>
                          <a:latin typeface="Times New Roman" pitchFamily="18" charset="0"/>
                          <a:cs typeface="Times New Roman" pitchFamily="18" charset="0"/>
                        </a:rPr>
                        <a:t>п</a:t>
                      </a:r>
                      <a:endParaRPr kumimoji="0" lang="ru-RU" sz="1000" b="1" i="0" u="none" strike="noStrike" cap="none" normalizeH="0" baseline="0" dirty="0" smtClean="0">
                        <a:ln>
                          <a:noFill/>
                        </a:ln>
                        <a:solidFill>
                          <a:srgbClr val="002060"/>
                        </a:solidFill>
                        <a:effectLst/>
                        <a:latin typeface="Times New Roman" pitchFamily="18" charset="0"/>
                        <a:cs typeface="Times New Roman" pitchFamily="18" charset="0"/>
                      </a:endParaRPr>
                    </a:p>
                  </a:txBody>
                  <a:tcPr marL="91431" marR="91431" marT="45671" marB="4567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Количественные и /или качественные показатели, характеризующие достижение целей и решение задач</a:t>
                      </a:r>
                    </a:p>
                  </a:txBody>
                  <a:tcPr marL="91431" marR="91431" marT="45671" marB="4567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00" b="1" i="0" u="none" strike="noStrike" cap="none" normalizeH="0" baseline="0" dirty="0" smtClean="0">
                          <a:ln>
                            <a:noFill/>
                          </a:ln>
                          <a:solidFill>
                            <a:srgbClr val="002060"/>
                          </a:solidFill>
                          <a:effectLst/>
                          <a:latin typeface="Times New Roman" pitchFamily="18" charset="0"/>
                          <a:cs typeface="Times New Roman" pitchFamily="18" charset="0"/>
                        </a:rPr>
                        <a:t>Единица </a:t>
                      </a: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измерения</a:t>
                      </a:r>
                    </a:p>
                  </a:txBody>
                  <a:tcPr marL="91431" marR="91431" marT="45671" marB="4567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Плановое значение показателя в 2023 году</a:t>
                      </a:r>
                    </a:p>
                  </a:txBody>
                  <a:tcPr marL="91431" marR="91431" marT="45671" marB="4567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Достигнутое значение показателя за 2023 год</a:t>
                      </a:r>
                    </a:p>
                  </a:txBody>
                  <a:tcPr marL="91431" marR="91431" marT="45671" marB="4567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Пояснения причин невыполнения плановых значений</a:t>
                      </a:r>
                    </a:p>
                  </a:txBody>
                  <a:tcPr marL="91431" marR="91431" marT="45671" marB="4567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0"/>
                  </a:ext>
                </a:extLst>
              </a:tr>
              <a:tr h="737064">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11.8</a:t>
                      </a:r>
                    </a:p>
                  </a:txBody>
                  <a:tcPr marL="91432" marR="91432"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Количество объектов недвижимого имущества, предоставленных субъектам малого и среднего предпринимательства и физическим лицам, не являющимся индивидуальными предпринимателями и применяющим специальный налоговый режим «налог на профессиональный доход» в рамках оказания имущественной поддержки и (или) предоставления муниципальной преференции для поддержки субъектов малого и среднего предпринимательства</a:t>
                      </a:r>
                    </a:p>
                  </a:txBody>
                  <a:tcPr marL="91432" marR="91432"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единиц</a:t>
                      </a:r>
                    </a:p>
                  </a:txBody>
                  <a:tcPr marL="91432" marR="91432"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a:t>
                      </a:r>
                    </a:p>
                  </a:txBody>
                  <a:tcPr marL="39367" marR="39367" marT="64739" marB="647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a:t>
                      </a:r>
                    </a:p>
                  </a:txBody>
                  <a:tcPr marL="39367" marR="39367" marT="64739" marB="647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39367" marR="39367" marT="64739" marB="647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806729141"/>
                  </a:ext>
                </a:extLst>
              </a:tr>
              <a:tr h="1193734">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11.9</a:t>
                      </a:r>
                    </a:p>
                  </a:txBody>
                  <a:tcPr marL="91432" marR="91432"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Обеспеченность населения площадью торговых объектов</a:t>
                      </a:r>
                    </a:p>
                  </a:txBody>
                  <a:tcPr marL="91432" marR="91432"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кв. м /1000 человек</a:t>
                      </a:r>
                    </a:p>
                  </a:txBody>
                  <a:tcPr marL="91432" marR="91432"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664</a:t>
                      </a:r>
                    </a:p>
                  </a:txBody>
                  <a:tcPr marL="39367" marR="39367" marT="64739" marB="647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653</a:t>
                      </a:r>
                    </a:p>
                  </a:txBody>
                  <a:tcPr marL="39367" marR="39367" marT="64739" marB="647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dirty="0" smtClean="0">
                          <a:ln>
                            <a:noFill/>
                          </a:ln>
                          <a:solidFill>
                            <a:schemeClr val="tx1"/>
                          </a:solidFill>
                          <a:effectLst/>
                          <a:latin typeface="Times New Roman" pitchFamily="18" charset="0"/>
                          <a:cs typeface="Times New Roman" pitchFamily="18" charset="0"/>
                        </a:rPr>
                        <a:t>Ввод 9 объектов стационарной розничной торговли, вывод 18. Перевод части площадей закрывшихся торговых объектов под пункты выдачи интернет-заказов</a:t>
                      </a: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a:t>
                      </a:r>
                    </a:p>
                  </a:txBody>
                  <a:tcPr marL="39367" marR="39367" marT="64739" marB="647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2492603006"/>
                  </a:ext>
                </a:extLst>
              </a:tr>
              <a:tr h="969341">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11.10</a:t>
                      </a:r>
                    </a:p>
                  </a:txBody>
                  <a:tcPr marL="91431" marR="91431" marT="45679" marB="4567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Обеспеченность населения предприятиями общественного питания</a:t>
                      </a:r>
                    </a:p>
                  </a:txBody>
                  <a:tcPr marL="39366" marR="39366" marT="64713" marB="6471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err="1" smtClean="0">
                          <a:ln>
                            <a:noFill/>
                          </a:ln>
                          <a:solidFill>
                            <a:schemeClr val="tx1"/>
                          </a:solidFill>
                          <a:effectLst/>
                          <a:latin typeface="Times New Roman" pitchFamily="18" charset="0"/>
                          <a:cs typeface="Times New Roman" pitchFamily="18" charset="0"/>
                        </a:rPr>
                        <a:t>пос.мест</a:t>
                      </a: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/1000 человек</a:t>
                      </a:r>
                    </a:p>
                  </a:txBody>
                  <a:tcPr marL="91431" marR="91431" marT="45679" marB="4567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25,83</a:t>
                      </a:r>
                    </a:p>
                  </a:txBody>
                  <a:tcPr marL="39366" marR="39366" marT="64713" marB="6471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24,4</a:t>
                      </a:r>
                    </a:p>
                  </a:txBody>
                  <a:tcPr marL="39366" marR="39366" marT="64713" marB="6471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dirty="0" smtClean="0">
                          <a:ln>
                            <a:noFill/>
                          </a:ln>
                          <a:solidFill>
                            <a:schemeClr val="tx1"/>
                          </a:solidFill>
                          <a:effectLst/>
                          <a:latin typeface="Times New Roman" pitchFamily="18" charset="0"/>
                          <a:cs typeface="Times New Roman" pitchFamily="18" charset="0"/>
                        </a:rPr>
                        <a:t>Закрытие крупного предприятия общественного питания на 80 посадочных мест, ввод 5 небольших кафе-закусочных</a:t>
                      </a: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a:t>
                      </a:r>
                    </a:p>
                  </a:txBody>
                  <a:tcPr marL="39366" marR="39366" marT="64713" marB="6471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3"/>
                  </a:ext>
                </a:extLst>
              </a:tr>
              <a:tr h="352441">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11.11</a:t>
                      </a:r>
                    </a:p>
                  </a:txBody>
                  <a:tcPr marL="91431" marR="91431" marT="45677" marB="4567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Обеспеченность населения предприятиями бытового обслуживания</a:t>
                      </a:r>
                      <a:endParaRPr lang="ru-RU" sz="800" kern="1200" dirty="0" smtClean="0">
                        <a:solidFill>
                          <a:schemeClr val="tx1"/>
                        </a:solidFill>
                        <a:latin typeface="Times New Roman" pitchFamily="18" charset="0"/>
                        <a:ea typeface="+mn-ea"/>
                        <a:cs typeface="Times New Roman" pitchFamily="18" charset="0"/>
                      </a:endParaRPr>
                    </a:p>
                  </a:txBody>
                  <a:tcPr marL="91431" marR="91431" marT="45677" marB="4567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800" b="0" i="0" u="none" strike="noStrike" cap="none" normalizeH="0" baseline="0" dirty="0" err="1" smtClean="0">
                          <a:ln>
                            <a:noFill/>
                          </a:ln>
                          <a:solidFill>
                            <a:schemeClr val="tx1"/>
                          </a:solidFill>
                          <a:effectLst/>
                          <a:latin typeface="Times New Roman" pitchFamily="18" charset="0"/>
                          <a:cs typeface="Times New Roman" pitchFamily="18" charset="0"/>
                        </a:rPr>
                        <a:t>раб.мест</a:t>
                      </a: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/1000 человек</a:t>
                      </a:r>
                    </a:p>
                  </a:txBody>
                  <a:tcPr marL="91431" marR="91431" marT="45677" marB="4567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7,92</a:t>
                      </a:r>
                      <a:endParaRPr lang="ru-RU" sz="800" dirty="0">
                        <a:latin typeface="Times New Roman"/>
                        <a:ea typeface="Times New Roman"/>
                        <a:cs typeface="Times New Roman"/>
                      </a:endParaRPr>
                    </a:p>
                  </a:txBody>
                  <a:tcPr marL="39366" marR="39366" marT="64711" marB="6471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7,92</a:t>
                      </a:r>
                      <a:endParaRPr lang="ru-RU" sz="800" dirty="0">
                        <a:latin typeface="Times New Roman"/>
                        <a:ea typeface="Times New Roman"/>
                        <a:cs typeface="Times New Roman"/>
                      </a:endParaRPr>
                    </a:p>
                  </a:txBody>
                  <a:tcPr marL="39366" marR="39366" marT="64711" marB="6471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a:ea typeface="Times New Roman"/>
                        <a:cs typeface="Times New Roman"/>
                      </a:endParaRPr>
                    </a:p>
                  </a:txBody>
                  <a:tcPr marL="39366" marR="39366" marT="64711" marB="6471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4"/>
                  </a:ext>
                </a:extLst>
              </a:tr>
              <a:tr h="352441">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11.12</a:t>
                      </a:r>
                    </a:p>
                  </a:txBody>
                  <a:tcPr marL="91431" marR="91431" marT="45677" marB="4567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Доля обращений по вопросу защиты прав потребителей от общего количества поступивших обращений</a:t>
                      </a:r>
                    </a:p>
                    <a:p>
                      <a:pPr marL="0" marR="0" lvl="0" indent="0" algn="l" defTabSz="457200" rtl="0" eaLnBrk="1" fontAlgn="base" latinLnBrk="0" hangingPunct="1">
                        <a:lnSpc>
                          <a:spcPct val="100000"/>
                        </a:lnSpc>
                        <a:spcBef>
                          <a:spcPct val="0"/>
                        </a:spcBef>
                        <a:spcAft>
                          <a:spcPct val="0"/>
                        </a:spcAft>
                        <a:buClrTx/>
                        <a:buSzTx/>
                        <a:buFontTx/>
                        <a:buNone/>
                        <a:tabLst/>
                      </a:pPr>
                      <a:endParaRPr lang="ru-RU" sz="800" kern="1200" dirty="0" smtClean="0">
                        <a:solidFill>
                          <a:schemeClr val="tx1"/>
                        </a:solidFill>
                        <a:latin typeface="Times New Roman" pitchFamily="18" charset="0"/>
                        <a:ea typeface="+mn-ea"/>
                        <a:cs typeface="Times New Roman" pitchFamily="18" charset="0"/>
                      </a:endParaRPr>
                    </a:p>
                  </a:txBody>
                  <a:tcPr marL="91431" marR="91431" marT="45677" marB="4567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1" marR="91431" marT="45677" marB="4567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2,0</a:t>
                      </a:r>
                    </a:p>
                  </a:txBody>
                  <a:tcPr marL="39366" marR="39366" marT="64711" marB="6471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2</a:t>
                      </a:r>
                    </a:p>
                  </a:txBody>
                  <a:tcPr marL="39366" marR="39366" marT="64711" marB="6471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smtClean="0">
                        <a:latin typeface="Times New Roman"/>
                        <a:ea typeface="Times New Roman"/>
                        <a:cs typeface="Times New Roman"/>
                      </a:endParaRPr>
                    </a:p>
                  </a:txBody>
                  <a:tcPr marL="39366" marR="39366" marT="64711" marB="6471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5"/>
                  </a:ext>
                </a:extLst>
              </a:tr>
              <a:tr h="25629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chemeClr val="tx1"/>
                          </a:solidFill>
                          <a:effectLst/>
                          <a:latin typeface="Times New Roman" pitchFamily="18" charset="0"/>
                          <a:cs typeface="Times New Roman" pitchFamily="18" charset="0"/>
                        </a:rPr>
                        <a:t>12</a:t>
                      </a:r>
                    </a:p>
                  </a:txBody>
                  <a:tcPr marL="91431" marR="91431" marT="45677" marB="4567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5">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ru-RU" sz="1000" b="1" i="1" u="none" strike="noStrike" cap="none" normalizeH="0" baseline="0" dirty="0" smtClean="0">
                          <a:ln>
                            <a:noFill/>
                          </a:ln>
                          <a:solidFill>
                            <a:schemeClr val="tx1"/>
                          </a:solidFill>
                          <a:effectLst/>
                          <a:latin typeface="Times New Roman" pitchFamily="18" charset="0"/>
                          <a:cs typeface="Times New Roman" pitchFamily="18" charset="0"/>
                        </a:rPr>
                        <a:t>Муниципальная программа «Управление имуществом и муниципальными финансами</a:t>
                      </a:r>
                      <a:r>
                        <a:rPr kumimoji="0" lang="ru-RU" sz="1000" b="1" i="1" u="none" strike="noStrike" kern="1200" cap="none" normalizeH="0" baseline="0" dirty="0" smtClean="0">
                          <a:ln>
                            <a:noFill/>
                          </a:ln>
                          <a:solidFill>
                            <a:schemeClr val="tx1"/>
                          </a:solidFill>
                          <a:effectLst/>
                          <a:latin typeface="Times New Roman" pitchFamily="18" charset="0"/>
                          <a:ea typeface="+mn-ea"/>
                          <a:cs typeface="Times New Roman" pitchFamily="18" charset="0"/>
                        </a:rPr>
                        <a:t>»</a:t>
                      </a:r>
                      <a:endParaRPr kumimoji="0" lang="ru-RU" sz="1000" b="1"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31" marR="91431" marT="45677" marB="4567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1" marR="91431" marT="45693" marB="4569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algn="ctr">
                        <a:spcAft>
                          <a:spcPts val="0"/>
                        </a:spcAft>
                      </a:pPr>
                      <a:endParaRPr lang="ru-RU" sz="1000" dirty="0">
                        <a:latin typeface="Times New Roman"/>
                        <a:ea typeface="Times New Roman"/>
                        <a:cs typeface="Times New Roman"/>
                      </a:endParaRPr>
                    </a:p>
                  </a:txBody>
                  <a:tcPr marL="39366" marR="39366" marT="64732" marB="6473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algn="ctr">
                        <a:spcAft>
                          <a:spcPts val="0"/>
                        </a:spcAft>
                      </a:pPr>
                      <a:endParaRPr lang="ru-RU" sz="1000" dirty="0">
                        <a:latin typeface="Times New Roman"/>
                        <a:ea typeface="Times New Roman"/>
                        <a:cs typeface="Times New Roman"/>
                      </a:endParaRPr>
                    </a:p>
                  </a:txBody>
                  <a:tcPr marL="39366" marR="39366" marT="64732" marB="6473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000" b="1"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31" marR="91431" marT="45677" marB="4567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6"/>
                  </a:ext>
                </a:extLst>
              </a:tr>
              <a:tr h="29643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12.1</a:t>
                      </a:r>
                    </a:p>
                  </a:txBody>
                  <a:tcPr marL="91431" marR="91431" marT="45679" marB="4567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Прирост земельного налога</a:t>
                      </a:r>
                    </a:p>
                  </a:txBody>
                  <a:tcPr marL="91431" marR="91431" marT="45715" marB="4571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39366" marR="39366" marT="64766" marB="6476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a:latin typeface="Times New Roman"/>
                          <a:ea typeface="Times New Roman"/>
                          <a:cs typeface="Times New Roman"/>
                        </a:rPr>
                        <a:t>100</a:t>
                      </a:r>
                    </a:p>
                  </a:txBody>
                  <a:tcPr marL="39366" marR="39366" marT="64766" marB="6476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118</a:t>
                      </a:r>
                      <a:endParaRPr lang="ru-RU" sz="800" dirty="0">
                        <a:latin typeface="Times New Roman"/>
                        <a:ea typeface="Times New Roman"/>
                        <a:cs typeface="Times New Roman"/>
                      </a:endParaRPr>
                    </a:p>
                  </a:txBody>
                  <a:tcPr marL="39366" marR="39366" marT="64766" marB="6476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a:ea typeface="Times New Roman"/>
                        <a:cs typeface="Times New Roman"/>
                      </a:endParaRPr>
                    </a:p>
                  </a:txBody>
                  <a:tcPr marL="39366" marR="39366" marT="64766" marB="6476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7"/>
                  </a:ext>
                </a:extLst>
              </a:tr>
              <a:tr h="35252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12.2</a:t>
                      </a:r>
                    </a:p>
                  </a:txBody>
                  <a:tcPr marL="91431" marR="91431" marT="45679" marB="4567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lang="ru-RU" sz="800" kern="1200" dirty="0" smtClean="0">
                          <a:solidFill>
                            <a:schemeClr val="tx1"/>
                          </a:solidFill>
                          <a:latin typeface="Times New Roman" pitchFamily="18" charset="0"/>
                          <a:ea typeface="+mn-ea"/>
                          <a:cs typeface="Times New Roman" pitchFamily="18" charset="0"/>
                        </a:rPr>
                        <a:t>Поступления доходов в бюджет муниципального образования. от распоряжения земельными участками, государственная собственность на которые не разграничена</a:t>
                      </a:r>
                    </a:p>
                  </a:txBody>
                  <a:tcPr marL="91431" marR="91431" marT="45715" marB="4571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1" marR="91431" marT="45715" marB="4571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a:latin typeface="Times New Roman"/>
                          <a:ea typeface="Times New Roman"/>
                          <a:cs typeface="Times New Roman"/>
                        </a:rPr>
                        <a:t>100</a:t>
                      </a:r>
                    </a:p>
                  </a:txBody>
                  <a:tcPr marL="39366" marR="39366" marT="64766" marB="6476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108</a:t>
                      </a:r>
                      <a:endParaRPr lang="ru-RU" sz="800" dirty="0">
                        <a:latin typeface="Times New Roman"/>
                        <a:ea typeface="Times New Roman"/>
                        <a:cs typeface="Times New Roman"/>
                      </a:endParaRPr>
                    </a:p>
                  </a:txBody>
                  <a:tcPr marL="39366" marR="39366" marT="64766" marB="6476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a:ea typeface="Times New Roman"/>
                        <a:cs typeface="Times New Roman"/>
                      </a:endParaRPr>
                    </a:p>
                  </a:txBody>
                  <a:tcPr marL="39366" marR="39366" marT="64766" marB="6476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8"/>
                  </a:ext>
                </a:extLst>
              </a:tr>
              <a:tr h="352521">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12.3</a:t>
                      </a:r>
                    </a:p>
                  </a:txBody>
                  <a:tcPr marL="91431" marR="91431" marT="45679" marB="4567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kern="1200" dirty="0" smtClean="0">
                          <a:solidFill>
                            <a:schemeClr val="tx1"/>
                          </a:solidFill>
                          <a:latin typeface="Times New Roman" pitchFamily="18" charset="0"/>
                          <a:ea typeface="+mn-ea"/>
                          <a:cs typeface="Times New Roman" pitchFamily="18" charset="0"/>
                        </a:rPr>
                        <a:t>Эффективность работы по взысканию задолженности по арендной плате за земельные участки, государственная собственность на которые не разграничена</a:t>
                      </a:r>
                      <a:endParaRPr kumimoji="0" lang="ru-RU"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1" marR="91431" marT="45715" marB="4571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39366" marR="39366" marT="64766" marB="6476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a:latin typeface="Times New Roman"/>
                          <a:ea typeface="Times New Roman"/>
                          <a:cs typeface="Times New Roman"/>
                        </a:rPr>
                        <a:t>100</a:t>
                      </a:r>
                    </a:p>
                  </a:txBody>
                  <a:tcPr marL="39366" marR="39366" marT="64766" marB="6476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112</a:t>
                      </a:r>
                      <a:endParaRPr lang="ru-RU" sz="800" dirty="0">
                        <a:latin typeface="Times New Roman"/>
                        <a:ea typeface="Times New Roman"/>
                        <a:cs typeface="Times New Roman"/>
                      </a:endParaRPr>
                    </a:p>
                  </a:txBody>
                  <a:tcPr marL="39366" marR="39366" marT="64766" marB="6476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a:ea typeface="Times New Roman"/>
                        <a:cs typeface="Times New Roman"/>
                      </a:endParaRPr>
                    </a:p>
                  </a:txBody>
                  <a:tcPr marL="39366" marR="39366" marT="64766" marB="6476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1451464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27584" y="620688"/>
            <a:ext cx="7056784" cy="642942"/>
          </a:xfrm>
        </p:spPr>
        <p:txBody>
          <a:bodyPr/>
          <a:lstStyle/>
          <a:p>
            <a:pPr algn="ctr"/>
            <a:r>
              <a:rPr lang="ru-RU" sz="5400" dirty="0" smtClean="0">
                <a:solidFill>
                  <a:srgbClr val="C00000"/>
                </a:solidFill>
              </a:rPr>
              <a:t/>
            </a:r>
            <a:br>
              <a:rPr lang="ru-RU" sz="5400" dirty="0" smtClean="0">
                <a:solidFill>
                  <a:srgbClr val="C00000"/>
                </a:solidFill>
              </a:rPr>
            </a:br>
            <a:r>
              <a:rPr lang="ru-RU" sz="2400" b="1" dirty="0" smtClean="0">
                <a:solidFill>
                  <a:schemeClr val="accent6">
                    <a:lumMod val="75000"/>
                  </a:schemeClr>
                </a:solidFill>
                <a:latin typeface="Times New Roman" panose="02020603050405020304" pitchFamily="18" charset="0"/>
                <a:cs typeface="Times New Roman" panose="02020603050405020304" pitchFamily="18" charset="0"/>
              </a:rPr>
              <a:t>ГЛОССАРИЙ (основные понятия и определения) </a:t>
            </a:r>
            <a:endParaRPr lang="ru-RU" sz="2400" b="1" dirty="0" smtClean="0">
              <a:solidFill>
                <a:schemeClr val="accent6">
                  <a:lumMod val="75000"/>
                </a:schemeClr>
              </a:solidFill>
              <a:latin typeface="Times New Roman" panose="02020603050405020304" pitchFamily="18" charset="0"/>
              <a:ea typeface="+mn-ea"/>
              <a:cs typeface="Times New Roman" panose="02020603050405020304" pitchFamily="18" charset="0"/>
            </a:endParaRPr>
          </a:p>
        </p:txBody>
      </p:sp>
      <p:sp>
        <p:nvSpPr>
          <p:cNvPr id="3" name="Содержимое 2"/>
          <p:cNvSpPr>
            <a:spLocks noGrp="1"/>
          </p:cNvSpPr>
          <p:nvPr>
            <p:ph idx="1"/>
          </p:nvPr>
        </p:nvSpPr>
        <p:spPr>
          <a:xfrm>
            <a:off x="457200" y="1500175"/>
            <a:ext cx="8229600" cy="4824426"/>
          </a:xfrm>
        </p:spPr>
        <p:txBody>
          <a:bodyPr/>
          <a:lstStyle/>
          <a:p>
            <a:r>
              <a:rPr lang="ru-RU" sz="1500" b="1" i="1" dirty="0" smtClean="0">
                <a:latin typeface="Times New Roman" pitchFamily="18" charset="0"/>
                <a:cs typeface="Times New Roman" pitchFamily="18" charset="0"/>
              </a:rPr>
              <a:t>условно утверждаемые расходы бюджета</a:t>
            </a:r>
            <a:r>
              <a:rPr lang="ru-RU" sz="1500" dirty="0" smtClean="0">
                <a:latin typeface="Times New Roman" pitchFamily="18" charset="0"/>
                <a:cs typeface="Times New Roman" pitchFamily="18" charset="0"/>
              </a:rPr>
              <a:t> - расходы, не распределенные в плановом периоде в соответствии с классификацией расходов бюджетов бюджетные ассигнования;</a:t>
            </a:r>
          </a:p>
          <a:p>
            <a:r>
              <a:rPr lang="ru-RU" sz="1500" b="1" i="1" dirty="0" smtClean="0">
                <a:latin typeface="Times New Roman" pitchFamily="18" charset="0"/>
                <a:cs typeface="Times New Roman" pitchFamily="18" charset="0"/>
              </a:rPr>
              <a:t>межбюджетные трансферты</a:t>
            </a:r>
            <a:r>
              <a:rPr lang="ru-RU" sz="1500" dirty="0" smtClean="0">
                <a:latin typeface="Times New Roman" pitchFamily="18" charset="0"/>
                <a:cs typeface="Times New Roman" pitchFamily="18" charset="0"/>
              </a:rPr>
              <a:t> - средства, предоставляемые одним бюджетом бюджетной системы Российской Федерации другому бюджету бюджетной системы Российской Федерации:</a:t>
            </a:r>
          </a:p>
          <a:p>
            <a:r>
              <a:rPr lang="ru-RU" sz="1500" dirty="0" smtClean="0">
                <a:latin typeface="Times New Roman" pitchFamily="18" charset="0"/>
                <a:cs typeface="Times New Roman" pitchFamily="18" charset="0"/>
              </a:rPr>
              <a:t>- </a:t>
            </a:r>
            <a:r>
              <a:rPr lang="ru-RU" sz="1500" b="1" i="1" dirty="0" smtClean="0">
                <a:latin typeface="Times New Roman" pitchFamily="18" charset="0"/>
                <a:cs typeface="Times New Roman" pitchFamily="18" charset="0"/>
              </a:rPr>
              <a:t>дотации</a:t>
            </a:r>
            <a:r>
              <a:rPr lang="ru-RU" sz="1500" dirty="0" smtClean="0">
                <a:latin typeface="Times New Roman" pitchFamily="18" charset="0"/>
                <a:cs typeface="Times New Roman" pitchFamily="18" charset="0"/>
              </a:rPr>
              <a:t> – межбюджетные трансферты, предоставляемые на безвозмездной и безвозвратной основе,</a:t>
            </a:r>
          </a:p>
          <a:p>
            <a:r>
              <a:rPr lang="ru-RU" sz="1500" b="1" i="1" dirty="0" smtClean="0">
                <a:latin typeface="Times New Roman" pitchFamily="18" charset="0"/>
                <a:cs typeface="Times New Roman" pitchFamily="18" charset="0"/>
              </a:rPr>
              <a:t>- субвенции</a:t>
            </a:r>
            <a:r>
              <a:rPr lang="ru-RU" sz="1500" dirty="0" smtClean="0">
                <a:latin typeface="Times New Roman" pitchFamily="18" charset="0"/>
                <a:cs typeface="Times New Roman" pitchFamily="18" charset="0"/>
              </a:rPr>
              <a:t> – межбюджетные трансферты, предоставляемые местным бюджетам в целях финансового обеспечения расходных обязательств муниципальных образований, возникающих при выполнении государственных полномочий Российской Федерации, субъектов Российской Федерации, переданных для осуществления органам местного самоуправления в установленном порядке,</a:t>
            </a:r>
          </a:p>
          <a:p>
            <a:r>
              <a:rPr lang="ru-RU" sz="1500" b="1" i="1" dirty="0" smtClean="0">
                <a:latin typeface="Times New Roman" pitchFamily="18" charset="0"/>
                <a:cs typeface="Times New Roman" pitchFamily="18" charset="0"/>
              </a:rPr>
              <a:t>- субсидии</a:t>
            </a:r>
            <a:r>
              <a:rPr lang="ru-RU" sz="1500" dirty="0" smtClean="0">
                <a:latin typeface="Times New Roman" pitchFamily="18" charset="0"/>
                <a:cs typeface="Times New Roman" pitchFamily="18" charset="0"/>
              </a:rPr>
              <a:t> – межбюджетные трансферты, предоставляемые бюджетам муниципальных образований в целях </a:t>
            </a:r>
            <a:r>
              <a:rPr lang="ru-RU" sz="1500" dirty="0" err="1" smtClean="0">
                <a:latin typeface="Times New Roman" pitchFamily="18" charset="0"/>
                <a:cs typeface="Times New Roman" pitchFamily="18" charset="0"/>
              </a:rPr>
              <a:t>софинансирования</a:t>
            </a:r>
            <a:r>
              <a:rPr lang="ru-RU" sz="1500" dirty="0" smtClean="0">
                <a:latin typeface="Times New Roman" pitchFamily="18" charset="0"/>
                <a:cs typeface="Times New Roman" pitchFamily="18" charset="0"/>
              </a:rPr>
              <a:t> расходных обязательств, возникающих при выполнении полномочий органов местного самоуправления по вопросам местного значения;</a:t>
            </a:r>
          </a:p>
          <a:p>
            <a:r>
              <a:rPr lang="ru-RU" sz="1500" b="1" i="1" dirty="0" smtClean="0">
                <a:latin typeface="Times New Roman" pitchFamily="18" charset="0"/>
                <a:cs typeface="Times New Roman" pitchFamily="18" charset="0"/>
              </a:rPr>
              <a:t>муниципальный долг</a:t>
            </a:r>
            <a:r>
              <a:rPr lang="ru-RU" sz="1500" dirty="0" smtClean="0">
                <a:latin typeface="Times New Roman" pitchFamily="18" charset="0"/>
                <a:cs typeface="Times New Roman" pitchFamily="18" charset="0"/>
              </a:rPr>
              <a:t> - обязательства, возникающие из муниципальных заимствований, гарантий по обязательствам третьих лиц, другие обязательства в соответствии с видами долговых обязательств, принятые на себя муниципальным образованием;</a:t>
            </a:r>
          </a:p>
          <a:p>
            <a:r>
              <a:rPr lang="ru-RU" sz="1500" b="1" i="1" dirty="0" smtClean="0">
                <a:latin typeface="Times New Roman" pitchFamily="18" charset="0"/>
                <a:cs typeface="Times New Roman" pitchFamily="18" charset="0"/>
              </a:rPr>
              <a:t>дефицит бюджета</a:t>
            </a:r>
            <a:r>
              <a:rPr lang="ru-RU" sz="1500" dirty="0" smtClean="0">
                <a:latin typeface="Times New Roman" pitchFamily="18" charset="0"/>
                <a:cs typeface="Times New Roman" pitchFamily="18" charset="0"/>
              </a:rPr>
              <a:t> - превышение расходов бюджета над его доходами;</a:t>
            </a:r>
          </a:p>
          <a:p>
            <a:r>
              <a:rPr lang="ru-RU" sz="1500" b="1" i="1" dirty="0" err="1" smtClean="0">
                <a:latin typeface="Times New Roman" pitchFamily="18" charset="0"/>
                <a:cs typeface="Times New Roman" pitchFamily="18" charset="0"/>
              </a:rPr>
              <a:t>профицит</a:t>
            </a:r>
            <a:r>
              <a:rPr lang="ru-RU" sz="1500" b="1" i="1" dirty="0" smtClean="0">
                <a:latin typeface="Times New Roman" pitchFamily="18" charset="0"/>
                <a:cs typeface="Times New Roman" pitchFamily="18" charset="0"/>
              </a:rPr>
              <a:t> бюджета</a:t>
            </a:r>
            <a:r>
              <a:rPr lang="ru-RU" sz="1500" dirty="0" smtClean="0">
                <a:latin typeface="Times New Roman" pitchFamily="18" charset="0"/>
                <a:cs typeface="Times New Roman" pitchFamily="18" charset="0"/>
              </a:rPr>
              <a:t> - превышение доходов бюджета над его расходами</a:t>
            </a:r>
            <a:endParaRPr lang="ru-RU" sz="1500" dirty="0">
              <a:latin typeface="Times New Roman" pitchFamily="18" charset="0"/>
              <a:cs typeface="Times New Roman" pitchFamily="18" charset="0"/>
            </a:endParaRPr>
          </a:p>
        </p:txBody>
      </p:sp>
      <p:sp>
        <p:nvSpPr>
          <p:cNvPr id="4" name="Текст 3"/>
          <p:cNvSpPr>
            <a:spLocks noGrp="1"/>
          </p:cNvSpPr>
          <p:nvPr>
            <p:ph type="body" sz="quarter" idx="4294967295"/>
          </p:nvPr>
        </p:nvSpPr>
        <p:spPr>
          <a:xfrm>
            <a:off x="9001156" y="785813"/>
            <a:ext cx="142844" cy="142857"/>
          </a:xfrm>
        </p:spPr>
        <p:txBody>
          <a:bodyPr anchor="ctr">
            <a:normAutofit fontScale="25000" lnSpcReduction="20000"/>
          </a:bodyPr>
          <a:lstStyle/>
          <a:p>
            <a:pPr algn="ctr"/>
            <a:endParaRPr lang="ru-RU" sz="2400" dirty="0">
              <a:solidFill>
                <a:srgbClr val="C00000"/>
              </a:solidFill>
            </a:endParaRP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Заголовок 4"/>
          <p:cNvSpPr>
            <a:spLocks noGrp="1"/>
          </p:cNvSpPr>
          <p:nvPr>
            <p:ph type="title"/>
          </p:nvPr>
        </p:nvSpPr>
        <p:spPr>
          <a:xfrm>
            <a:off x="468313" y="0"/>
            <a:ext cx="8229600" cy="549275"/>
          </a:xfrm>
        </p:spPr>
        <p:txBody>
          <a:bodyPr/>
          <a:lstStyle/>
          <a:p>
            <a:pPr algn="ctr" eaLnBrk="1" hangingPunct="1"/>
            <a:r>
              <a:rPr lang="ru-RU" altLang="ru-RU" sz="1600" b="1" dirty="0">
                <a:solidFill>
                  <a:srgbClr val="002060"/>
                </a:solidFill>
                <a:latin typeface="Times New Roman" panose="02020603050405020304" pitchFamily="18" charset="0"/>
              </a:rPr>
              <a:t>Информация достигнутых и плановых приоритетных целевых показателей муниципальных программ городского округа Лотошино</a:t>
            </a:r>
            <a:endParaRPr lang="ru-RU" altLang="ru-RU" sz="1600" b="1" dirty="0" smtClean="0">
              <a:solidFill>
                <a:srgbClr val="002060"/>
              </a:solidFill>
              <a:latin typeface="Times New Roman" panose="02020603050405020304" pitchFamily="18" charset="0"/>
            </a:endParaRPr>
          </a:p>
        </p:txBody>
      </p:sp>
      <p:graphicFrame>
        <p:nvGraphicFramePr>
          <p:cNvPr id="7" name="Содержимое 6"/>
          <p:cNvGraphicFramePr>
            <a:graphicFrameLocks noGrp="1"/>
          </p:cNvGraphicFramePr>
          <p:nvPr>
            <p:ph idx="1"/>
            <p:extLst>
              <p:ext uri="{D42A27DB-BD31-4B8C-83A1-F6EECF244321}">
                <p14:modId xmlns:p14="http://schemas.microsoft.com/office/powerpoint/2010/main" val="575713162"/>
              </p:ext>
            </p:extLst>
          </p:nvPr>
        </p:nvGraphicFramePr>
        <p:xfrm>
          <a:off x="179388" y="620713"/>
          <a:ext cx="8965597" cy="5364694"/>
        </p:xfrm>
        <a:graphic>
          <a:graphicData uri="http://schemas.openxmlformats.org/drawingml/2006/table">
            <a:tbl>
              <a:tblPr/>
              <a:tblGrid>
                <a:gridCol w="555060">
                  <a:extLst>
                    <a:ext uri="{9D8B030D-6E8A-4147-A177-3AD203B41FA5}">
                      <a16:colId xmlns:a16="http://schemas.microsoft.com/office/drawing/2014/main" val="20000"/>
                    </a:ext>
                  </a:extLst>
                </a:gridCol>
                <a:gridCol w="4916251">
                  <a:extLst>
                    <a:ext uri="{9D8B030D-6E8A-4147-A177-3AD203B41FA5}">
                      <a16:colId xmlns:a16="http://schemas.microsoft.com/office/drawing/2014/main" val="20001"/>
                    </a:ext>
                  </a:extLst>
                </a:gridCol>
                <a:gridCol w="765509">
                  <a:extLst>
                    <a:ext uri="{9D8B030D-6E8A-4147-A177-3AD203B41FA5}">
                      <a16:colId xmlns:a16="http://schemas.microsoft.com/office/drawing/2014/main" val="20002"/>
                    </a:ext>
                  </a:extLst>
                </a:gridCol>
                <a:gridCol w="951531">
                  <a:extLst>
                    <a:ext uri="{9D8B030D-6E8A-4147-A177-3AD203B41FA5}">
                      <a16:colId xmlns:a16="http://schemas.microsoft.com/office/drawing/2014/main" val="20003"/>
                    </a:ext>
                  </a:extLst>
                </a:gridCol>
                <a:gridCol w="916938">
                  <a:extLst>
                    <a:ext uri="{9D8B030D-6E8A-4147-A177-3AD203B41FA5}">
                      <a16:colId xmlns:a16="http://schemas.microsoft.com/office/drawing/2014/main" val="20004"/>
                    </a:ext>
                  </a:extLst>
                </a:gridCol>
                <a:gridCol w="860308">
                  <a:extLst>
                    <a:ext uri="{9D8B030D-6E8A-4147-A177-3AD203B41FA5}">
                      <a16:colId xmlns:a16="http://schemas.microsoft.com/office/drawing/2014/main" val="3350022922"/>
                    </a:ext>
                  </a:extLst>
                </a:gridCol>
              </a:tblGrid>
              <a:tr h="85354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 </a:t>
                      </a:r>
                      <a:r>
                        <a:rPr kumimoji="0" lang="ru-RU" sz="1000" b="1" i="0" u="none" strike="noStrike" cap="none" normalizeH="0" baseline="0" dirty="0" err="1" smtClean="0">
                          <a:ln>
                            <a:noFill/>
                          </a:ln>
                          <a:solidFill>
                            <a:srgbClr val="002060"/>
                          </a:solidFill>
                          <a:effectLst/>
                          <a:latin typeface="Times New Roman" pitchFamily="18" charset="0"/>
                          <a:cs typeface="Times New Roman" pitchFamily="18" charset="0"/>
                        </a:rPr>
                        <a:t>п</a:t>
                      </a: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a:t>
                      </a:r>
                      <a:r>
                        <a:rPr kumimoji="0" lang="ru-RU" sz="1000" b="1" i="0" u="none" strike="noStrike" cap="none" normalizeH="0" baseline="0" dirty="0" err="1" smtClean="0">
                          <a:ln>
                            <a:noFill/>
                          </a:ln>
                          <a:solidFill>
                            <a:srgbClr val="002060"/>
                          </a:solidFill>
                          <a:effectLst/>
                          <a:latin typeface="Times New Roman" pitchFamily="18" charset="0"/>
                          <a:cs typeface="Times New Roman" pitchFamily="18" charset="0"/>
                        </a:rPr>
                        <a:t>п</a:t>
                      </a:r>
                      <a:endParaRPr kumimoji="0" lang="ru-RU" sz="1000" b="1" i="0" u="none" strike="noStrike" cap="none" normalizeH="0" baseline="0" dirty="0" smtClean="0">
                        <a:ln>
                          <a:noFill/>
                        </a:ln>
                        <a:solidFill>
                          <a:srgbClr val="002060"/>
                        </a:solidFill>
                        <a:effectLst/>
                        <a:latin typeface="Times New Roman" pitchFamily="18" charset="0"/>
                        <a:cs typeface="Times New Roman" pitchFamily="18" charset="0"/>
                      </a:endParaRPr>
                    </a:p>
                  </a:txBody>
                  <a:tcPr marL="91437" marR="91437"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Количественные и /или качественные показатели, характеризующие достижение целей и решение задач</a:t>
                      </a:r>
                    </a:p>
                  </a:txBody>
                  <a:tcPr marL="91437" marR="91437"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00" b="1" i="0" u="none" strike="noStrike" cap="none" normalizeH="0" baseline="0" dirty="0" smtClean="0">
                          <a:ln>
                            <a:noFill/>
                          </a:ln>
                          <a:solidFill>
                            <a:srgbClr val="002060"/>
                          </a:solidFill>
                          <a:effectLst/>
                          <a:latin typeface="Times New Roman" pitchFamily="18" charset="0"/>
                          <a:cs typeface="Times New Roman" pitchFamily="18" charset="0"/>
                        </a:rPr>
                        <a:t>Единица </a:t>
                      </a: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измерения</a:t>
                      </a:r>
                    </a:p>
                  </a:txBody>
                  <a:tcPr marL="91437" marR="91437"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Плановое значение показателя в 2023 году</a:t>
                      </a:r>
                    </a:p>
                  </a:txBody>
                  <a:tcPr marL="91437" marR="91437"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Достигнутое значение показателя за 2023 год</a:t>
                      </a:r>
                    </a:p>
                  </a:txBody>
                  <a:tcPr marL="91437" marR="91437"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Пояснения причин невыполнения плановых значений</a:t>
                      </a:r>
                    </a:p>
                  </a:txBody>
                  <a:tcPr marL="91437" marR="91437"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0"/>
                  </a:ext>
                </a:extLst>
              </a:tr>
              <a:tr h="243894">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12.4</a:t>
                      </a:r>
                    </a:p>
                  </a:txBody>
                  <a:tcPr marL="91431" marR="91431" marT="45679" marB="4567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lang="ru-RU" sz="800" kern="1200" dirty="0" smtClean="0">
                          <a:solidFill>
                            <a:schemeClr val="tx1"/>
                          </a:solidFill>
                          <a:latin typeface="Times New Roman" pitchFamily="18" charset="0"/>
                          <a:ea typeface="+mn-ea"/>
                          <a:cs typeface="Times New Roman" pitchFamily="18" charset="0"/>
                        </a:rPr>
                        <a:t>Доля незарегистрированных объектов недвижимого имущества, вовлеченных в налоговый оборот по результатам МЗК</a:t>
                      </a:r>
                    </a:p>
                  </a:txBody>
                  <a:tcPr marL="91431" marR="91431" marT="45715" marB="4571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1" marR="91431" marT="45715" marB="4571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90</a:t>
                      </a:r>
                      <a:endParaRPr lang="ru-RU" sz="800" dirty="0">
                        <a:latin typeface="Times New Roman"/>
                        <a:ea typeface="Times New Roman"/>
                        <a:cs typeface="Times New Roman"/>
                      </a:endParaRPr>
                    </a:p>
                  </a:txBody>
                  <a:tcPr marL="39366" marR="39366" marT="64766" marB="6476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54</a:t>
                      </a:r>
                      <a:endParaRPr lang="ru-RU" sz="800" dirty="0">
                        <a:latin typeface="Times New Roman"/>
                        <a:ea typeface="Times New Roman"/>
                        <a:cs typeface="Times New Roman"/>
                      </a:endParaRPr>
                    </a:p>
                  </a:txBody>
                  <a:tcPr marL="39366" marR="39366" marT="64766" marB="6476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700" dirty="0" smtClean="0">
                          <a:latin typeface="Times New Roman"/>
                          <a:ea typeface="Times New Roman"/>
                          <a:cs typeface="Times New Roman"/>
                        </a:rPr>
                        <a:t>Показатель не может быть выполнен на 90%, так как на осмотренных МЗК земельных участках большинство объектов некапитального строительства, соответственно, не все акты направлялись для перерас</a:t>
                      </a:r>
                      <a:r>
                        <a:rPr lang="ru-RU" sz="1000" dirty="0" smtClean="0">
                          <a:latin typeface="Times New Roman"/>
                          <a:ea typeface="Times New Roman"/>
                          <a:cs typeface="Times New Roman"/>
                        </a:rPr>
                        <a:t>чета </a:t>
                      </a:r>
                      <a:endParaRPr lang="ru-RU" sz="1000" dirty="0">
                        <a:latin typeface="Times New Roman"/>
                        <a:ea typeface="Times New Roman"/>
                        <a:cs typeface="Times New Roman"/>
                      </a:endParaRPr>
                    </a:p>
                  </a:txBody>
                  <a:tcPr marL="39366" marR="39366" marT="64766" marB="6476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646120020"/>
                  </a:ext>
                </a:extLst>
              </a:tr>
              <a:tr h="243894">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12.5</a:t>
                      </a:r>
                    </a:p>
                  </a:txBody>
                  <a:tcPr marL="91431" marR="91431" marT="45679" marB="4567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kern="1200" dirty="0" smtClean="0">
                          <a:solidFill>
                            <a:schemeClr val="tx1"/>
                          </a:solidFill>
                          <a:latin typeface="Times New Roman" pitchFamily="18" charset="0"/>
                          <a:ea typeface="+mn-ea"/>
                          <a:cs typeface="Times New Roman" pitchFamily="18" charset="0"/>
                        </a:rPr>
                        <a:t>Поступления доходов в бюджет муниципального образования от распоряжения муниципальным имуществом и землей</a:t>
                      </a:r>
                    </a:p>
                  </a:txBody>
                  <a:tcPr marL="91431" marR="91431" marT="45715" marB="4571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1" marR="91431" marT="45715" marB="4571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a:latin typeface="Times New Roman"/>
                          <a:ea typeface="Times New Roman"/>
                          <a:cs typeface="Times New Roman"/>
                        </a:rPr>
                        <a:t>100</a:t>
                      </a:r>
                    </a:p>
                  </a:txBody>
                  <a:tcPr marL="39366" marR="39366" marT="64766" marB="6476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100,2</a:t>
                      </a:r>
                      <a:endParaRPr lang="ru-RU" sz="800" dirty="0">
                        <a:latin typeface="Times New Roman"/>
                        <a:ea typeface="Times New Roman"/>
                        <a:cs typeface="Times New Roman"/>
                      </a:endParaRPr>
                    </a:p>
                  </a:txBody>
                  <a:tcPr marL="39366" marR="39366" marT="64766" marB="6476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a:ea typeface="Times New Roman"/>
                        <a:cs typeface="Times New Roman"/>
                      </a:endParaRPr>
                    </a:p>
                  </a:txBody>
                  <a:tcPr marL="39366" marR="39366" marT="64766" marB="6476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551135206"/>
                  </a:ext>
                </a:extLst>
              </a:tr>
              <a:tr h="243894">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12.6</a:t>
                      </a:r>
                    </a:p>
                  </a:txBody>
                  <a:tcPr marL="91431" marR="91431" marT="45679" marB="4567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kern="1200" dirty="0" smtClean="0">
                          <a:solidFill>
                            <a:schemeClr val="tx1"/>
                          </a:solidFill>
                          <a:latin typeface="Times New Roman" pitchFamily="18" charset="0"/>
                          <a:ea typeface="+mn-ea"/>
                          <a:cs typeface="Times New Roman" pitchFamily="18" charset="0"/>
                        </a:rPr>
                        <a:t>Доля проведенных аукционов</a:t>
                      </a:r>
                      <a:r>
                        <a:rPr lang="ru-RU" sz="800" kern="1200" baseline="0" dirty="0" smtClean="0">
                          <a:solidFill>
                            <a:schemeClr val="tx1"/>
                          </a:solidFill>
                          <a:latin typeface="Times New Roman" pitchFamily="18" charset="0"/>
                          <a:ea typeface="+mn-ea"/>
                          <a:cs typeface="Times New Roman" pitchFamily="18" charset="0"/>
                        </a:rPr>
                        <a:t> на право заключения договоров аренды  земельных участков для субъектов малого и среднего предпринимательства к общему количеству таких торгов</a:t>
                      </a:r>
                      <a:endParaRPr lang="ru-RU" sz="800" kern="1200" dirty="0" smtClean="0">
                        <a:solidFill>
                          <a:schemeClr val="tx1"/>
                        </a:solidFill>
                        <a:latin typeface="Times New Roman" pitchFamily="18" charset="0"/>
                        <a:ea typeface="+mn-ea"/>
                        <a:cs typeface="Times New Roman" pitchFamily="18" charset="0"/>
                      </a:endParaRPr>
                    </a:p>
                  </a:txBody>
                  <a:tcPr marL="91431" marR="91431" marT="45715" marB="4571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lang="ru-RU" sz="800" kern="1200" dirty="0" smtClean="0">
                          <a:solidFill>
                            <a:schemeClr val="tx1"/>
                          </a:solidFill>
                          <a:latin typeface="Times New Roman" pitchFamily="18" charset="0"/>
                          <a:ea typeface="+mn-ea"/>
                          <a:cs typeface="Times New Roman" pitchFamily="18" charset="0"/>
                        </a:rPr>
                        <a:t>процент</a:t>
                      </a:r>
                    </a:p>
                  </a:txBody>
                  <a:tcPr marL="91431" marR="91431" marT="45715" marB="4571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20</a:t>
                      </a:r>
                      <a:endParaRPr lang="ru-RU" sz="800" dirty="0">
                        <a:latin typeface="Times New Roman"/>
                        <a:ea typeface="Times New Roman"/>
                        <a:cs typeface="Times New Roman"/>
                      </a:endParaRPr>
                    </a:p>
                  </a:txBody>
                  <a:tcPr marL="39366" marR="39366" marT="64766" marB="6476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42</a:t>
                      </a:r>
                      <a:endParaRPr lang="ru-RU" sz="800" dirty="0">
                        <a:latin typeface="Times New Roman"/>
                        <a:ea typeface="Times New Roman"/>
                        <a:cs typeface="Times New Roman"/>
                      </a:endParaRPr>
                    </a:p>
                  </a:txBody>
                  <a:tcPr marL="39366" marR="39366" marT="64766" marB="6476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a:ea typeface="Times New Roman"/>
                        <a:cs typeface="Times New Roman"/>
                      </a:endParaRPr>
                    </a:p>
                  </a:txBody>
                  <a:tcPr marL="39366" marR="39366" marT="64766" marB="6476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935392878"/>
                  </a:ext>
                </a:extLst>
              </a:tr>
              <a:tr h="243894">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12.7</a:t>
                      </a:r>
                    </a:p>
                  </a:txBody>
                  <a:tcPr marL="91431" marR="91431" marT="45679" marB="4567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lang="ru-RU" sz="800" kern="1200" dirty="0" smtClean="0">
                          <a:solidFill>
                            <a:schemeClr val="tx1"/>
                          </a:solidFill>
                          <a:latin typeface="Times New Roman" pitchFamily="18" charset="0"/>
                          <a:ea typeface="+mn-ea"/>
                          <a:cs typeface="Times New Roman" pitchFamily="18" charset="0"/>
                        </a:rPr>
                        <a:t>Эффективность работы по взысканию задолженности по арендной плате за муниципальное имущество и землю</a:t>
                      </a:r>
                    </a:p>
                  </a:txBody>
                  <a:tcPr marL="91431" marR="91431" marT="45715" marB="4571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1" marR="91431" marT="45715" marB="4571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a:latin typeface="Times New Roman"/>
                          <a:ea typeface="Times New Roman"/>
                          <a:cs typeface="Times New Roman"/>
                        </a:rPr>
                        <a:t>100</a:t>
                      </a:r>
                    </a:p>
                  </a:txBody>
                  <a:tcPr marL="39366" marR="39366" marT="64766" marB="6476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-21,6</a:t>
                      </a:r>
                      <a:endParaRPr lang="ru-RU" sz="800" dirty="0">
                        <a:latin typeface="Times New Roman"/>
                        <a:ea typeface="Times New Roman"/>
                        <a:cs typeface="Times New Roman"/>
                      </a:endParaRPr>
                    </a:p>
                  </a:txBody>
                  <a:tcPr marL="39366" marR="39366" marT="64766" marB="6476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a:ea typeface="Times New Roman"/>
                        <a:cs typeface="Times New Roman"/>
                      </a:endParaRPr>
                    </a:p>
                  </a:txBody>
                  <a:tcPr marL="39366" marR="39366" marT="64766" marB="6476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3694211010"/>
                  </a:ext>
                </a:extLst>
              </a:tr>
              <a:tr h="243894">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12</a:t>
                      </a:r>
                    </a:p>
                  </a:txBody>
                  <a:tcPr marL="91437" marR="91437" marT="45737" marB="4573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5">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1" u="none" strike="noStrike" cap="none" normalizeH="0" baseline="0" dirty="0" smtClean="0">
                          <a:ln>
                            <a:noFill/>
                          </a:ln>
                          <a:solidFill>
                            <a:schemeClr val="tx1"/>
                          </a:solidFill>
                          <a:effectLst/>
                          <a:latin typeface="Times New Roman" pitchFamily="18" charset="0"/>
                          <a:cs typeface="Times New Roman" pitchFamily="18" charset="0"/>
                        </a:rPr>
                        <a:t>Муниципальная программа «Управление имуществом и муниципальными финансами</a:t>
                      </a:r>
                      <a:r>
                        <a:rPr kumimoji="0" lang="ru-RU" sz="1000" b="1" i="1" u="none" strike="noStrike" kern="1200" cap="none" normalizeH="0" baseline="0" dirty="0" smtClean="0">
                          <a:ln>
                            <a:noFill/>
                          </a:ln>
                          <a:solidFill>
                            <a:schemeClr val="tx1"/>
                          </a:solidFill>
                          <a:effectLst/>
                          <a:latin typeface="Times New Roman" pitchFamily="18" charset="0"/>
                          <a:ea typeface="+mn-ea"/>
                          <a:cs typeface="Times New Roman" pitchFamily="18" charset="0"/>
                        </a:rPr>
                        <a:t>»</a:t>
                      </a:r>
                      <a:endParaRPr kumimoji="0" lang="ru-RU" sz="1000" b="1"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37" marR="91437" marT="45737" marB="4573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1"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37" marR="91437" marT="45737" marB="4573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2"/>
                  </a:ext>
                </a:extLst>
              </a:tr>
              <a:tr h="2820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12.8</a:t>
                      </a:r>
                    </a:p>
                  </a:txBody>
                  <a:tcPr marL="91437" marR="91437" marT="45737" marB="4573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lang="ru-RU" sz="800" kern="1200" dirty="0" smtClean="0">
                          <a:solidFill>
                            <a:schemeClr val="tx1"/>
                          </a:solidFill>
                          <a:latin typeface="Times New Roman" pitchFamily="18" charset="0"/>
                          <a:ea typeface="+mn-ea"/>
                          <a:cs typeface="Times New Roman" pitchFamily="18" charset="0"/>
                        </a:rPr>
                        <a:t>Предоставление земельных участков многодетным семьям</a:t>
                      </a:r>
                    </a:p>
                  </a:txBody>
                  <a:tcPr marL="91437" marR="91437" marT="45737" marB="4573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39369" marR="39369" marT="64795" marB="6479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a:latin typeface="Times New Roman"/>
                          <a:ea typeface="Times New Roman"/>
                          <a:cs typeface="Times New Roman"/>
                        </a:rPr>
                        <a:t>100</a:t>
                      </a:r>
                    </a:p>
                  </a:txBody>
                  <a:tcPr marL="39369" marR="39369" marT="64795" marB="6479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100</a:t>
                      </a:r>
                      <a:endParaRPr lang="ru-RU" sz="800" dirty="0">
                        <a:latin typeface="Times New Roman"/>
                        <a:ea typeface="Times New Roman"/>
                        <a:cs typeface="Times New Roman"/>
                      </a:endParaRPr>
                    </a:p>
                  </a:txBody>
                  <a:tcPr marL="39369" marR="39369" marT="64795" marB="6479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a:ea typeface="Times New Roman"/>
                        <a:cs typeface="Times New Roman"/>
                      </a:endParaRPr>
                    </a:p>
                  </a:txBody>
                  <a:tcPr marL="39369" marR="39369" marT="64795" marB="6479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3"/>
                  </a:ext>
                </a:extLst>
              </a:tr>
              <a:tr h="39631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12.9</a:t>
                      </a:r>
                    </a:p>
                  </a:txBody>
                  <a:tcPr marL="91437" marR="91437" marT="45737" marB="4573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lang="ru-RU" sz="800" kern="1200" dirty="0" smtClean="0">
                          <a:solidFill>
                            <a:schemeClr val="tx1"/>
                          </a:solidFill>
                          <a:latin typeface="Times New Roman" pitchFamily="18" charset="0"/>
                          <a:ea typeface="+mn-ea"/>
                          <a:cs typeface="Times New Roman" pitchFamily="18" charset="0"/>
                        </a:rPr>
                        <a:t>Эффективность работы по расторжению договоров аренды земельных участков и размещению на Инвестиционном портале Московской области</a:t>
                      </a:r>
                    </a:p>
                  </a:txBody>
                  <a:tcPr marL="91437" marR="91437" marT="45737" marB="4573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7" marR="91437" marT="45737" marB="4573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100</a:t>
                      </a:r>
                      <a:endParaRPr lang="ru-RU" sz="800" dirty="0">
                        <a:latin typeface="Times New Roman"/>
                        <a:ea typeface="Times New Roman"/>
                        <a:cs typeface="Times New Roman"/>
                      </a:endParaRPr>
                    </a:p>
                  </a:txBody>
                  <a:tcPr marL="39369" marR="39369" marT="64795" marB="6479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10</a:t>
                      </a:r>
                      <a:endParaRPr lang="ru-RU" sz="800" dirty="0">
                        <a:latin typeface="Times New Roman"/>
                        <a:ea typeface="Times New Roman"/>
                        <a:cs typeface="Times New Roman"/>
                      </a:endParaRPr>
                    </a:p>
                  </a:txBody>
                  <a:tcPr marL="39369" marR="39369" marT="64795" marB="6479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700" dirty="0" smtClean="0">
                          <a:latin typeface="Times New Roman"/>
                          <a:ea typeface="Times New Roman"/>
                          <a:cs typeface="Times New Roman"/>
                        </a:rPr>
                        <a:t>Отсутствуют основания для расторжения договоров – задолженность и неиспользование по назначению.</a:t>
                      </a:r>
                      <a:endParaRPr lang="ru-RU" sz="700" dirty="0">
                        <a:latin typeface="Times New Roman"/>
                        <a:ea typeface="Times New Roman"/>
                        <a:cs typeface="Times New Roman"/>
                      </a:endParaRPr>
                    </a:p>
                  </a:txBody>
                  <a:tcPr marL="39369" marR="39369" marT="64795" marB="6479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4"/>
                  </a:ext>
                </a:extLst>
              </a:tr>
              <a:tr h="282011">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12.10</a:t>
                      </a:r>
                    </a:p>
                  </a:txBody>
                  <a:tcPr marL="91437" marR="91437" marT="45737" marB="4573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kern="1200" dirty="0" smtClean="0">
                          <a:solidFill>
                            <a:schemeClr val="tx1"/>
                          </a:solidFill>
                          <a:latin typeface="Times New Roman" pitchFamily="18" charset="0"/>
                          <a:ea typeface="+mn-ea"/>
                          <a:cs typeface="Times New Roman" pitchFamily="18" charset="0"/>
                        </a:rPr>
                        <a:t>Проверка использования земель</a:t>
                      </a:r>
                    </a:p>
                  </a:txBody>
                  <a:tcPr marL="91437" marR="91437" marT="45737" marB="4573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lang="ru-RU" sz="800" kern="1200" dirty="0" smtClean="0">
                          <a:solidFill>
                            <a:schemeClr val="tx1"/>
                          </a:solidFill>
                          <a:latin typeface="Times New Roman" pitchFamily="18" charset="0"/>
                          <a:ea typeface="+mn-ea"/>
                          <a:cs typeface="Times New Roman" pitchFamily="18" charset="0"/>
                        </a:rPr>
                        <a:t>процент</a:t>
                      </a:r>
                    </a:p>
                  </a:txBody>
                  <a:tcPr marL="91437" marR="91437" marT="45737" marB="4573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a:latin typeface="Times New Roman"/>
                          <a:ea typeface="Times New Roman"/>
                          <a:cs typeface="Times New Roman"/>
                        </a:rPr>
                        <a:t>100</a:t>
                      </a:r>
                    </a:p>
                  </a:txBody>
                  <a:tcPr marL="39369" marR="39369" marT="64795" marB="6479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74</a:t>
                      </a:r>
                      <a:endParaRPr lang="ru-RU" sz="800" dirty="0">
                        <a:latin typeface="Times New Roman"/>
                        <a:ea typeface="Times New Roman"/>
                        <a:cs typeface="Times New Roman"/>
                      </a:endParaRPr>
                    </a:p>
                  </a:txBody>
                  <a:tcPr marL="39369" marR="39369" marT="64795" marB="6479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a:ea typeface="Times New Roman"/>
                        <a:cs typeface="Times New Roman"/>
                      </a:endParaRPr>
                    </a:p>
                  </a:txBody>
                  <a:tcPr marL="39369" marR="39369" marT="64795" marB="6479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310992875"/>
      </p:ext>
    </p:extLst>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Заголовок 4"/>
          <p:cNvSpPr>
            <a:spLocks noGrp="1"/>
          </p:cNvSpPr>
          <p:nvPr>
            <p:ph type="title"/>
          </p:nvPr>
        </p:nvSpPr>
        <p:spPr>
          <a:xfrm>
            <a:off x="468313" y="0"/>
            <a:ext cx="8229600" cy="549275"/>
          </a:xfrm>
        </p:spPr>
        <p:txBody>
          <a:bodyPr/>
          <a:lstStyle/>
          <a:p>
            <a:pPr algn="ctr" eaLnBrk="1" hangingPunct="1"/>
            <a:r>
              <a:rPr lang="ru-RU" altLang="ru-RU" sz="1600" b="1" dirty="0">
                <a:solidFill>
                  <a:srgbClr val="002060"/>
                </a:solidFill>
                <a:latin typeface="Times New Roman" panose="02020603050405020304" pitchFamily="18" charset="0"/>
              </a:rPr>
              <a:t>Информация достигнутых и плановых приоритетных целевых показателей муниципальных программ городского округа Лотошино</a:t>
            </a:r>
            <a:endParaRPr lang="ru-RU" altLang="ru-RU" sz="1600" b="1" dirty="0" smtClean="0">
              <a:solidFill>
                <a:srgbClr val="002060"/>
              </a:solidFill>
              <a:latin typeface="Times New Roman" panose="02020603050405020304" pitchFamily="18" charset="0"/>
            </a:endParaRPr>
          </a:p>
        </p:txBody>
      </p:sp>
      <p:graphicFrame>
        <p:nvGraphicFramePr>
          <p:cNvPr id="7" name="Содержимое 6"/>
          <p:cNvGraphicFramePr>
            <a:graphicFrameLocks noGrp="1"/>
          </p:cNvGraphicFramePr>
          <p:nvPr>
            <p:ph idx="1"/>
            <p:extLst>
              <p:ext uri="{D42A27DB-BD31-4B8C-83A1-F6EECF244321}">
                <p14:modId xmlns:p14="http://schemas.microsoft.com/office/powerpoint/2010/main" val="3400714535"/>
              </p:ext>
            </p:extLst>
          </p:nvPr>
        </p:nvGraphicFramePr>
        <p:xfrm>
          <a:off x="179389" y="620713"/>
          <a:ext cx="8857107" cy="6085940"/>
        </p:xfrm>
        <a:graphic>
          <a:graphicData uri="http://schemas.openxmlformats.org/drawingml/2006/table">
            <a:tbl>
              <a:tblPr/>
              <a:tblGrid>
                <a:gridCol w="542429">
                  <a:extLst>
                    <a:ext uri="{9D8B030D-6E8A-4147-A177-3AD203B41FA5}">
                      <a16:colId xmlns:a16="http://schemas.microsoft.com/office/drawing/2014/main" val="20000"/>
                    </a:ext>
                  </a:extLst>
                </a:gridCol>
                <a:gridCol w="4804381">
                  <a:extLst>
                    <a:ext uri="{9D8B030D-6E8A-4147-A177-3AD203B41FA5}">
                      <a16:colId xmlns:a16="http://schemas.microsoft.com/office/drawing/2014/main" val="20001"/>
                    </a:ext>
                  </a:extLst>
                </a:gridCol>
                <a:gridCol w="843614">
                  <a:extLst>
                    <a:ext uri="{9D8B030D-6E8A-4147-A177-3AD203B41FA5}">
                      <a16:colId xmlns:a16="http://schemas.microsoft.com/office/drawing/2014/main" val="20002"/>
                    </a:ext>
                  </a:extLst>
                </a:gridCol>
                <a:gridCol w="929879">
                  <a:extLst>
                    <a:ext uri="{9D8B030D-6E8A-4147-A177-3AD203B41FA5}">
                      <a16:colId xmlns:a16="http://schemas.microsoft.com/office/drawing/2014/main" val="20003"/>
                    </a:ext>
                  </a:extLst>
                </a:gridCol>
                <a:gridCol w="896073">
                  <a:extLst>
                    <a:ext uri="{9D8B030D-6E8A-4147-A177-3AD203B41FA5}">
                      <a16:colId xmlns:a16="http://schemas.microsoft.com/office/drawing/2014/main" val="20004"/>
                    </a:ext>
                  </a:extLst>
                </a:gridCol>
                <a:gridCol w="840731">
                  <a:extLst>
                    <a:ext uri="{9D8B030D-6E8A-4147-A177-3AD203B41FA5}">
                      <a16:colId xmlns:a16="http://schemas.microsoft.com/office/drawing/2014/main" val="3350022922"/>
                    </a:ext>
                  </a:extLst>
                </a:gridCol>
              </a:tblGrid>
              <a:tr h="75491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 </a:t>
                      </a:r>
                      <a:r>
                        <a:rPr kumimoji="0" lang="ru-RU" sz="1000" b="1" i="0" u="none" strike="noStrike" cap="none" normalizeH="0" baseline="0" dirty="0" err="1" smtClean="0">
                          <a:ln>
                            <a:noFill/>
                          </a:ln>
                          <a:solidFill>
                            <a:srgbClr val="002060"/>
                          </a:solidFill>
                          <a:effectLst/>
                          <a:latin typeface="Times New Roman" pitchFamily="18" charset="0"/>
                          <a:cs typeface="Times New Roman" pitchFamily="18" charset="0"/>
                        </a:rPr>
                        <a:t>п</a:t>
                      </a: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a:t>
                      </a:r>
                      <a:r>
                        <a:rPr kumimoji="0" lang="ru-RU" sz="1000" b="1" i="0" u="none" strike="noStrike" cap="none" normalizeH="0" baseline="0" dirty="0" err="1" smtClean="0">
                          <a:ln>
                            <a:noFill/>
                          </a:ln>
                          <a:solidFill>
                            <a:srgbClr val="002060"/>
                          </a:solidFill>
                          <a:effectLst/>
                          <a:latin typeface="Times New Roman" pitchFamily="18" charset="0"/>
                          <a:cs typeface="Times New Roman" pitchFamily="18" charset="0"/>
                        </a:rPr>
                        <a:t>п</a:t>
                      </a:r>
                      <a:endParaRPr kumimoji="0" lang="ru-RU" sz="1000" b="1" i="0" u="none" strike="noStrike" cap="none" normalizeH="0" baseline="0" dirty="0" smtClean="0">
                        <a:ln>
                          <a:noFill/>
                        </a:ln>
                        <a:solidFill>
                          <a:srgbClr val="002060"/>
                        </a:solidFill>
                        <a:effectLst/>
                        <a:latin typeface="Times New Roman" pitchFamily="18" charset="0"/>
                        <a:cs typeface="Times New Roman" pitchFamily="18" charset="0"/>
                      </a:endParaRPr>
                    </a:p>
                  </a:txBody>
                  <a:tcPr marL="91437" marR="91437"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Количественные и /или качественные показатели, характеризующие достижение целей и решение задач</a:t>
                      </a:r>
                    </a:p>
                  </a:txBody>
                  <a:tcPr marL="91437" marR="91437"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00" b="1" i="0" u="none" strike="noStrike" cap="none" normalizeH="0" baseline="0" dirty="0" smtClean="0">
                          <a:ln>
                            <a:noFill/>
                          </a:ln>
                          <a:solidFill>
                            <a:srgbClr val="002060"/>
                          </a:solidFill>
                          <a:effectLst/>
                          <a:latin typeface="Times New Roman" pitchFamily="18" charset="0"/>
                          <a:cs typeface="Times New Roman" pitchFamily="18" charset="0"/>
                        </a:rPr>
                        <a:t>Единица </a:t>
                      </a: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измерения</a:t>
                      </a:r>
                    </a:p>
                  </a:txBody>
                  <a:tcPr marL="91437" marR="91437"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Плановое значение показателя в 2023 году</a:t>
                      </a:r>
                    </a:p>
                  </a:txBody>
                  <a:tcPr marL="91437" marR="91437"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Достигнутое значение показателя за 2023 год</a:t>
                      </a:r>
                    </a:p>
                  </a:txBody>
                  <a:tcPr marL="91437" marR="91437"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Пояснения причин невыполнения плановых значений</a:t>
                      </a:r>
                    </a:p>
                  </a:txBody>
                  <a:tcPr marL="91437" marR="91437"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0"/>
                  </a:ext>
                </a:extLst>
              </a:tr>
              <a:tr h="29742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13</a:t>
                      </a: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5">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1" u="none" strike="noStrike" cap="none" normalizeH="0" baseline="0" dirty="0" smtClean="0">
                          <a:ln>
                            <a:noFill/>
                          </a:ln>
                          <a:solidFill>
                            <a:schemeClr val="tx1"/>
                          </a:solidFill>
                          <a:effectLst/>
                          <a:latin typeface="Times New Roman" pitchFamily="18" charset="0"/>
                          <a:cs typeface="Times New Roman" pitchFamily="18" charset="0"/>
                        </a:rPr>
                        <a:t>Муниципальная программа «</a:t>
                      </a:r>
                      <a:r>
                        <a:rPr kumimoji="0" lang="ru-RU" sz="1000" b="1" i="1" u="none" strike="noStrike" kern="1200" cap="none" normalizeH="0" baseline="0" dirty="0" smtClean="0">
                          <a:ln>
                            <a:noFill/>
                          </a:ln>
                          <a:solidFill>
                            <a:schemeClr val="tx1"/>
                          </a:solidFill>
                          <a:effectLst/>
                          <a:latin typeface="Times New Roman" pitchFamily="18" charset="0"/>
                          <a:ea typeface="+mn-ea"/>
                          <a:cs typeface="Times New Roman" pitchFamily="18" charset="0"/>
                        </a:rPr>
                        <a:t>Развитие институтов гражданского общества, повышение эффективности местного самоуправления и реализации молодёжной политики»</a:t>
                      </a:r>
                      <a:endParaRPr kumimoji="0" lang="ru-RU" sz="1000" b="1"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1"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6"/>
                  </a:ext>
                </a:extLst>
              </a:tr>
              <a:tr h="640613">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13.1.</a:t>
                      </a: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lang="ru-RU" sz="800" kern="1200" dirty="0" smtClean="0">
                          <a:solidFill>
                            <a:schemeClr val="tx1"/>
                          </a:solidFill>
                          <a:latin typeface="Times New Roman" pitchFamily="18" charset="0"/>
                          <a:ea typeface="+mn-ea"/>
                          <a:cs typeface="Times New Roman" pitchFamily="18" charset="0"/>
                        </a:rPr>
                        <a:t>Общая численность граждан Российской Федерации,</a:t>
                      </a:r>
                      <a:r>
                        <a:rPr lang="ru-RU" sz="800" kern="1200" baseline="0" dirty="0" smtClean="0">
                          <a:solidFill>
                            <a:schemeClr val="tx1"/>
                          </a:solidFill>
                          <a:latin typeface="Times New Roman" pitchFamily="18" charset="0"/>
                          <a:ea typeface="+mn-ea"/>
                          <a:cs typeface="Times New Roman" pitchFamily="18" charset="0"/>
                        </a:rPr>
                        <a:t> вовлеченных центрами (сообществами, объединениями) поддержки добровольчества (</a:t>
                      </a:r>
                      <a:r>
                        <a:rPr lang="ru-RU" sz="800" kern="1200" baseline="0" dirty="0" err="1" smtClean="0">
                          <a:solidFill>
                            <a:schemeClr val="tx1"/>
                          </a:solidFill>
                          <a:latin typeface="Times New Roman" pitchFamily="18" charset="0"/>
                          <a:ea typeface="+mn-ea"/>
                          <a:cs typeface="Times New Roman" pitchFamily="18" charset="0"/>
                        </a:rPr>
                        <a:t>волонтерства</a:t>
                      </a:r>
                      <a:r>
                        <a:rPr lang="ru-RU" sz="800" kern="1200" baseline="0" dirty="0" smtClean="0">
                          <a:solidFill>
                            <a:schemeClr val="tx1"/>
                          </a:solidFill>
                          <a:latin typeface="Times New Roman" pitchFamily="18" charset="0"/>
                          <a:ea typeface="+mn-ea"/>
                          <a:cs typeface="Times New Roman" pitchFamily="18" charset="0"/>
                        </a:rPr>
                        <a:t>) на базе образовательных организаций, некоммерческих организаций, государственных и муниципальных учреждений, в добровольческую (волонтерскую) деятельность</a:t>
                      </a:r>
                      <a:endParaRPr lang="ru-RU" sz="800" kern="1200" dirty="0" smtClean="0">
                        <a:solidFill>
                          <a:schemeClr val="tx1"/>
                        </a:solidFill>
                        <a:latin typeface="Times New Roman" pitchFamily="18" charset="0"/>
                        <a:ea typeface="+mn-ea"/>
                        <a:cs typeface="Times New Roman" pitchFamily="18" charset="0"/>
                      </a:endParaRP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млн. человек</a:t>
                      </a: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0,002336</a:t>
                      </a:r>
                      <a:endParaRPr lang="ru-RU" sz="800" dirty="0">
                        <a:latin typeface="Times New Roman"/>
                        <a:ea typeface="Times New Roman"/>
                        <a:cs typeface="Times New Roman"/>
                      </a:endParaRPr>
                    </a:p>
                  </a:txBody>
                  <a:tcPr marL="39369" marR="39369" marT="64778" marB="6477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0,004493</a:t>
                      </a:r>
                      <a:endParaRPr lang="ru-RU" sz="800" dirty="0">
                        <a:latin typeface="Times New Roman"/>
                        <a:ea typeface="Times New Roman"/>
                        <a:cs typeface="Times New Roman"/>
                      </a:endParaRPr>
                    </a:p>
                  </a:txBody>
                  <a:tcPr marL="39369" marR="39369" marT="64778" marB="6477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a:ea typeface="Times New Roman"/>
                        <a:cs typeface="Times New Roman"/>
                      </a:endParaRPr>
                    </a:p>
                  </a:txBody>
                  <a:tcPr marL="39369" marR="39369" marT="64778" marB="6477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7"/>
                  </a:ext>
                </a:extLst>
              </a:tr>
              <a:tr h="29742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13.2</a:t>
                      </a: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Доля молодежи, задействованной в мероприятиях по вовлечению в творческую деятельность</a:t>
                      </a: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39369" marR="39369" marT="64778" marB="647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42</a:t>
                      </a:r>
                      <a:endParaRPr lang="ru-RU" sz="800" dirty="0">
                        <a:latin typeface="Times New Roman"/>
                        <a:ea typeface="Times New Roman"/>
                        <a:cs typeface="Times New Roman"/>
                      </a:endParaRPr>
                    </a:p>
                  </a:txBody>
                  <a:tcPr marL="39369" marR="39369" marT="64778" marB="6477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48</a:t>
                      </a:r>
                      <a:endParaRPr lang="ru-RU" sz="800" dirty="0">
                        <a:latin typeface="Times New Roman"/>
                        <a:ea typeface="Times New Roman"/>
                        <a:cs typeface="Times New Roman"/>
                      </a:endParaRPr>
                    </a:p>
                  </a:txBody>
                  <a:tcPr marL="39369" marR="39369" marT="64778" marB="6477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a:ea typeface="Times New Roman"/>
                        <a:cs typeface="Times New Roman"/>
                      </a:endParaRPr>
                    </a:p>
                  </a:txBody>
                  <a:tcPr marL="39369" marR="39369" marT="64778" marB="6477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8"/>
                  </a:ext>
                </a:extLst>
              </a:tr>
              <a:tr h="45090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13.3</a:t>
                      </a: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Наличие незаконных рекламных конструкций, установленных на территории муниципального образования</a:t>
                      </a: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39369" marR="39369" marT="64778" marB="647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0</a:t>
                      </a:r>
                      <a:endParaRPr lang="ru-RU" sz="800" dirty="0">
                        <a:latin typeface="Times New Roman"/>
                        <a:ea typeface="Times New Roman"/>
                        <a:cs typeface="Times New Roman"/>
                      </a:endParaRPr>
                    </a:p>
                  </a:txBody>
                  <a:tcPr marL="39369" marR="39369" marT="64778" marB="6477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0</a:t>
                      </a:r>
                      <a:endParaRPr lang="ru-RU" sz="800" dirty="0">
                        <a:latin typeface="Times New Roman"/>
                        <a:ea typeface="Times New Roman"/>
                        <a:cs typeface="Times New Roman"/>
                      </a:endParaRPr>
                    </a:p>
                  </a:txBody>
                  <a:tcPr marL="39369" marR="39369" marT="64778" marB="6477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a:ea typeface="Times New Roman"/>
                        <a:cs typeface="Times New Roman"/>
                      </a:endParaRPr>
                    </a:p>
                  </a:txBody>
                  <a:tcPr marL="39369" marR="39369" marT="64778" marB="6477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9"/>
                  </a:ext>
                </a:extLst>
              </a:tr>
              <a:tr h="45090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13.4</a:t>
                      </a: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Информирование населения в средствах массовой информации и социальных сетях</a:t>
                      </a: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39369" marR="39369" marT="64778" marB="647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105,37</a:t>
                      </a:r>
                      <a:endParaRPr lang="ru-RU" sz="800" dirty="0">
                        <a:latin typeface="Times New Roman"/>
                        <a:ea typeface="Times New Roman"/>
                        <a:cs typeface="Times New Roman"/>
                      </a:endParaRPr>
                    </a:p>
                  </a:txBody>
                  <a:tcPr marL="39369" marR="39369" marT="64778" marB="6477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a:ea typeface="Times New Roman"/>
                          <a:cs typeface="Times New Roman"/>
                        </a:rPr>
                        <a:t>105,37</a:t>
                      </a:r>
                      <a:endParaRPr lang="ru-RU" sz="800" dirty="0">
                        <a:latin typeface="Times New Roman"/>
                        <a:ea typeface="Times New Roman"/>
                        <a:cs typeface="Times New Roman"/>
                      </a:endParaRPr>
                    </a:p>
                  </a:txBody>
                  <a:tcPr marL="39369" marR="39369" marT="64778" marB="6477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a:ea typeface="Times New Roman"/>
                        <a:cs typeface="Times New Roman"/>
                      </a:endParaRPr>
                    </a:p>
                  </a:txBody>
                  <a:tcPr marL="39369" marR="39369" marT="64778" marB="6477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10"/>
                  </a:ext>
                </a:extLst>
              </a:tr>
              <a:tr h="31808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14</a:t>
                      </a: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5">
                  <a:txBody>
                    <a:bodyPr/>
                    <a:lstStyle/>
                    <a:p>
                      <a:pPr algn="ctr"/>
                      <a:r>
                        <a:rPr kumimoji="0" lang="ru-RU" sz="1000" b="1" i="1" u="none" strike="noStrike" cap="none" normalizeH="0" baseline="0" dirty="0" smtClean="0">
                          <a:ln>
                            <a:noFill/>
                          </a:ln>
                          <a:solidFill>
                            <a:schemeClr val="tx1"/>
                          </a:solidFill>
                          <a:effectLst/>
                          <a:latin typeface="Times New Roman" pitchFamily="18" charset="0"/>
                          <a:cs typeface="Times New Roman" pitchFamily="18" charset="0"/>
                        </a:rPr>
                        <a:t>Муниципальная программа «Развитие и функционирование дорожно-транспортного комплекса»</a:t>
                      </a: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39366" marR="39366" marT="64770" marB="647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algn="ctr">
                        <a:spcAft>
                          <a:spcPts val="0"/>
                        </a:spcAft>
                      </a:pPr>
                      <a:endParaRPr lang="ru-RU" sz="1000" dirty="0">
                        <a:latin typeface="Times New Roman"/>
                        <a:ea typeface="Times New Roman"/>
                        <a:cs typeface="Times New Roman"/>
                      </a:endParaRPr>
                    </a:p>
                  </a:txBody>
                  <a:tcPr marL="39366" marR="39366" marT="64770" marB="647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algn="ctr">
                        <a:spcAft>
                          <a:spcPts val="0"/>
                        </a:spcAft>
                      </a:pPr>
                      <a:endParaRPr lang="ru-RU" sz="1000" dirty="0">
                        <a:latin typeface="Times New Roman"/>
                        <a:ea typeface="Times New Roman"/>
                        <a:cs typeface="Times New Roman"/>
                      </a:endParaRPr>
                    </a:p>
                  </a:txBody>
                  <a:tcPr marL="39366" marR="39366" marT="64770" marB="647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algn="ctr"/>
                      <a:endParaRPr kumimoji="0" lang="ru-RU" sz="1000" b="1"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11"/>
                  </a:ext>
                </a:extLst>
              </a:tr>
              <a:tr h="31808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5">
                  <a:txBody>
                    <a:bodyPr/>
                    <a:lstStyle/>
                    <a:p>
                      <a:pPr algn="ctr"/>
                      <a:r>
                        <a:rPr kumimoji="0" lang="ru-RU" sz="1000" b="0" i="1" u="none" strike="noStrike" cap="none" normalizeH="0" baseline="0" dirty="0" smtClean="0">
                          <a:ln>
                            <a:noFill/>
                          </a:ln>
                          <a:solidFill>
                            <a:schemeClr val="tx1"/>
                          </a:solidFill>
                          <a:effectLst/>
                          <a:latin typeface="Times New Roman" pitchFamily="18" charset="0"/>
                          <a:cs typeface="Times New Roman" pitchFamily="18" charset="0"/>
                        </a:rPr>
                        <a:t>-</a:t>
                      </a: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pPr algn="ctr"/>
                      <a:endParaRPr kumimoji="0" lang="ru-RU" sz="1000" b="0"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12"/>
                  </a:ext>
                </a:extLst>
              </a:tr>
              <a:tr h="31808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chemeClr val="tx1"/>
                          </a:solidFill>
                          <a:effectLst/>
                          <a:latin typeface="Times New Roman" pitchFamily="18" charset="0"/>
                          <a:cs typeface="Times New Roman" pitchFamily="18" charset="0"/>
                        </a:rPr>
                        <a:t>15</a:t>
                      </a:r>
                    </a:p>
                  </a:txBody>
                  <a:tcPr marL="91431" marR="91431"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5">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1" u="none" strike="noStrike" cap="none" normalizeH="0" baseline="0" dirty="0" smtClean="0">
                          <a:ln>
                            <a:noFill/>
                          </a:ln>
                          <a:solidFill>
                            <a:schemeClr val="tx1"/>
                          </a:solidFill>
                          <a:effectLst/>
                          <a:latin typeface="Times New Roman" pitchFamily="18" charset="0"/>
                          <a:cs typeface="Times New Roman" pitchFamily="18" charset="0"/>
                        </a:rPr>
                        <a:t>Муниципальная программа «</a:t>
                      </a:r>
                      <a:r>
                        <a:rPr kumimoji="0" lang="ru-RU" sz="1000" b="1" i="1" u="none" strike="noStrike" kern="1200" cap="none" normalizeH="0" baseline="0" dirty="0" smtClean="0">
                          <a:ln>
                            <a:noFill/>
                          </a:ln>
                          <a:solidFill>
                            <a:schemeClr val="tx1"/>
                          </a:solidFill>
                          <a:effectLst/>
                          <a:latin typeface="Times New Roman" pitchFamily="18" charset="0"/>
                          <a:ea typeface="+mn-ea"/>
                          <a:cs typeface="Times New Roman" pitchFamily="18" charset="0"/>
                        </a:rPr>
                        <a:t>Цифровое муниципальное образование»</a:t>
                      </a:r>
                      <a:endParaRPr kumimoji="0" lang="ru-RU" sz="1000" b="1"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31" marR="91431"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dirty="0"/>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dirty="0"/>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dirty="0"/>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algn="ctr"/>
                      <a:endParaRPr kumimoji="0" lang="ru-RU" sz="1000" b="0"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774069379"/>
                  </a:ext>
                </a:extLst>
              </a:tr>
              <a:tr h="31808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15.1.</a:t>
                      </a:r>
                    </a:p>
                  </a:txBody>
                  <a:tcPr marL="91431" marR="91431"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lang="ru-RU" sz="1000" kern="1200" dirty="0" smtClean="0">
                          <a:solidFill>
                            <a:schemeClr val="tx1"/>
                          </a:solidFill>
                          <a:latin typeface="Times New Roman" pitchFamily="18" charset="0"/>
                          <a:ea typeface="+mn-ea"/>
                          <a:cs typeface="Times New Roman" pitchFamily="18" charset="0"/>
                        </a:rPr>
                        <a:t>Уровень удовлетворенности граждан качеством предоставления государственных и муниципальных услуг</a:t>
                      </a:r>
                    </a:p>
                  </a:txBody>
                  <a:tcPr marL="91431" marR="91431"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1" marR="91431"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latin typeface="Times New Roman"/>
                          <a:ea typeface="Times New Roman"/>
                          <a:cs typeface="Times New Roman"/>
                        </a:rPr>
                        <a:t>98,3</a:t>
                      </a:r>
                      <a:endParaRPr lang="ru-RU" sz="1000" dirty="0">
                        <a:latin typeface="Arial"/>
                        <a:ea typeface="Times New Roman"/>
                        <a:cs typeface="Times New Roman"/>
                      </a:endParaRPr>
                    </a:p>
                  </a:txBody>
                  <a:tcPr marL="39366" marR="39366" marT="64765" marB="6476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latin typeface="Times New Roman" panose="02020603050405020304" pitchFamily="18" charset="0"/>
                          <a:ea typeface="Times New Roman"/>
                          <a:cs typeface="Times New Roman" panose="02020603050405020304" pitchFamily="18" charset="0"/>
                        </a:rPr>
                        <a:t>98,3</a:t>
                      </a:r>
                      <a:endParaRPr lang="ru-RU" sz="1000" dirty="0">
                        <a:latin typeface="Times New Roman" panose="02020603050405020304" pitchFamily="18" charset="0"/>
                        <a:ea typeface="Times New Roman"/>
                        <a:cs typeface="Times New Roman" panose="02020603050405020304" pitchFamily="18" charset="0"/>
                      </a:endParaRPr>
                    </a:p>
                  </a:txBody>
                  <a:tcPr marL="39366" marR="39366" marT="64765" marB="6476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endParaRPr kumimoji="0" lang="ru-RU" sz="1000" b="0"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87613684"/>
                  </a:ext>
                </a:extLst>
              </a:tr>
              <a:tr h="31808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15.2</a:t>
                      </a:r>
                    </a:p>
                  </a:txBody>
                  <a:tcPr marL="91431" marR="91431"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lang="ru-RU" sz="1000" kern="1200" dirty="0" smtClean="0">
                          <a:solidFill>
                            <a:schemeClr val="tx1"/>
                          </a:solidFill>
                          <a:latin typeface="Times New Roman" pitchFamily="18" charset="0"/>
                          <a:ea typeface="+mn-ea"/>
                          <a:cs typeface="Times New Roman" pitchFamily="18" charset="0"/>
                        </a:rPr>
                        <a:t>Доля работников ОМСУ муниципального образования Московской области,</a:t>
                      </a:r>
                      <a:r>
                        <a:rPr lang="ru-RU" sz="1000" kern="1200" baseline="0" dirty="0" smtClean="0">
                          <a:solidFill>
                            <a:schemeClr val="tx1"/>
                          </a:solidFill>
                          <a:latin typeface="Times New Roman" pitchFamily="18" charset="0"/>
                          <a:ea typeface="+mn-ea"/>
                          <a:cs typeface="Times New Roman" pitchFamily="18" charset="0"/>
                        </a:rPr>
                        <a:t> обеспеченных средствами электронной подписи в соответствии с установленными требованиями</a:t>
                      </a: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1" marR="91431"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39366" marR="39366" marT="64765" marB="6476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a:latin typeface="Times New Roman"/>
                          <a:ea typeface="Times New Roman"/>
                          <a:cs typeface="Times New Roman"/>
                        </a:rPr>
                        <a:t>100 </a:t>
                      </a:r>
                      <a:endParaRPr lang="ru-RU" sz="1000" dirty="0">
                        <a:latin typeface="Arial"/>
                        <a:ea typeface="Times New Roman"/>
                        <a:cs typeface="Times New Roman"/>
                      </a:endParaRPr>
                    </a:p>
                  </a:txBody>
                  <a:tcPr marL="39366" marR="39366" marT="64765" marB="6476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latin typeface="Times New Roman" panose="02020603050405020304" pitchFamily="18" charset="0"/>
                          <a:ea typeface="Times New Roman"/>
                          <a:cs typeface="Times New Roman" panose="02020603050405020304" pitchFamily="18" charset="0"/>
                        </a:rPr>
                        <a:t>100</a:t>
                      </a:r>
                      <a:endParaRPr lang="ru-RU" sz="1000" dirty="0">
                        <a:latin typeface="Times New Roman" panose="02020603050405020304" pitchFamily="18" charset="0"/>
                        <a:ea typeface="Times New Roman"/>
                        <a:cs typeface="Times New Roman" panose="02020603050405020304" pitchFamily="18" charset="0"/>
                      </a:endParaRPr>
                    </a:p>
                  </a:txBody>
                  <a:tcPr marL="39366" marR="39366" marT="64765" marB="6476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endParaRPr kumimoji="0" lang="ru-RU" sz="1000" b="0"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329178203"/>
                  </a:ext>
                </a:extLst>
              </a:tr>
              <a:tr h="31808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15.3</a:t>
                      </a:r>
                    </a:p>
                  </a:txBody>
                  <a:tcPr marL="91431" marR="91431"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1000" kern="1200" dirty="0" smtClean="0">
                          <a:solidFill>
                            <a:schemeClr val="tx1"/>
                          </a:solidFill>
                          <a:latin typeface="Times New Roman" pitchFamily="18" charset="0"/>
                          <a:ea typeface="+mn-ea"/>
                          <a:cs typeface="Times New Roman" pitchFamily="18" charset="0"/>
                        </a:rPr>
                        <a:t>Доля рабочих мест, обеспеченных необходимым компьютерным</a:t>
                      </a:r>
                      <a:r>
                        <a:rPr lang="ru-RU" sz="1000" kern="1200" baseline="0" dirty="0" smtClean="0">
                          <a:solidFill>
                            <a:schemeClr val="tx1"/>
                          </a:solidFill>
                          <a:latin typeface="Times New Roman" pitchFamily="18" charset="0"/>
                          <a:ea typeface="+mn-ea"/>
                          <a:cs typeface="Times New Roman" pitchFamily="18" charset="0"/>
                        </a:rPr>
                        <a:t> оборудованием и услугами связи в соответствии с требованиями  нормативных правовых актов Московской области</a:t>
                      </a:r>
                      <a:endParaRPr lang="ru-RU" sz="1000" kern="1200" dirty="0" smtClean="0">
                        <a:solidFill>
                          <a:schemeClr val="tx1"/>
                        </a:solidFill>
                        <a:latin typeface="Times New Roman" pitchFamily="18" charset="0"/>
                        <a:ea typeface="+mn-ea"/>
                        <a:cs typeface="Times New Roman" pitchFamily="18" charset="0"/>
                      </a:endParaRPr>
                    </a:p>
                  </a:txBody>
                  <a:tcPr marL="91431" marR="91431"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1" marR="91431"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a:latin typeface="Times New Roman"/>
                          <a:ea typeface="Times New Roman"/>
                          <a:cs typeface="Times New Roman"/>
                        </a:rPr>
                        <a:t>100 </a:t>
                      </a:r>
                      <a:endParaRPr lang="ru-RU" sz="1000" dirty="0">
                        <a:latin typeface="Arial"/>
                        <a:ea typeface="Times New Roman"/>
                        <a:cs typeface="Times New Roman"/>
                      </a:endParaRPr>
                    </a:p>
                  </a:txBody>
                  <a:tcPr marL="39366" marR="39366" marT="64765" marB="6476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latin typeface="Times New Roman" panose="02020603050405020304" pitchFamily="18" charset="0"/>
                          <a:ea typeface="Times New Roman"/>
                          <a:cs typeface="Times New Roman" panose="02020603050405020304" pitchFamily="18" charset="0"/>
                        </a:rPr>
                        <a:t>100</a:t>
                      </a:r>
                      <a:endParaRPr lang="ru-RU" sz="1000" dirty="0">
                        <a:latin typeface="Times New Roman" panose="02020603050405020304" pitchFamily="18" charset="0"/>
                        <a:ea typeface="Times New Roman"/>
                        <a:cs typeface="Times New Roman" panose="02020603050405020304" pitchFamily="18" charset="0"/>
                      </a:endParaRPr>
                    </a:p>
                  </a:txBody>
                  <a:tcPr marL="39366" marR="39366" marT="64765" marB="6476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endParaRPr kumimoji="0" lang="ru-RU" sz="1000" b="0"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928044698"/>
                  </a:ext>
                </a:extLst>
              </a:tr>
              <a:tr h="31808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15.4</a:t>
                      </a:r>
                    </a:p>
                  </a:txBody>
                  <a:tcPr marL="91431" marR="91431" marT="45714" marB="4571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lang="ru-RU" sz="1000" kern="1200" dirty="0" smtClean="0">
                          <a:solidFill>
                            <a:schemeClr val="tx1"/>
                          </a:solidFill>
                          <a:latin typeface="Times New Roman" pitchFamily="18" charset="0"/>
                          <a:ea typeface="+mn-ea"/>
                          <a:cs typeface="Times New Roman" pitchFamily="18" charset="0"/>
                        </a:rPr>
                        <a:t>Стоимостная доля закупаемого</a:t>
                      </a:r>
                      <a:r>
                        <a:rPr lang="ru-RU" sz="1000" kern="1200" baseline="0" dirty="0" smtClean="0">
                          <a:solidFill>
                            <a:schemeClr val="tx1"/>
                          </a:solidFill>
                          <a:latin typeface="Times New Roman" pitchFamily="18" charset="0"/>
                          <a:ea typeface="+mn-ea"/>
                          <a:cs typeface="Times New Roman" pitchFamily="18" charset="0"/>
                        </a:rPr>
                        <a:t> и (или) арендуемого ОМСУ муниципального образования Московской области отечественного программного обеспечения</a:t>
                      </a:r>
                      <a:endParaRPr lang="ru-RU" sz="1000" kern="1200" dirty="0">
                        <a:solidFill>
                          <a:schemeClr val="tx1"/>
                        </a:solidFill>
                        <a:latin typeface="Times New Roman" pitchFamily="18" charset="0"/>
                        <a:ea typeface="+mn-ea"/>
                        <a:cs typeface="Times New Roman" pitchFamily="18" charset="0"/>
                      </a:endParaRPr>
                    </a:p>
                  </a:txBody>
                  <a:tcPr marL="91431" marR="91431"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lang="ru-RU" sz="1000" kern="1200" dirty="0" smtClean="0">
                          <a:solidFill>
                            <a:schemeClr val="tx1"/>
                          </a:solidFill>
                          <a:latin typeface="Times New Roman" pitchFamily="18" charset="0"/>
                          <a:ea typeface="+mn-ea"/>
                          <a:cs typeface="Times New Roman" pitchFamily="18" charset="0"/>
                        </a:rPr>
                        <a:t>процент</a:t>
                      </a:r>
                      <a:endParaRPr lang="ru-RU" sz="1000" kern="1200" dirty="0">
                        <a:solidFill>
                          <a:schemeClr val="tx1"/>
                        </a:solidFill>
                        <a:latin typeface="Times New Roman" pitchFamily="18" charset="0"/>
                        <a:ea typeface="+mn-ea"/>
                        <a:cs typeface="Times New Roman" pitchFamily="18" charset="0"/>
                      </a:endParaRPr>
                    </a:p>
                  </a:txBody>
                  <a:tcPr marL="39366" marR="39366" marT="64765" marB="6476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r>
                        <a:rPr lang="ru-RU" sz="1000" kern="1200" dirty="0" smtClean="0">
                          <a:solidFill>
                            <a:schemeClr val="tx1"/>
                          </a:solidFill>
                          <a:latin typeface="Times New Roman" pitchFamily="18" charset="0"/>
                          <a:ea typeface="+mn-ea"/>
                          <a:cs typeface="Times New Roman" pitchFamily="18" charset="0"/>
                        </a:rPr>
                        <a:t>75</a:t>
                      </a:r>
                      <a:endParaRPr lang="ru-RU" sz="1000" kern="1200" dirty="0">
                        <a:solidFill>
                          <a:schemeClr val="tx1"/>
                        </a:solidFill>
                        <a:latin typeface="Times New Roman" pitchFamily="18" charset="0"/>
                        <a:ea typeface="+mn-ea"/>
                        <a:cs typeface="Times New Roman" pitchFamily="18" charset="0"/>
                      </a:endParaRPr>
                    </a:p>
                  </a:txBody>
                  <a:tcPr marL="39366" marR="39366" marT="64765" marB="6476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r>
                        <a:rPr lang="ru-RU" sz="1000" kern="1200" dirty="0" smtClean="0">
                          <a:solidFill>
                            <a:schemeClr val="tx1"/>
                          </a:solidFill>
                          <a:latin typeface="Times New Roman" pitchFamily="18" charset="0"/>
                          <a:ea typeface="+mn-ea"/>
                          <a:cs typeface="Times New Roman" pitchFamily="18" charset="0"/>
                        </a:rPr>
                        <a:t>75</a:t>
                      </a:r>
                      <a:endParaRPr lang="ru-RU" sz="1000" kern="1200" dirty="0">
                        <a:solidFill>
                          <a:schemeClr val="tx1"/>
                        </a:solidFill>
                        <a:latin typeface="Times New Roman" pitchFamily="18" charset="0"/>
                        <a:ea typeface="+mn-ea"/>
                        <a:cs typeface="Times New Roman" pitchFamily="18" charset="0"/>
                      </a:endParaRPr>
                    </a:p>
                  </a:txBody>
                  <a:tcPr marL="39366" marR="39366" marT="64765" marB="6476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endParaRPr kumimoji="0" lang="ru-RU" sz="1000" b="0"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37" marR="91437"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33246743"/>
                  </a:ext>
                </a:extLst>
              </a:tr>
            </a:tbl>
          </a:graphicData>
        </a:graphic>
      </p:graphicFrame>
    </p:spTree>
    <p:extLst>
      <p:ext uri="{BB962C8B-B14F-4D97-AF65-F5344CB8AC3E}">
        <p14:creationId xmlns:p14="http://schemas.microsoft.com/office/powerpoint/2010/main" val="2431656708"/>
      </p:ext>
    </p:extLst>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Заголовок 4"/>
          <p:cNvSpPr>
            <a:spLocks noGrp="1"/>
          </p:cNvSpPr>
          <p:nvPr>
            <p:ph type="title"/>
          </p:nvPr>
        </p:nvSpPr>
        <p:spPr>
          <a:xfrm>
            <a:off x="468313" y="0"/>
            <a:ext cx="8229600" cy="549275"/>
          </a:xfrm>
        </p:spPr>
        <p:txBody>
          <a:bodyPr/>
          <a:lstStyle/>
          <a:p>
            <a:pPr algn="ctr" eaLnBrk="1" hangingPunct="1"/>
            <a:r>
              <a:rPr lang="ru-RU" altLang="ru-RU" sz="1600" b="1" dirty="0">
                <a:solidFill>
                  <a:srgbClr val="002060"/>
                </a:solidFill>
                <a:latin typeface="Times New Roman" panose="02020603050405020304" pitchFamily="18" charset="0"/>
              </a:rPr>
              <a:t>Информация достигнутых и плановых приоритетных целевых показателей муниципальных программ городского округа Лотошино</a:t>
            </a:r>
            <a:endParaRPr lang="ru-RU" altLang="ru-RU" sz="1600" b="1" dirty="0" smtClean="0">
              <a:solidFill>
                <a:srgbClr val="002060"/>
              </a:solidFill>
              <a:latin typeface="Times New Roman" panose="02020603050405020304" pitchFamily="18" charset="0"/>
            </a:endParaRPr>
          </a:p>
        </p:txBody>
      </p:sp>
      <p:graphicFrame>
        <p:nvGraphicFramePr>
          <p:cNvPr id="7" name="Содержимое 6"/>
          <p:cNvGraphicFramePr>
            <a:graphicFrameLocks noGrp="1"/>
          </p:cNvGraphicFramePr>
          <p:nvPr>
            <p:ph idx="1"/>
            <p:extLst>
              <p:ext uri="{D42A27DB-BD31-4B8C-83A1-F6EECF244321}">
                <p14:modId xmlns:p14="http://schemas.microsoft.com/office/powerpoint/2010/main" val="3852098476"/>
              </p:ext>
            </p:extLst>
          </p:nvPr>
        </p:nvGraphicFramePr>
        <p:xfrm>
          <a:off x="107950" y="765175"/>
          <a:ext cx="8856539" cy="5317651"/>
        </p:xfrm>
        <a:graphic>
          <a:graphicData uri="http://schemas.openxmlformats.org/drawingml/2006/table">
            <a:tbl>
              <a:tblPr/>
              <a:tblGrid>
                <a:gridCol w="543823">
                  <a:extLst>
                    <a:ext uri="{9D8B030D-6E8A-4147-A177-3AD203B41FA5}">
                      <a16:colId xmlns:a16="http://schemas.microsoft.com/office/drawing/2014/main" val="20000"/>
                    </a:ext>
                  </a:extLst>
                </a:gridCol>
                <a:gridCol w="4816712">
                  <a:extLst>
                    <a:ext uri="{9D8B030D-6E8A-4147-A177-3AD203B41FA5}">
                      <a16:colId xmlns:a16="http://schemas.microsoft.com/office/drawing/2014/main" val="20001"/>
                    </a:ext>
                  </a:extLst>
                </a:gridCol>
                <a:gridCol w="699200">
                  <a:extLst>
                    <a:ext uri="{9D8B030D-6E8A-4147-A177-3AD203B41FA5}">
                      <a16:colId xmlns:a16="http://schemas.microsoft.com/office/drawing/2014/main" val="20002"/>
                    </a:ext>
                  </a:extLst>
                </a:gridCol>
                <a:gridCol w="932268">
                  <a:extLst>
                    <a:ext uri="{9D8B030D-6E8A-4147-A177-3AD203B41FA5}">
                      <a16:colId xmlns:a16="http://schemas.microsoft.com/office/drawing/2014/main" val="20003"/>
                    </a:ext>
                  </a:extLst>
                </a:gridCol>
                <a:gridCol w="932268">
                  <a:extLst>
                    <a:ext uri="{9D8B030D-6E8A-4147-A177-3AD203B41FA5}">
                      <a16:colId xmlns:a16="http://schemas.microsoft.com/office/drawing/2014/main" val="20004"/>
                    </a:ext>
                  </a:extLst>
                </a:gridCol>
                <a:gridCol w="932268">
                  <a:extLst>
                    <a:ext uri="{9D8B030D-6E8A-4147-A177-3AD203B41FA5}">
                      <a16:colId xmlns:a16="http://schemas.microsoft.com/office/drawing/2014/main" val="1679102811"/>
                    </a:ext>
                  </a:extLst>
                </a:gridCol>
              </a:tblGrid>
              <a:tr h="707281">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 </a:t>
                      </a:r>
                      <a:r>
                        <a:rPr kumimoji="0" lang="ru-RU" sz="1000" b="1" i="0" u="none" strike="noStrike" cap="none" normalizeH="0" baseline="0" dirty="0" err="1" smtClean="0">
                          <a:ln>
                            <a:noFill/>
                          </a:ln>
                          <a:solidFill>
                            <a:srgbClr val="002060"/>
                          </a:solidFill>
                          <a:effectLst/>
                          <a:latin typeface="Times New Roman" pitchFamily="18" charset="0"/>
                          <a:cs typeface="Times New Roman" pitchFamily="18" charset="0"/>
                        </a:rPr>
                        <a:t>п</a:t>
                      </a: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a:t>
                      </a:r>
                      <a:r>
                        <a:rPr kumimoji="0" lang="ru-RU" sz="1000" b="1" i="0" u="none" strike="noStrike" cap="none" normalizeH="0" baseline="0" dirty="0" err="1" smtClean="0">
                          <a:ln>
                            <a:noFill/>
                          </a:ln>
                          <a:solidFill>
                            <a:srgbClr val="002060"/>
                          </a:solidFill>
                          <a:effectLst/>
                          <a:latin typeface="Times New Roman" pitchFamily="18" charset="0"/>
                          <a:cs typeface="Times New Roman" pitchFamily="18" charset="0"/>
                        </a:rPr>
                        <a:t>п</a:t>
                      </a:r>
                      <a:endParaRPr kumimoji="0" lang="ru-RU" sz="1000" b="1" i="0" u="none" strike="noStrike" cap="none" normalizeH="0" baseline="0" dirty="0" smtClean="0">
                        <a:ln>
                          <a:noFill/>
                        </a:ln>
                        <a:solidFill>
                          <a:srgbClr val="002060"/>
                        </a:solidFill>
                        <a:effectLst/>
                        <a:latin typeface="Times New Roman" pitchFamily="18" charset="0"/>
                        <a:cs typeface="Times New Roman" pitchFamily="18" charset="0"/>
                      </a:endParaRPr>
                    </a:p>
                  </a:txBody>
                  <a:tcPr marL="91431" marR="91431" marT="45706" marB="4570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Количественные и /или качественные показатели, характеризующие достижение целей и решение задач</a:t>
                      </a:r>
                    </a:p>
                  </a:txBody>
                  <a:tcPr marL="91431" marR="91431" marT="45706" marB="4570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00" b="1" i="0" u="none" strike="noStrike" cap="none" normalizeH="0" baseline="0" dirty="0" smtClean="0">
                          <a:ln>
                            <a:noFill/>
                          </a:ln>
                          <a:solidFill>
                            <a:srgbClr val="002060"/>
                          </a:solidFill>
                          <a:effectLst/>
                          <a:latin typeface="Times New Roman" pitchFamily="18" charset="0"/>
                          <a:cs typeface="Times New Roman" pitchFamily="18" charset="0"/>
                        </a:rPr>
                        <a:t>Единица </a:t>
                      </a: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измерения</a:t>
                      </a:r>
                    </a:p>
                  </a:txBody>
                  <a:tcPr marL="91431" marR="91431" marT="45706" marB="4570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Плановое значение показателя в 2023 году</a:t>
                      </a:r>
                    </a:p>
                  </a:txBody>
                  <a:tcPr marL="91431" marR="91431" marT="45706" marB="4570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Достигнутое значение показателя за 2023 год</a:t>
                      </a:r>
                    </a:p>
                  </a:txBody>
                  <a:tcPr marL="91431" marR="91431" marT="45706" marB="4570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Пояснения причин невыполнения плановых значений</a:t>
                      </a:r>
                    </a:p>
                  </a:txBody>
                  <a:tcPr marL="91431" marR="91431" marT="45706" marB="4570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0"/>
                  </a:ext>
                </a:extLst>
              </a:tr>
              <a:tr h="50753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15.5</a:t>
                      </a:r>
                    </a:p>
                  </a:txBody>
                  <a:tcPr marL="91431" marR="9143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1000" kern="1200" dirty="0" smtClean="0">
                          <a:solidFill>
                            <a:schemeClr val="tx1"/>
                          </a:solidFill>
                          <a:latin typeface="Times New Roman" pitchFamily="18" charset="0"/>
                          <a:ea typeface="+mn-ea"/>
                          <a:cs typeface="Times New Roman" pitchFamily="18" charset="0"/>
                        </a:rPr>
                        <a:t>Доля электронного юридически значимого документооборота в органах местного самоуправления и подведомственных им учреждениях</a:t>
                      </a:r>
                      <a:r>
                        <a:rPr lang="ru-RU" sz="1000" kern="1200" baseline="0" dirty="0" smtClean="0">
                          <a:solidFill>
                            <a:schemeClr val="tx1"/>
                          </a:solidFill>
                          <a:latin typeface="Times New Roman" pitchFamily="18" charset="0"/>
                          <a:ea typeface="+mn-ea"/>
                          <a:cs typeface="Times New Roman" pitchFamily="18" charset="0"/>
                        </a:rPr>
                        <a:t> в Московской области</a:t>
                      </a:r>
                      <a:endParaRPr lang="ru-RU" sz="1000" kern="1200" dirty="0" smtClean="0">
                        <a:solidFill>
                          <a:schemeClr val="tx1"/>
                        </a:solidFill>
                        <a:latin typeface="Times New Roman" pitchFamily="18" charset="0"/>
                        <a:ea typeface="+mn-ea"/>
                        <a:cs typeface="Times New Roman" pitchFamily="18" charset="0"/>
                      </a:endParaRPr>
                    </a:p>
                  </a:txBody>
                  <a:tcPr marL="91431" marR="9143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1" marR="9143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latin typeface="Times New Roman"/>
                          <a:ea typeface="Times New Roman"/>
                          <a:cs typeface="Times New Roman"/>
                        </a:rPr>
                        <a:t>100</a:t>
                      </a:r>
                      <a:endParaRPr lang="ru-RU" sz="1000" dirty="0">
                        <a:latin typeface="Arial"/>
                        <a:ea typeface="Times New Roman"/>
                        <a:cs typeface="Times New Roman"/>
                      </a:endParaRPr>
                    </a:p>
                  </a:txBody>
                  <a:tcPr marL="39366" marR="39366" marT="64748" marB="647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latin typeface="Times New Roman" panose="02020603050405020304" pitchFamily="18" charset="0"/>
                          <a:ea typeface="Times New Roman"/>
                          <a:cs typeface="Times New Roman" panose="02020603050405020304" pitchFamily="18" charset="0"/>
                        </a:rPr>
                        <a:t>100</a:t>
                      </a:r>
                      <a:endParaRPr lang="ru-RU" sz="1000" dirty="0">
                        <a:latin typeface="Times New Roman" panose="02020603050405020304" pitchFamily="18" charset="0"/>
                        <a:ea typeface="Times New Roman"/>
                        <a:cs typeface="Times New Roman" panose="02020603050405020304" pitchFamily="18" charset="0"/>
                      </a:endParaRPr>
                    </a:p>
                  </a:txBody>
                  <a:tcPr marL="39366" marR="39366" marT="64748" marB="647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Arial"/>
                        <a:ea typeface="Times New Roman"/>
                        <a:cs typeface="Times New Roman"/>
                      </a:endParaRPr>
                    </a:p>
                  </a:txBody>
                  <a:tcPr marL="39366" marR="39366" marT="64748" marB="647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7"/>
                  </a:ext>
                </a:extLst>
              </a:tr>
              <a:tr h="707279">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15.6</a:t>
                      </a:r>
                    </a:p>
                  </a:txBody>
                  <a:tcPr marL="91431" marR="9143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1000" kern="1200" dirty="0" smtClean="0">
                          <a:solidFill>
                            <a:schemeClr val="tx1"/>
                          </a:solidFill>
                          <a:latin typeface="Times New Roman" pitchFamily="18" charset="0"/>
                          <a:ea typeface="+mn-ea"/>
                          <a:cs typeface="Times New Roman" pitchFamily="18" charset="0"/>
                        </a:rPr>
                        <a:t>Увеличение</a:t>
                      </a:r>
                      <a:r>
                        <a:rPr lang="ru-RU" sz="1000" kern="1200" baseline="0" dirty="0" smtClean="0">
                          <a:solidFill>
                            <a:schemeClr val="tx1"/>
                          </a:solidFill>
                          <a:latin typeface="Times New Roman" pitchFamily="18" charset="0"/>
                          <a:ea typeface="+mn-ea"/>
                          <a:cs typeface="Times New Roman" pitchFamily="18" charset="0"/>
                        </a:rPr>
                        <a:t> доли защищённых по требованиям безопасности информации информационных систем, используемых ОМСУ муниципального образования МО, в соответствии с категорией обрабатываемой информации, а также ПК, используемых на рабочих местах работников, обеспеченных  антивирусным ПО с регулярным обновлением соответствующих баз</a:t>
                      </a:r>
                      <a:endParaRPr lang="ru-RU" sz="1000" kern="1200" dirty="0" smtClean="0">
                        <a:solidFill>
                          <a:schemeClr val="tx1"/>
                        </a:solidFill>
                        <a:latin typeface="Times New Roman" pitchFamily="18" charset="0"/>
                        <a:ea typeface="+mn-ea"/>
                        <a:cs typeface="Times New Roman" pitchFamily="18" charset="0"/>
                      </a:endParaRPr>
                    </a:p>
                  </a:txBody>
                  <a:tcPr marL="91431" marR="9143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1" marR="9143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latin typeface="Times New Roman" panose="02020603050405020304" pitchFamily="18" charset="0"/>
                          <a:ea typeface="Times New Roman"/>
                          <a:cs typeface="Times New Roman" panose="02020603050405020304" pitchFamily="18" charset="0"/>
                        </a:rPr>
                        <a:t>100</a:t>
                      </a:r>
                      <a:endParaRPr lang="ru-RU" sz="1000" dirty="0">
                        <a:latin typeface="Times New Roman" panose="02020603050405020304" pitchFamily="18" charset="0"/>
                        <a:ea typeface="Times New Roman"/>
                        <a:cs typeface="Times New Roman" panose="02020603050405020304" pitchFamily="18" charset="0"/>
                      </a:endParaRPr>
                    </a:p>
                  </a:txBody>
                  <a:tcPr marL="39366" marR="39366" marT="64748" marB="647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latin typeface="Times New Roman" panose="02020603050405020304" pitchFamily="18" charset="0"/>
                          <a:ea typeface="Times New Roman"/>
                          <a:cs typeface="Times New Roman" panose="02020603050405020304" pitchFamily="18" charset="0"/>
                        </a:rPr>
                        <a:t>100</a:t>
                      </a:r>
                      <a:endParaRPr lang="ru-RU" sz="1000" dirty="0">
                        <a:latin typeface="Times New Roman" panose="02020603050405020304" pitchFamily="18" charset="0"/>
                        <a:ea typeface="Times New Roman"/>
                        <a:cs typeface="Times New Roman" panose="02020603050405020304" pitchFamily="18" charset="0"/>
                      </a:endParaRPr>
                    </a:p>
                  </a:txBody>
                  <a:tcPr marL="39366" marR="39366" marT="64748" marB="647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panose="02020603050405020304" pitchFamily="18" charset="0"/>
                        <a:ea typeface="Times New Roman"/>
                        <a:cs typeface="Times New Roman" panose="02020603050405020304" pitchFamily="18" charset="0"/>
                      </a:endParaRPr>
                    </a:p>
                  </a:txBody>
                  <a:tcPr marL="39366" marR="39366" marT="64748" marB="647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8"/>
                  </a:ext>
                </a:extLst>
              </a:tr>
              <a:tr h="454671">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15.7</a:t>
                      </a:r>
                    </a:p>
                  </a:txBody>
                  <a:tcPr marL="91431" marR="9143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1000" kern="1200" dirty="0" smtClean="0">
                          <a:solidFill>
                            <a:schemeClr val="tx1"/>
                          </a:solidFill>
                          <a:latin typeface="Times New Roman" pitchFamily="18" charset="0"/>
                          <a:ea typeface="+mn-ea"/>
                          <a:cs typeface="Times New Roman" pitchFamily="18" charset="0"/>
                        </a:rPr>
                        <a:t>Доля муниципальных (государственных) услуг, предоставленных без нарушения регламентного срока при оказании услуг в электронном виде на региональном портале</a:t>
                      </a:r>
                    </a:p>
                  </a:txBody>
                  <a:tcPr marL="91431" marR="9143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1" marR="9143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latin typeface="Times New Roman" panose="02020603050405020304" pitchFamily="18" charset="0"/>
                          <a:ea typeface="Times New Roman"/>
                          <a:cs typeface="Times New Roman" panose="02020603050405020304" pitchFamily="18" charset="0"/>
                        </a:rPr>
                        <a:t>98</a:t>
                      </a:r>
                      <a:endParaRPr lang="ru-RU" sz="1000" dirty="0">
                        <a:latin typeface="Times New Roman" panose="02020603050405020304" pitchFamily="18" charset="0"/>
                        <a:ea typeface="Times New Roman"/>
                        <a:cs typeface="Times New Roman" panose="02020603050405020304" pitchFamily="18" charset="0"/>
                      </a:endParaRPr>
                    </a:p>
                  </a:txBody>
                  <a:tcPr marL="39366" marR="39366" marT="64748" marB="647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latin typeface="Times New Roman" panose="02020603050405020304" pitchFamily="18" charset="0"/>
                          <a:ea typeface="Times New Roman"/>
                          <a:cs typeface="Times New Roman" panose="02020603050405020304" pitchFamily="18" charset="0"/>
                        </a:rPr>
                        <a:t>99,57</a:t>
                      </a:r>
                      <a:endParaRPr lang="ru-RU" sz="1000" dirty="0">
                        <a:latin typeface="Times New Roman" panose="02020603050405020304" pitchFamily="18" charset="0"/>
                        <a:ea typeface="Times New Roman"/>
                        <a:cs typeface="Times New Roman" panose="02020603050405020304" pitchFamily="18" charset="0"/>
                      </a:endParaRPr>
                    </a:p>
                  </a:txBody>
                  <a:tcPr marL="39366" marR="39366" marT="64748" marB="647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panose="02020603050405020304" pitchFamily="18" charset="0"/>
                        <a:ea typeface="Times New Roman"/>
                        <a:cs typeface="Times New Roman" panose="02020603050405020304" pitchFamily="18" charset="0"/>
                      </a:endParaRPr>
                    </a:p>
                  </a:txBody>
                  <a:tcPr marL="39366" marR="39366" marT="64748" marB="647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9"/>
                  </a:ext>
                </a:extLst>
              </a:tr>
              <a:tr h="61787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15.8</a:t>
                      </a:r>
                    </a:p>
                  </a:txBody>
                  <a:tcPr marL="91431" marR="9143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1000" kern="1200" dirty="0" smtClean="0">
                          <a:solidFill>
                            <a:schemeClr val="tx1"/>
                          </a:solidFill>
                          <a:latin typeface="Times New Roman" pitchFamily="18" charset="0"/>
                          <a:ea typeface="+mn-ea"/>
                          <a:cs typeface="Times New Roman" pitchFamily="18" charset="0"/>
                        </a:rPr>
                        <a:t>Доля обращений за получением муниципальных (государственных) услуг в электронном виде с использованием РПГУ без необходимости личного посещения</a:t>
                      </a:r>
                      <a:r>
                        <a:rPr lang="ru-RU" sz="1000" kern="1200" baseline="0" dirty="0" smtClean="0">
                          <a:solidFill>
                            <a:schemeClr val="tx1"/>
                          </a:solidFill>
                          <a:latin typeface="Times New Roman" pitchFamily="18" charset="0"/>
                          <a:ea typeface="+mn-ea"/>
                          <a:cs typeface="Times New Roman" pitchFamily="18" charset="0"/>
                        </a:rPr>
                        <a:t> органов местного самоуправления и МФЦ от общего количества таких услуг</a:t>
                      </a:r>
                      <a:endParaRPr lang="ru-RU" sz="1000" kern="1200" dirty="0" smtClean="0">
                        <a:solidFill>
                          <a:schemeClr val="tx1"/>
                        </a:solidFill>
                        <a:latin typeface="Times New Roman" pitchFamily="18" charset="0"/>
                        <a:ea typeface="+mn-ea"/>
                        <a:cs typeface="Times New Roman" pitchFamily="18" charset="0"/>
                      </a:endParaRPr>
                    </a:p>
                  </a:txBody>
                  <a:tcPr marL="91431" marR="9143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1" marR="9143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latin typeface="Times New Roman" panose="02020603050405020304" pitchFamily="18" charset="0"/>
                          <a:ea typeface="Times New Roman"/>
                          <a:cs typeface="Times New Roman" panose="02020603050405020304" pitchFamily="18" charset="0"/>
                        </a:rPr>
                        <a:t>95,6</a:t>
                      </a:r>
                      <a:endParaRPr lang="ru-RU" sz="1000" dirty="0">
                        <a:latin typeface="Times New Roman" panose="02020603050405020304" pitchFamily="18" charset="0"/>
                        <a:ea typeface="Times New Roman"/>
                        <a:cs typeface="Times New Roman" panose="02020603050405020304" pitchFamily="18" charset="0"/>
                      </a:endParaRPr>
                    </a:p>
                  </a:txBody>
                  <a:tcPr marL="39366" marR="39366" marT="64748" marB="647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latin typeface="Times New Roman" panose="02020603050405020304" pitchFamily="18" charset="0"/>
                          <a:ea typeface="Times New Roman"/>
                          <a:cs typeface="Times New Roman" panose="02020603050405020304" pitchFamily="18" charset="0"/>
                        </a:rPr>
                        <a:t>100</a:t>
                      </a:r>
                      <a:endParaRPr lang="ru-RU" sz="1000" dirty="0">
                        <a:latin typeface="Times New Roman" panose="02020603050405020304" pitchFamily="18" charset="0"/>
                        <a:ea typeface="Times New Roman"/>
                        <a:cs typeface="Times New Roman" panose="02020603050405020304" pitchFamily="18" charset="0"/>
                      </a:endParaRPr>
                    </a:p>
                  </a:txBody>
                  <a:tcPr marL="39366" marR="39366" marT="64748" marB="647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panose="02020603050405020304" pitchFamily="18" charset="0"/>
                        <a:ea typeface="Times New Roman"/>
                        <a:cs typeface="Times New Roman" panose="02020603050405020304" pitchFamily="18" charset="0"/>
                      </a:endParaRPr>
                    </a:p>
                  </a:txBody>
                  <a:tcPr marL="39366" marR="39366" marT="64748" marB="647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10"/>
                  </a:ext>
                </a:extLst>
              </a:tr>
              <a:tr h="23362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15.9</a:t>
                      </a: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1000" b="0" i="0" kern="1200" dirty="0" smtClean="0">
                          <a:solidFill>
                            <a:schemeClr val="tx1"/>
                          </a:solidFill>
                          <a:effectLst/>
                          <a:latin typeface="Times New Roman" panose="02020603050405020304" pitchFamily="18" charset="0"/>
                          <a:ea typeface="+mn-ea"/>
                          <a:cs typeface="Times New Roman" panose="02020603050405020304" pitchFamily="18" charset="0"/>
                        </a:rPr>
                        <a:t>Быстро/качественно решаем - Доля сообщений, отправленных на портал «</a:t>
                      </a:r>
                      <a:r>
                        <a:rPr lang="ru-RU" sz="1000" b="0" i="0" kern="1200" dirty="0" err="1" smtClean="0">
                          <a:solidFill>
                            <a:schemeClr val="tx1"/>
                          </a:solidFill>
                          <a:effectLst/>
                          <a:latin typeface="Times New Roman" panose="02020603050405020304" pitchFamily="18" charset="0"/>
                          <a:ea typeface="+mn-ea"/>
                          <a:cs typeface="Times New Roman" panose="02020603050405020304" pitchFamily="18" charset="0"/>
                        </a:rPr>
                        <a:t>Добродел</a:t>
                      </a:r>
                      <a:r>
                        <a:rPr lang="ru-RU" sz="1000" b="0" i="0" kern="1200" dirty="0" smtClean="0">
                          <a:solidFill>
                            <a:schemeClr val="tx1"/>
                          </a:solidFill>
                          <a:effectLst/>
                          <a:latin typeface="Times New Roman" panose="02020603050405020304" pitchFamily="18" charset="0"/>
                          <a:ea typeface="+mn-ea"/>
                          <a:cs typeface="Times New Roman" panose="02020603050405020304" pitchFamily="18" charset="0"/>
                        </a:rPr>
                        <a:t>» пользователями с подтвержденной учётной записью ЕСИА, которые имеют признак повторной отправки, повторного переноса сроков решения, нарушения срока предоставления ответа</a:t>
                      </a:r>
                      <a:endParaRPr lang="ru-RU" sz="1000" b="0" kern="1200" dirty="0" smtClean="0">
                        <a:solidFill>
                          <a:schemeClr val="tx1"/>
                        </a:solidFill>
                        <a:latin typeface="Times New Roman" pitchFamily="18" charset="0"/>
                        <a:ea typeface="+mn-ea"/>
                        <a:cs typeface="Times New Roman" pitchFamily="18" charset="0"/>
                      </a:endParaRP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39366" marR="39366" marT="64760" marB="6476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latin typeface="Times New Roman" panose="02020603050405020304" pitchFamily="18" charset="0"/>
                          <a:ea typeface="Times New Roman"/>
                          <a:cs typeface="Times New Roman" panose="02020603050405020304" pitchFamily="18" charset="0"/>
                        </a:rPr>
                        <a:t>1</a:t>
                      </a:r>
                      <a:endParaRPr lang="ru-RU" sz="1000" dirty="0">
                        <a:latin typeface="Times New Roman" panose="02020603050405020304" pitchFamily="18" charset="0"/>
                        <a:ea typeface="Times New Roman"/>
                        <a:cs typeface="Times New Roman" panose="02020603050405020304" pitchFamily="18" charset="0"/>
                      </a:endParaRPr>
                    </a:p>
                  </a:txBody>
                  <a:tcPr marL="39366" marR="39366" marT="64760" marB="647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latin typeface="Times New Roman" panose="02020603050405020304" pitchFamily="18" charset="0"/>
                          <a:ea typeface="Times New Roman"/>
                          <a:cs typeface="Times New Roman" panose="02020603050405020304" pitchFamily="18" charset="0"/>
                        </a:rPr>
                        <a:t>0,43</a:t>
                      </a:r>
                      <a:endParaRPr lang="ru-RU" sz="1000" dirty="0">
                        <a:latin typeface="Times New Roman" panose="02020603050405020304" pitchFamily="18" charset="0"/>
                        <a:ea typeface="Times New Roman"/>
                        <a:cs typeface="Times New Roman" panose="02020603050405020304" pitchFamily="18" charset="0"/>
                      </a:endParaRPr>
                    </a:p>
                  </a:txBody>
                  <a:tcPr marL="39366" marR="39366" marT="64760" marB="647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panose="02020603050405020304" pitchFamily="18" charset="0"/>
                        <a:ea typeface="Times New Roman"/>
                        <a:cs typeface="Times New Roman" panose="02020603050405020304" pitchFamily="18" charset="0"/>
                      </a:endParaRPr>
                    </a:p>
                  </a:txBody>
                  <a:tcPr marL="39366" marR="39366" marT="64748" marB="647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2083863852"/>
                  </a:ext>
                </a:extLst>
              </a:tr>
              <a:tr h="61787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15.10</a:t>
                      </a: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1000" b="0" i="0" kern="1200" dirty="0" smtClean="0">
                          <a:solidFill>
                            <a:schemeClr val="tx1"/>
                          </a:solidFill>
                          <a:effectLst/>
                          <a:latin typeface="Times New Roman" panose="02020603050405020304" pitchFamily="18" charset="0"/>
                          <a:ea typeface="+mn-ea"/>
                          <a:cs typeface="Times New Roman" panose="02020603050405020304" pitchFamily="18" charset="0"/>
                        </a:rPr>
                        <a:t>Образовательные организации обеспечены материально-технической базой для внедрения цифровой образовательной среды</a:t>
                      </a:r>
                      <a:endParaRPr lang="ru-RU" sz="1000" b="0" kern="1200" dirty="0" smtClean="0">
                        <a:solidFill>
                          <a:schemeClr val="tx1"/>
                        </a:solidFill>
                        <a:latin typeface="Times New Roman" pitchFamily="18" charset="0"/>
                        <a:ea typeface="+mn-ea"/>
                        <a:cs typeface="Times New Roman" pitchFamily="18" charset="0"/>
                      </a:endParaRP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единиц</a:t>
                      </a:r>
                    </a:p>
                  </a:txBody>
                  <a:tcPr marL="39366" marR="39366" marT="64760" marB="6476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b="0" dirty="0" smtClean="0">
                          <a:latin typeface="Times New Roman" panose="02020603050405020304" pitchFamily="18" charset="0"/>
                          <a:ea typeface="Times New Roman"/>
                          <a:cs typeface="Times New Roman" panose="02020603050405020304" pitchFamily="18" charset="0"/>
                        </a:rPr>
                        <a:t>1</a:t>
                      </a:r>
                      <a:endParaRPr lang="ru-RU" sz="1000" b="0" dirty="0">
                        <a:latin typeface="Times New Roman" panose="02020603050405020304" pitchFamily="18" charset="0"/>
                        <a:ea typeface="Times New Roman"/>
                        <a:cs typeface="Times New Roman" panose="02020603050405020304" pitchFamily="18" charset="0"/>
                      </a:endParaRPr>
                    </a:p>
                  </a:txBody>
                  <a:tcPr marL="39366" marR="39366" marT="64760" marB="647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b="0" dirty="0" smtClean="0">
                          <a:latin typeface="Times New Roman" panose="02020603050405020304" pitchFamily="18" charset="0"/>
                          <a:ea typeface="Times New Roman"/>
                          <a:cs typeface="Times New Roman" panose="02020603050405020304" pitchFamily="18" charset="0"/>
                        </a:rPr>
                        <a:t>0</a:t>
                      </a:r>
                      <a:endParaRPr lang="ru-RU" sz="1000" b="0" dirty="0">
                        <a:latin typeface="Times New Roman" panose="02020603050405020304" pitchFamily="18" charset="0"/>
                        <a:ea typeface="Times New Roman"/>
                        <a:cs typeface="Times New Roman" panose="02020603050405020304" pitchFamily="18" charset="0"/>
                      </a:endParaRPr>
                    </a:p>
                  </a:txBody>
                  <a:tcPr marL="39366" marR="39366" marT="64760" marB="647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panose="02020603050405020304" pitchFamily="18" charset="0"/>
                        <a:ea typeface="Times New Roman"/>
                        <a:cs typeface="Times New Roman" panose="02020603050405020304" pitchFamily="18" charset="0"/>
                      </a:endParaRPr>
                    </a:p>
                  </a:txBody>
                  <a:tcPr marL="39366" marR="39366" marT="64748" marB="647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2539125682"/>
                  </a:ext>
                </a:extLst>
              </a:tr>
              <a:tr h="61787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15.11</a:t>
                      </a: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1000" b="0" i="0" kern="1200" dirty="0" smtClean="0">
                          <a:solidFill>
                            <a:schemeClr val="tx1"/>
                          </a:solidFill>
                          <a:effectLst/>
                          <a:latin typeface="Times New Roman" panose="02020603050405020304" pitchFamily="18" charset="0"/>
                          <a:ea typeface="+mn-ea"/>
                          <a:cs typeface="Times New Roman" panose="02020603050405020304" pitchFamily="18" charset="0"/>
                        </a:rPr>
                        <a:t>Доля архивных документов, хранящихся в муниципальном архиве в нормативных условиях, обеспечивающих их постоянное (вечное) и долговременное хранение, в общем количестве документов в муниципальном архиве</a:t>
                      </a:r>
                      <a:endParaRPr lang="ru-RU" sz="1000" b="0" kern="1200" dirty="0" smtClean="0">
                        <a:solidFill>
                          <a:schemeClr val="tx1"/>
                        </a:solidFill>
                        <a:latin typeface="Times New Roman" pitchFamily="18" charset="0"/>
                        <a:ea typeface="+mn-ea"/>
                        <a:cs typeface="Times New Roman" pitchFamily="18" charset="0"/>
                      </a:endParaRP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b="0" dirty="0" smtClean="0">
                          <a:latin typeface="Times New Roman" panose="02020603050405020304" pitchFamily="18" charset="0"/>
                          <a:ea typeface="Times New Roman"/>
                          <a:cs typeface="Times New Roman" panose="02020603050405020304" pitchFamily="18" charset="0"/>
                        </a:rPr>
                        <a:t>100</a:t>
                      </a:r>
                      <a:endParaRPr lang="ru-RU" sz="1000" b="0" dirty="0">
                        <a:latin typeface="Times New Roman" panose="02020603050405020304" pitchFamily="18" charset="0"/>
                        <a:ea typeface="Times New Roman"/>
                        <a:cs typeface="Times New Roman" panose="02020603050405020304" pitchFamily="18" charset="0"/>
                      </a:endParaRPr>
                    </a:p>
                  </a:txBody>
                  <a:tcPr marL="39366" marR="39366" marT="64777" marB="6477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b="0" dirty="0" smtClean="0">
                          <a:latin typeface="Times New Roman" panose="02020603050405020304" pitchFamily="18" charset="0"/>
                          <a:ea typeface="Times New Roman"/>
                          <a:cs typeface="Times New Roman" panose="02020603050405020304" pitchFamily="18" charset="0"/>
                        </a:rPr>
                        <a:t>100</a:t>
                      </a:r>
                      <a:endParaRPr lang="ru-RU" sz="1000" b="0" dirty="0">
                        <a:latin typeface="Times New Roman" panose="02020603050405020304" pitchFamily="18" charset="0"/>
                        <a:ea typeface="Times New Roman"/>
                        <a:cs typeface="Times New Roman" panose="02020603050405020304" pitchFamily="18" charset="0"/>
                      </a:endParaRPr>
                    </a:p>
                  </a:txBody>
                  <a:tcPr marL="39366" marR="39366" marT="64777" marB="6477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panose="02020603050405020304" pitchFamily="18" charset="0"/>
                        <a:ea typeface="Times New Roman"/>
                        <a:cs typeface="Times New Roman" panose="02020603050405020304" pitchFamily="18" charset="0"/>
                      </a:endParaRPr>
                    </a:p>
                  </a:txBody>
                  <a:tcPr marL="39366" marR="39366" marT="64748" marB="647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513829849"/>
                  </a:ext>
                </a:extLst>
              </a:tr>
            </a:tbl>
          </a:graphicData>
        </a:graphic>
      </p:graphicFrame>
    </p:spTree>
    <p:extLst>
      <p:ext uri="{BB962C8B-B14F-4D97-AF65-F5344CB8AC3E}">
        <p14:creationId xmlns:p14="http://schemas.microsoft.com/office/powerpoint/2010/main" val="1015727754"/>
      </p:ext>
    </p:extLst>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Заголовок 4"/>
          <p:cNvSpPr>
            <a:spLocks noGrp="1"/>
          </p:cNvSpPr>
          <p:nvPr>
            <p:ph type="title"/>
          </p:nvPr>
        </p:nvSpPr>
        <p:spPr>
          <a:xfrm>
            <a:off x="468313" y="0"/>
            <a:ext cx="8229600" cy="549275"/>
          </a:xfrm>
        </p:spPr>
        <p:txBody>
          <a:bodyPr/>
          <a:lstStyle/>
          <a:p>
            <a:pPr algn="ctr" eaLnBrk="1" hangingPunct="1"/>
            <a:r>
              <a:rPr lang="ru-RU" altLang="ru-RU" sz="1600" b="1" dirty="0">
                <a:solidFill>
                  <a:srgbClr val="002060"/>
                </a:solidFill>
                <a:latin typeface="Times New Roman" panose="02020603050405020304" pitchFamily="18" charset="0"/>
              </a:rPr>
              <a:t>Информация достигнутых и плановых приоритетных целевых показателей муниципальных программ городского округа Лотошино</a:t>
            </a:r>
            <a:endParaRPr lang="ru-RU" altLang="ru-RU" sz="1600" b="1" dirty="0" smtClean="0">
              <a:solidFill>
                <a:srgbClr val="002060"/>
              </a:solidFill>
              <a:latin typeface="Times New Roman" panose="02020603050405020304" pitchFamily="18" charset="0"/>
            </a:endParaRPr>
          </a:p>
        </p:txBody>
      </p:sp>
      <p:graphicFrame>
        <p:nvGraphicFramePr>
          <p:cNvPr id="7" name="Содержимое 6"/>
          <p:cNvGraphicFramePr>
            <a:graphicFrameLocks noGrp="1"/>
          </p:cNvGraphicFramePr>
          <p:nvPr>
            <p:ph idx="1"/>
            <p:extLst>
              <p:ext uri="{D42A27DB-BD31-4B8C-83A1-F6EECF244321}">
                <p14:modId xmlns:p14="http://schemas.microsoft.com/office/powerpoint/2010/main" val="3389305881"/>
              </p:ext>
            </p:extLst>
          </p:nvPr>
        </p:nvGraphicFramePr>
        <p:xfrm>
          <a:off x="107950" y="549275"/>
          <a:ext cx="8856538" cy="5844718"/>
        </p:xfrm>
        <a:graphic>
          <a:graphicData uri="http://schemas.openxmlformats.org/drawingml/2006/table">
            <a:tbl>
              <a:tblPr/>
              <a:tblGrid>
                <a:gridCol w="621511">
                  <a:extLst>
                    <a:ext uri="{9D8B030D-6E8A-4147-A177-3AD203B41FA5}">
                      <a16:colId xmlns:a16="http://schemas.microsoft.com/office/drawing/2014/main" val="20000"/>
                    </a:ext>
                  </a:extLst>
                </a:gridCol>
                <a:gridCol w="4739023">
                  <a:extLst>
                    <a:ext uri="{9D8B030D-6E8A-4147-A177-3AD203B41FA5}">
                      <a16:colId xmlns:a16="http://schemas.microsoft.com/office/drawing/2014/main" val="20001"/>
                    </a:ext>
                  </a:extLst>
                </a:gridCol>
                <a:gridCol w="699200">
                  <a:extLst>
                    <a:ext uri="{9D8B030D-6E8A-4147-A177-3AD203B41FA5}">
                      <a16:colId xmlns:a16="http://schemas.microsoft.com/office/drawing/2014/main" val="20002"/>
                    </a:ext>
                  </a:extLst>
                </a:gridCol>
                <a:gridCol w="932268">
                  <a:extLst>
                    <a:ext uri="{9D8B030D-6E8A-4147-A177-3AD203B41FA5}">
                      <a16:colId xmlns:a16="http://schemas.microsoft.com/office/drawing/2014/main" val="20003"/>
                    </a:ext>
                  </a:extLst>
                </a:gridCol>
                <a:gridCol w="932268">
                  <a:extLst>
                    <a:ext uri="{9D8B030D-6E8A-4147-A177-3AD203B41FA5}">
                      <a16:colId xmlns:a16="http://schemas.microsoft.com/office/drawing/2014/main" val="20004"/>
                    </a:ext>
                  </a:extLst>
                </a:gridCol>
                <a:gridCol w="932268">
                  <a:extLst>
                    <a:ext uri="{9D8B030D-6E8A-4147-A177-3AD203B41FA5}">
                      <a16:colId xmlns:a16="http://schemas.microsoft.com/office/drawing/2014/main" val="1391482011"/>
                    </a:ext>
                  </a:extLst>
                </a:gridCol>
              </a:tblGrid>
              <a:tr h="77231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 </a:t>
                      </a:r>
                      <a:r>
                        <a:rPr kumimoji="0" lang="ru-RU" sz="1000" b="1" i="0" u="none" strike="noStrike" cap="none" normalizeH="0" baseline="0" dirty="0" err="1" smtClean="0">
                          <a:ln>
                            <a:noFill/>
                          </a:ln>
                          <a:solidFill>
                            <a:srgbClr val="002060"/>
                          </a:solidFill>
                          <a:effectLst/>
                          <a:latin typeface="Times New Roman" pitchFamily="18" charset="0"/>
                          <a:cs typeface="Times New Roman" pitchFamily="18" charset="0"/>
                        </a:rPr>
                        <a:t>п</a:t>
                      </a: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a:t>
                      </a:r>
                      <a:r>
                        <a:rPr kumimoji="0" lang="ru-RU" sz="1000" b="1" i="0" u="none" strike="noStrike" cap="none" normalizeH="0" baseline="0" dirty="0" err="1" smtClean="0">
                          <a:ln>
                            <a:noFill/>
                          </a:ln>
                          <a:solidFill>
                            <a:srgbClr val="002060"/>
                          </a:solidFill>
                          <a:effectLst/>
                          <a:latin typeface="Times New Roman" pitchFamily="18" charset="0"/>
                          <a:cs typeface="Times New Roman" pitchFamily="18" charset="0"/>
                        </a:rPr>
                        <a:t>п</a:t>
                      </a:r>
                      <a:endParaRPr kumimoji="0" lang="ru-RU" sz="1000" b="1" i="0" u="none" strike="noStrike" cap="none" normalizeH="0" baseline="0" dirty="0" smtClean="0">
                        <a:ln>
                          <a:noFill/>
                        </a:ln>
                        <a:solidFill>
                          <a:srgbClr val="002060"/>
                        </a:solidFill>
                        <a:effectLst/>
                        <a:latin typeface="Times New Roman" pitchFamily="18" charset="0"/>
                        <a:cs typeface="Times New Roman" pitchFamily="18" charset="0"/>
                      </a:endParaRPr>
                    </a:p>
                  </a:txBody>
                  <a:tcPr marL="91431" marR="91431" marT="45715" marB="4571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Количественные и /или качественные показатели, характеризующие достижение целей и решение задач</a:t>
                      </a:r>
                    </a:p>
                  </a:txBody>
                  <a:tcPr marL="91431" marR="91431" marT="45715" marB="4571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00" b="1" i="0" u="none" strike="noStrike" cap="none" normalizeH="0" baseline="0" dirty="0" smtClean="0">
                          <a:ln>
                            <a:noFill/>
                          </a:ln>
                          <a:solidFill>
                            <a:srgbClr val="002060"/>
                          </a:solidFill>
                          <a:effectLst/>
                          <a:latin typeface="Times New Roman" pitchFamily="18" charset="0"/>
                          <a:cs typeface="Times New Roman" pitchFamily="18" charset="0"/>
                        </a:rPr>
                        <a:t>Единица </a:t>
                      </a: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измерения</a:t>
                      </a:r>
                    </a:p>
                  </a:txBody>
                  <a:tcPr marL="91431" marR="91431" marT="45715" marB="4571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Плановое значение показателя в 2023 году</a:t>
                      </a:r>
                    </a:p>
                  </a:txBody>
                  <a:tcPr marL="91431" marR="91431" marT="45715" marB="4571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Достигнутое значение показателя за 2023 год</a:t>
                      </a:r>
                    </a:p>
                  </a:txBody>
                  <a:tcPr marL="91431" marR="91431" marT="45715" marB="4571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Пояснения причин невыполнения плановых значений</a:t>
                      </a:r>
                    </a:p>
                  </a:txBody>
                  <a:tcPr marL="91431" marR="91431" marT="45715" marB="4571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0"/>
                  </a:ext>
                </a:extLst>
              </a:tr>
              <a:tr h="30342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15.12</a:t>
                      </a: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800" b="0" i="0" kern="1200" dirty="0" smtClean="0">
                          <a:solidFill>
                            <a:schemeClr val="tx1"/>
                          </a:solidFill>
                          <a:effectLst/>
                          <a:latin typeface="Times New Roman" panose="02020603050405020304" pitchFamily="18" charset="0"/>
                          <a:ea typeface="+mn-ea"/>
                          <a:cs typeface="Times New Roman" panose="02020603050405020304" pitchFamily="18" charset="0"/>
                        </a:rPr>
                        <a:t>Доля архивных фондов муниципального архива, внесенных в общеотраслевую базу данных «Архивный фонд», от общего количества архивных фондов, хранящихся в муниципальном архиве</a:t>
                      </a:r>
                      <a:endParaRPr lang="ru-RU" sz="800" b="0" kern="1200" dirty="0" smtClean="0">
                        <a:solidFill>
                          <a:schemeClr val="tx1"/>
                        </a:solidFill>
                        <a:latin typeface="Times New Roman" pitchFamily="18" charset="0"/>
                        <a:ea typeface="+mn-ea"/>
                        <a:cs typeface="Times New Roman" pitchFamily="18" charset="0"/>
                      </a:endParaRP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b="0" dirty="0" smtClean="0">
                          <a:latin typeface="Times New Roman" panose="02020603050405020304" pitchFamily="18" charset="0"/>
                          <a:ea typeface="Times New Roman"/>
                          <a:cs typeface="Times New Roman" panose="02020603050405020304" pitchFamily="18" charset="0"/>
                        </a:rPr>
                        <a:t>100</a:t>
                      </a:r>
                      <a:endParaRPr lang="ru-RU" sz="800" b="0" dirty="0">
                        <a:latin typeface="Times New Roman" panose="02020603050405020304" pitchFamily="18" charset="0"/>
                        <a:ea typeface="Times New Roman"/>
                        <a:cs typeface="Times New Roman" panose="02020603050405020304" pitchFamily="18" charset="0"/>
                      </a:endParaRPr>
                    </a:p>
                  </a:txBody>
                  <a:tcPr marL="39366" marR="39366" marT="64777" marB="6477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b="0" dirty="0" smtClean="0">
                          <a:latin typeface="Times New Roman" panose="02020603050405020304" pitchFamily="18" charset="0"/>
                          <a:ea typeface="Times New Roman"/>
                          <a:cs typeface="Times New Roman" panose="02020603050405020304" pitchFamily="18" charset="0"/>
                        </a:rPr>
                        <a:t>100</a:t>
                      </a:r>
                      <a:endParaRPr lang="ru-RU" sz="800" b="0" dirty="0">
                        <a:latin typeface="Times New Roman" panose="02020603050405020304" pitchFamily="18" charset="0"/>
                        <a:ea typeface="Times New Roman"/>
                        <a:cs typeface="Times New Roman" panose="02020603050405020304" pitchFamily="18" charset="0"/>
                      </a:endParaRPr>
                    </a:p>
                  </a:txBody>
                  <a:tcPr marL="39366" marR="39366" marT="64777" marB="6477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b="0" dirty="0">
                        <a:latin typeface="Times New Roman" panose="02020603050405020304" pitchFamily="18" charset="0"/>
                        <a:ea typeface="Times New Roman"/>
                        <a:cs typeface="Times New Roman" panose="02020603050405020304" pitchFamily="18" charset="0"/>
                      </a:endParaRPr>
                    </a:p>
                  </a:txBody>
                  <a:tcPr marL="39366" marR="39366" marT="64777" marB="6477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2"/>
                  </a:ext>
                </a:extLst>
              </a:tr>
              <a:tr h="30342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15.13</a:t>
                      </a: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lang="ru-RU" sz="800" b="0" i="0" kern="1200" dirty="0" smtClean="0">
                          <a:solidFill>
                            <a:schemeClr val="tx1"/>
                          </a:solidFill>
                          <a:effectLst/>
                          <a:latin typeface="Times New Roman" panose="02020603050405020304" pitchFamily="18" charset="0"/>
                          <a:ea typeface="+mn-ea"/>
                          <a:cs typeface="Times New Roman" panose="02020603050405020304" pitchFamily="18" charset="0"/>
                        </a:rPr>
                        <a:t>Доля архивных документов, переведенных в электронно-цифровую форму, от общего количества документов, находящихся на хранении в муниципальном архиве муниципального образования</a:t>
                      </a:r>
                      <a:endParaRPr lang="ru-RU" sz="800" b="0" kern="1200" dirty="0" smtClean="0">
                        <a:solidFill>
                          <a:schemeClr val="tx1"/>
                        </a:solidFill>
                        <a:latin typeface="Times New Roman" pitchFamily="18" charset="0"/>
                        <a:ea typeface="+mn-ea"/>
                        <a:cs typeface="Times New Roman" pitchFamily="18" charset="0"/>
                      </a:endParaRP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процент</a:t>
                      </a: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panose="02020603050405020304" pitchFamily="18" charset="0"/>
                          <a:ea typeface="Times New Roman"/>
                          <a:cs typeface="Times New Roman" panose="02020603050405020304" pitchFamily="18" charset="0"/>
                        </a:rPr>
                        <a:t>6,8</a:t>
                      </a:r>
                      <a:endParaRPr lang="ru-RU" sz="800" dirty="0">
                        <a:latin typeface="Times New Roman" panose="02020603050405020304" pitchFamily="18" charset="0"/>
                        <a:ea typeface="Times New Roman"/>
                        <a:cs typeface="Times New Roman" panose="02020603050405020304" pitchFamily="18" charset="0"/>
                      </a:endParaRPr>
                    </a:p>
                  </a:txBody>
                  <a:tcPr marL="39366" marR="39366" marT="64777" marB="6477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panose="02020603050405020304" pitchFamily="18" charset="0"/>
                          <a:ea typeface="Times New Roman"/>
                          <a:cs typeface="Times New Roman" panose="02020603050405020304" pitchFamily="18" charset="0"/>
                        </a:rPr>
                        <a:t>8,2</a:t>
                      </a:r>
                      <a:endParaRPr lang="ru-RU" sz="800" dirty="0">
                        <a:latin typeface="Times New Roman" panose="02020603050405020304" pitchFamily="18" charset="0"/>
                        <a:ea typeface="Times New Roman"/>
                        <a:cs typeface="Times New Roman" panose="02020603050405020304" pitchFamily="18" charset="0"/>
                      </a:endParaRPr>
                    </a:p>
                  </a:txBody>
                  <a:tcPr marL="39366" marR="39366" marT="64777" marB="6477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panose="02020603050405020304" pitchFamily="18" charset="0"/>
                        <a:ea typeface="Times New Roman"/>
                        <a:cs typeface="Times New Roman" panose="02020603050405020304" pitchFamily="18" charset="0"/>
                      </a:endParaRPr>
                    </a:p>
                  </a:txBody>
                  <a:tcPr marL="39366" marR="39366" marT="64777" marB="6477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3"/>
                  </a:ext>
                </a:extLst>
              </a:tr>
              <a:tr h="220674">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16</a:t>
                      </a: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5">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lang="ru-RU" sz="1000" b="1" i="1" kern="1200" dirty="0" smtClean="0">
                          <a:solidFill>
                            <a:schemeClr val="tx1"/>
                          </a:solidFill>
                          <a:latin typeface="Times New Roman" pitchFamily="18" charset="0"/>
                          <a:ea typeface="+mn-ea"/>
                          <a:cs typeface="Times New Roman" pitchFamily="18" charset="0"/>
                        </a:rPr>
                        <a:t>Муниципальная программа «Архитектура и градостроительство»</a:t>
                      </a: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1" marR="91431" marT="45722" marB="4572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algn="ctr">
                        <a:spcAft>
                          <a:spcPts val="0"/>
                        </a:spcAft>
                      </a:pPr>
                      <a:endParaRPr lang="ru-RU" sz="1000" dirty="0">
                        <a:latin typeface="Arial"/>
                        <a:ea typeface="Times New Roman"/>
                        <a:cs typeface="Times New Roman"/>
                      </a:endParaRPr>
                    </a:p>
                  </a:txBody>
                  <a:tcPr marL="39366" marR="39366" marT="64772" marB="6477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algn="ctr">
                        <a:spcAft>
                          <a:spcPts val="0"/>
                        </a:spcAft>
                      </a:pPr>
                      <a:endParaRPr lang="ru-RU" sz="1000" dirty="0">
                        <a:latin typeface="Arial"/>
                        <a:ea typeface="Times New Roman"/>
                        <a:cs typeface="Times New Roman"/>
                      </a:endParaRPr>
                    </a:p>
                  </a:txBody>
                  <a:tcPr marL="39366" marR="39366" marT="64772" marB="6477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lang="ru-RU" sz="1000" b="1" i="1" kern="1200" dirty="0" smtClean="0">
                        <a:solidFill>
                          <a:schemeClr val="tx1"/>
                        </a:solidFill>
                        <a:latin typeface="Times New Roman" pitchFamily="18" charset="0"/>
                        <a:ea typeface="+mn-ea"/>
                        <a:cs typeface="Times New Roman" pitchFamily="18" charset="0"/>
                      </a:endParaRP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4"/>
                  </a:ext>
                </a:extLst>
              </a:tr>
              <a:tr h="220674">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5">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lang="ru-RU" sz="1000" kern="1200" dirty="0" smtClean="0">
                          <a:solidFill>
                            <a:schemeClr val="tx1"/>
                          </a:solidFill>
                          <a:latin typeface="Times New Roman" pitchFamily="18" charset="0"/>
                          <a:ea typeface="+mn-ea"/>
                          <a:cs typeface="Times New Roman" pitchFamily="18" charset="0"/>
                        </a:rPr>
                        <a:t>-</a:t>
                      </a: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1" marR="91431" marT="45722" marB="4572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algn="ctr">
                        <a:spcAft>
                          <a:spcPts val="0"/>
                        </a:spcAft>
                      </a:pPr>
                      <a:endParaRPr lang="ru-RU" sz="1000" dirty="0">
                        <a:latin typeface="Arial"/>
                        <a:ea typeface="Times New Roman"/>
                        <a:cs typeface="Times New Roman"/>
                      </a:endParaRPr>
                    </a:p>
                  </a:txBody>
                  <a:tcPr marL="39366" marR="39366" marT="64772" marB="6477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algn="ctr">
                        <a:spcAft>
                          <a:spcPts val="0"/>
                        </a:spcAft>
                      </a:pPr>
                      <a:endParaRPr lang="ru-RU" sz="1000" dirty="0">
                        <a:latin typeface="Arial"/>
                        <a:ea typeface="Times New Roman"/>
                        <a:cs typeface="Times New Roman"/>
                      </a:endParaRPr>
                    </a:p>
                  </a:txBody>
                  <a:tcPr marL="39366" marR="39366" marT="64772" marB="6477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lang="ru-RU" sz="1000" kern="1200" dirty="0" smtClean="0">
                        <a:solidFill>
                          <a:schemeClr val="tx1"/>
                        </a:solidFill>
                        <a:latin typeface="Times New Roman" pitchFamily="18" charset="0"/>
                        <a:ea typeface="+mn-ea"/>
                        <a:cs typeface="Times New Roman" pitchFamily="18" charset="0"/>
                      </a:endParaRP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5"/>
                  </a:ext>
                </a:extLst>
              </a:tr>
              <a:tr h="220674">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17</a:t>
                      </a: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5">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lang="ru-RU" sz="1000" b="1" i="1" kern="1200" dirty="0" smtClean="0">
                          <a:solidFill>
                            <a:schemeClr val="tx1"/>
                          </a:solidFill>
                          <a:latin typeface="Times New Roman" pitchFamily="18" charset="0"/>
                          <a:ea typeface="+mn-ea"/>
                          <a:cs typeface="Times New Roman" pitchFamily="18" charset="0"/>
                        </a:rPr>
                        <a:t>Муниципальная программа «Формирование современной комфортной городской среды»</a:t>
                      </a: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39366" marR="39366" marT="64755" marB="6475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algn="ctr">
                        <a:spcAft>
                          <a:spcPts val="0"/>
                        </a:spcAft>
                      </a:pPr>
                      <a:endParaRPr lang="ru-RU" sz="1000" dirty="0">
                        <a:latin typeface="Arial"/>
                        <a:ea typeface="Times New Roman"/>
                        <a:cs typeface="Times New Roman"/>
                      </a:endParaRPr>
                    </a:p>
                  </a:txBody>
                  <a:tcPr marL="39366" marR="39366" marT="64755" marB="6475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algn="ctr">
                        <a:spcAft>
                          <a:spcPts val="0"/>
                        </a:spcAft>
                      </a:pPr>
                      <a:endParaRPr lang="ru-RU" sz="1000" dirty="0">
                        <a:latin typeface="Arial"/>
                        <a:ea typeface="Times New Roman"/>
                        <a:cs typeface="Times New Roman"/>
                      </a:endParaRPr>
                    </a:p>
                  </a:txBody>
                  <a:tcPr marL="39366" marR="39366" marT="64755" marB="6475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lang="ru-RU" sz="1000" b="1" i="1" kern="1200" dirty="0" smtClean="0">
                        <a:solidFill>
                          <a:schemeClr val="tx1"/>
                        </a:solidFill>
                        <a:latin typeface="Times New Roman" pitchFamily="18" charset="0"/>
                        <a:ea typeface="+mn-ea"/>
                        <a:cs typeface="Times New Roman" pitchFamily="18" charset="0"/>
                      </a:endParaRP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6"/>
                  </a:ext>
                </a:extLst>
              </a:tr>
              <a:tr h="255123">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17.1</a:t>
                      </a: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Количество благоустроенных общественных территорий</a:t>
                      </a: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единиц</a:t>
                      </a:r>
                    </a:p>
                  </a:txBody>
                  <a:tcPr marL="39366" marR="39366" marT="64760" marB="6476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panose="02020603050405020304" pitchFamily="18" charset="0"/>
                          <a:ea typeface="Times New Roman"/>
                          <a:cs typeface="Times New Roman" panose="02020603050405020304" pitchFamily="18" charset="0"/>
                        </a:rPr>
                        <a:t>0</a:t>
                      </a:r>
                      <a:endParaRPr lang="ru-RU" sz="800" dirty="0">
                        <a:latin typeface="Times New Roman" panose="02020603050405020304" pitchFamily="18" charset="0"/>
                        <a:ea typeface="Times New Roman"/>
                        <a:cs typeface="Times New Roman" panose="02020603050405020304" pitchFamily="18" charset="0"/>
                      </a:endParaRPr>
                    </a:p>
                  </a:txBody>
                  <a:tcPr marL="39366" marR="39366" marT="64760" marB="647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panose="02020603050405020304" pitchFamily="18" charset="0"/>
                          <a:ea typeface="Times New Roman"/>
                          <a:cs typeface="Times New Roman" panose="02020603050405020304" pitchFamily="18" charset="0"/>
                        </a:rPr>
                        <a:t>0</a:t>
                      </a:r>
                      <a:endParaRPr lang="ru-RU" sz="800" dirty="0">
                        <a:latin typeface="Times New Roman" panose="02020603050405020304" pitchFamily="18" charset="0"/>
                        <a:ea typeface="Times New Roman"/>
                        <a:cs typeface="Times New Roman" panose="02020603050405020304" pitchFamily="18" charset="0"/>
                      </a:endParaRPr>
                    </a:p>
                  </a:txBody>
                  <a:tcPr marL="39366" marR="39366" marT="64760" marB="647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panose="02020603050405020304" pitchFamily="18" charset="0"/>
                        <a:ea typeface="Times New Roman"/>
                        <a:cs typeface="Times New Roman" panose="02020603050405020304" pitchFamily="18" charset="0"/>
                      </a:endParaRPr>
                    </a:p>
                  </a:txBody>
                  <a:tcPr marL="39366" marR="39366" marT="64760" marB="647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7"/>
                  </a:ext>
                </a:extLst>
              </a:tr>
              <a:tr h="255123">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17.2</a:t>
                      </a: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Количество установленных детских, игровых площадок</a:t>
                      </a: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единиц</a:t>
                      </a:r>
                    </a:p>
                  </a:txBody>
                  <a:tcPr marL="39366" marR="39366" marT="64760" marB="6476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panose="02020603050405020304" pitchFamily="18" charset="0"/>
                          <a:ea typeface="Times New Roman"/>
                          <a:cs typeface="Times New Roman" panose="02020603050405020304" pitchFamily="18" charset="0"/>
                        </a:rPr>
                        <a:t>0</a:t>
                      </a:r>
                      <a:endParaRPr lang="ru-RU" sz="800" dirty="0">
                        <a:latin typeface="Times New Roman" panose="02020603050405020304" pitchFamily="18" charset="0"/>
                        <a:ea typeface="Times New Roman"/>
                        <a:cs typeface="Times New Roman" panose="02020603050405020304" pitchFamily="18" charset="0"/>
                      </a:endParaRPr>
                    </a:p>
                  </a:txBody>
                  <a:tcPr marL="39366" marR="39366" marT="64760" marB="647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panose="02020603050405020304" pitchFamily="18" charset="0"/>
                          <a:ea typeface="Times New Roman"/>
                          <a:cs typeface="Times New Roman" panose="02020603050405020304" pitchFamily="18" charset="0"/>
                        </a:rPr>
                        <a:t>0</a:t>
                      </a:r>
                      <a:endParaRPr lang="ru-RU" sz="800" dirty="0">
                        <a:latin typeface="Times New Roman" panose="02020603050405020304" pitchFamily="18" charset="0"/>
                        <a:ea typeface="Times New Roman"/>
                        <a:cs typeface="Times New Roman" panose="02020603050405020304" pitchFamily="18" charset="0"/>
                      </a:endParaRPr>
                    </a:p>
                  </a:txBody>
                  <a:tcPr marL="39366" marR="39366" marT="64760" marB="647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panose="02020603050405020304" pitchFamily="18" charset="0"/>
                        <a:ea typeface="Times New Roman"/>
                        <a:cs typeface="Times New Roman" panose="02020603050405020304" pitchFamily="18" charset="0"/>
                      </a:endParaRPr>
                    </a:p>
                  </a:txBody>
                  <a:tcPr marL="39366" marR="39366" marT="64760" marB="647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8"/>
                  </a:ext>
                </a:extLst>
              </a:tr>
              <a:tr h="30342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17.3</a:t>
                      </a: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Реализованы проекты победителей Всероссийского конкурса лучших проектов</a:t>
                      </a:r>
                      <a:r>
                        <a:rPr lang="ru-RU" sz="800" kern="1200" baseline="0" dirty="0" smtClean="0">
                          <a:solidFill>
                            <a:schemeClr val="tx1"/>
                          </a:solidFill>
                          <a:latin typeface="Times New Roman" pitchFamily="18" charset="0"/>
                          <a:ea typeface="+mn-ea"/>
                          <a:cs typeface="Times New Roman" pitchFamily="18" charset="0"/>
                        </a:rPr>
                        <a:t> создания комфортной городской среды в малых городах и исторических поселениях</a:t>
                      </a:r>
                      <a:endParaRPr lang="ru-RU" sz="800" kern="1200" dirty="0" smtClean="0">
                        <a:solidFill>
                          <a:schemeClr val="tx1"/>
                        </a:solidFill>
                        <a:latin typeface="Times New Roman" pitchFamily="18" charset="0"/>
                        <a:ea typeface="+mn-ea"/>
                        <a:cs typeface="Times New Roman" pitchFamily="18" charset="0"/>
                      </a:endParaRPr>
                    </a:p>
                  </a:txBody>
                  <a:tcPr marL="91431" marR="91431"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единиц</a:t>
                      </a:r>
                    </a:p>
                  </a:txBody>
                  <a:tcPr marL="39366" marR="39366" marT="64760" marB="6476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panose="02020603050405020304" pitchFamily="18" charset="0"/>
                          <a:ea typeface="Times New Roman"/>
                          <a:cs typeface="Times New Roman" panose="02020603050405020304" pitchFamily="18" charset="0"/>
                        </a:rPr>
                        <a:t>0</a:t>
                      </a:r>
                      <a:endParaRPr lang="ru-RU" sz="800" dirty="0">
                        <a:latin typeface="Times New Roman" panose="02020603050405020304" pitchFamily="18" charset="0"/>
                        <a:ea typeface="Times New Roman"/>
                        <a:cs typeface="Times New Roman" panose="02020603050405020304" pitchFamily="18" charset="0"/>
                      </a:endParaRPr>
                    </a:p>
                  </a:txBody>
                  <a:tcPr marL="39366" marR="39366" marT="64760" marB="647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panose="02020603050405020304" pitchFamily="18" charset="0"/>
                          <a:ea typeface="Times New Roman"/>
                          <a:cs typeface="Times New Roman" panose="02020603050405020304" pitchFamily="18" charset="0"/>
                        </a:rPr>
                        <a:t>0</a:t>
                      </a:r>
                      <a:endParaRPr lang="ru-RU" sz="800" dirty="0">
                        <a:latin typeface="Times New Roman" panose="02020603050405020304" pitchFamily="18" charset="0"/>
                        <a:ea typeface="Times New Roman"/>
                        <a:cs typeface="Times New Roman" panose="02020603050405020304" pitchFamily="18" charset="0"/>
                      </a:endParaRPr>
                    </a:p>
                  </a:txBody>
                  <a:tcPr marL="39366" marR="39366" marT="64760" marB="647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panose="02020603050405020304" pitchFamily="18" charset="0"/>
                        <a:ea typeface="Times New Roman"/>
                        <a:cs typeface="Times New Roman" panose="02020603050405020304" pitchFamily="18" charset="0"/>
                      </a:endParaRPr>
                    </a:p>
                  </a:txBody>
                  <a:tcPr marL="39366" marR="39366" marT="64760" marB="647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9"/>
                  </a:ext>
                </a:extLst>
              </a:tr>
              <a:tr h="22062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17.4</a:t>
                      </a:r>
                    </a:p>
                  </a:txBody>
                  <a:tcPr marL="91431" marR="91431" marT="45699" marB="456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lang="ru-RU" sz="800" kern="1200" dirty="0" smtClean="0">
                          <a:solidFill>
                            <a:schemeClr val="tx1"/>
                          </a:solidFill>
                          <a:latin typeface="Times New Roman" pitchFamily="18" charset="0"/>
                          <a:ea typeface="+mn-ea"/>
                          <a:cs typeface="Times New Roman" pitchFamily="18" charset="0"/>
                        </a:rPr>
                        <a:t>Замена детских игровых площадок</a:t>
                      </a:r>
                    </a:p>
                  </a:txBody>
                  <a:tcPr marL="91431" marR="91431" marT="45699" marB="456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cs typeface="Times New Roman" pitchFamily="18" charset="0"/>
                        </a:rPr>
                        <a:t>единица</a:t>
                      </a:r>
                    </a:p>
                  </a:txBody>
                  <a:tcPr marL="91431" marR="91431" marT="45699" marB="456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panose="02020603050405020304" pitchFamily="18" charset="0"/>
                          <a:ea typeface="Times New Roman"/>
                          <a:cs typeface="Times New Roman" panose="02020603050405020304" pitchFamily="18" charset="0"/>
                        </a:rPr>
                        <a:t>1</a:t>
                      </a:r>
                      <a:endParaRPr lang="ru-RU" sz="800" dirty="0">
                        <a:latin typeface="Times New Roman" panose="02020603050405020304" pitchFamily="18" charset="0"/>
                        <a:ea typeface="Times New Roman"/>
                        <a:cs typeface="Times New Roman" panose="02020603050405020304" pitchFamily="18" charset="0"/>
                      </a:endParaRPr>
                    </a:p>
                  </a:txBody>
                  <a:tcPr marL="68573" marR="6857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latin typeface="Times New Roman" panose="02020603050405020304" pitchFamily="18" charset="0"/>
                          <a:ea typeface="Times New Roman"/>
                          <a:cs typeface="Times New Roman" panose="02020603050405020304" pitchFamily="18" charset="0"/>
                        </a:rPr>
                        <a:t>2</a:t>
                      </a:r>
                      <a:endParaRPr lang="ru-RU" sz="800" dirty="0">
                        <a:latin typeface="Times New Roman" panose="02020603050405020304" pitchFamily="18" charset="0"/>
                        <a:ea typeface="Times New Roman"/>
                        <a:cs typeface="Times New Roman" panose="02020603050405020304" pitchFamily="18" charset="0"/>
                      </a:endParaRPr>
                    </a:p>
                  </a:txBody>
                  <a:tcPr marL="68573" marR="6857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panose="02020603050405020304" pitchFamily="18" charset="0"/>
                        <a:ea typeface="Times New Roman"/>
                        <a:cs typeface="Times New Roman" panose="02020603050405020304" pitchFamily="18" charset="0"/>
                      </a:endParaRPr>
                    </a:p>
                  </a:txBody>
                  <a:tcPr marL="68573" marR="6857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10"/>
                  </a:ext>
                </a:extLst>
              </a:tr>
              <a:tr h="1158479">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17.5</a:t>
                      </a:r>
                    </a:p>
                  </a:txBody>
                  <a:tcPr marL="91431" marR="91431" marT="45699" marB="456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lang="ru-RU" sz="800" kern="1200" dirty="0" smtClean="0">
                          <a:solidFill>
                            <a:srgbClr val="002060"/>
                          </a:solidFill>
                          <a:latin typeface="Times New Roman" pitchFamily="18" charset="0"/>
                          <a:ea typeface="+mn-ea"/>
                          <a:cs typeface="Times New Roman" pitchFamily="18" charset="0"/>
                        </a:rPr>
                        <a:t>Количество замененных</a:t>
                      </a:r>
                      <a:r>
                        <a:rPr lang="ru-RU" sz="800" kern="1200" baseline="0" dirty="0" smtClean="0">
                          <a:solidFill>
                            <a:srgbClr val="002060"/>
                          </a:solidFill>
                          <a:latin typeface="Times New Roman" pitchFamily="18" charset="0"/>
                          <a:ea typeface="+mn-ea"/>
                          <a:cs typeface="Times New Roman" pitchFamily="18" charset="0"/>
                        </a:rPr>
                        <a:t> </a:t>
                      </a:r>
                      <a:r>
                        <a:rPr lang="ru-RU" sz="800" kern="1200" baseline="0" dirty="0" err="1" smtClean="0">
                          <a:solidFill>
                            <a:srgbClr val="002060"/>
                          </a:solidFill>
                          <a:latin typeface="Times New Roman" pitchFamily="18" charset="0"/>
                          <a:ea typeface="+mn-ea"/>
                          <a:cs typeface="Times New Roman" pitchFamily="18" charset="0"/>
                        </a:rPr>
                        <a:t>неэнергоэффективных</a:t>
                      </a:r>
                      <a:r>
                        <a:rPr lang="ru-RU" sz="800" kern="1200" baseline="0" dirty="0" smtClean="0">
                          <a:solidFill>
                            <a:srgbClr val="002060"/>
                          </a:solidFill>
                          <a:latin typeface="Times New Roman" pitchFamily="18" charset="0"/>
                          <a:ea typeface="+mn-ea"/>
                          <a:cs typeface="Times New Roman" pitchFamily="18" charset="0"/>
                        </a:rPr>
                        <a:t> светильников наружного освещения</a:t>
                      </a:r>
                      <a:endParaRPr lang="ru-RU" sz="800" kern="1200" dirty="0" smtClean="0">
                        <a:solidFill>
                          <a:srgbClr val="002060"/>
                        </a:solidFill>
                        <a:latin typeface="Times New Roman" pitchFamily="18" charset="0"/>
                        <a:ea typeface="+mn-ea"/>
                        <a:cs typeface="Times New Roman" pitchFamily="18" charset="0"/>
                      </a:endParaRPr>
                    </a:p>
                  </a:txBody>
                  <a:tcPr marL="91431" marR="91431" marT="45699" marB="456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rgbClr val="002060"/>
                          </a:solidFill>
                          <a:effectLst/>
                          <a:latin typeface="Times New Roman" pitchFamily="18" charset="0"/>
                          <a:cs typeface="Times New Roman" pitchFamily="18" charset="0"/>
                        </a:rPr>
                        <a:t>единица</a:t>
                      </a:r>
                    </a:p>
                  </a:txBody>
                  <a:tcPr marL="91431" marR="91431" marT="45699" marB="456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solidFill>
                            <a:srgbClr val="002060"/>
                          </a:solidFill>
                          <a:latin typeface="Times New Roman" panose="02020603050405020304" pitchFamily="18" charset="0"/>
                          <a:ea typeface="Times New Roman"/>
                          <a:cs typeface="Times New Roman" panose="02020603050405020304" pitchFamily="18" charset="0"/>
                        </a:rPr>
                        <a:t>584</a:t>
                      </a:r>
                      <a:endParaRPr lang="ru-RU" sz="800" dirty="0">
                        <a:solidFill>
                          <a:srgbClr val="002060"/>
                        </a:solidFill>
                        <a:latin typeface="Times New Roman" panose="02020603050405020304" pitchFamily="18" charset="0"/>
                        <a:ea typeface="Times New Roman"/>
                        <a:cs typeface="Times New Roman" panose="02020603050405020304" pitchFamily="18" charset="0"/>
                      </a:endParaRPr>
                    </a:p>
                  </a:txBody>
                  <a:tcPr marL="68573" marR="6857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800" dirty="0" smtClean="0">
                          <a:solidFill>
                            <a:srgbClr val="002060"/>
                          </a:solidFill>
                          <a:latin typeface="Times New Roman" panose="02020603050405020304" pitchFamily="18" charset="0"/>
                          <a:ea typeface="Times New Roman"/>
                          <a:cs typeface="Times New Roman" panose="02020603050405020304" pitchFamily="18" charset="0"/>
                        </a:rPr>
                        <a:t>0</a:t>
                      </a:r>
                      <a:endParaRPr lang="ru-RU" sz="800" dirty="0">
                        <a:solidFill>
                          <a:srgbClr val="002060"/>
                        </a:solidFill>
                        <a:latin typeface="Times New Roman" panose="02020603050405020304" pitchFamily="18" charset="0"/>
                        <a:ea typeface="Times New Roman"/>
                        <a:cs typeface="Times New Roman" panose="02020603050405020304" pitchFamily="18" charset="0"/>
                      </a:endParaRPr>
                    </a:p>
                  </a:txBody>
                  <a:tcPr marL="68573" marR="6857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700" dirty="0" smtClean="0">
                          <a:solidFill>
                            <a:srgbClr val="002060"/>
                          </a:solidFill>
                          <a:latin typeface="Times New Roman" panose="02020603050405020304" pitchFamily="18" charset="0"/>
                          <a:ea typeface="Times New Roman"/>
                          <a:cs typeface="Times New Roman" panose="02020603050405020304" pitchFamily="18" charset="0"/>
                        </a:rPr>
                        <a:t>Мероприятие не выполнено, в связи с долгой процедурой согласования </a:t>
                      </a:r>
                      <a:r>
                        <a:rPr lang="ru-RU" sz="700" dirty="0" err="1" smtClean="0">
                          <a:solidFill>
                            <a:srgbClr val="002060"/>
                          </a:solidFill>
                          <a:latin typeface="Times New Roman" panose="02020603050405020304" pitchFamily="18" charset="0"/>
                          <a:ea typeface="Times New Roman"/>
                          <a:cs typeface="Times New Roman" panose="02020603050405020304" pitchFamily="18" charset="0"/>
                        </a:rPr>
                        <a:t>проектно</a:t>
                      </a:r>
                      <a:r>
                        <a:rPr lang="ru-RU" sz="700" dirty="0" smtClean="0">
                          <a:solidFill>
                            <a:srgbClr val="002060"/>
                          </a:solidFill>
                          <a:latin typeface="Times New Roman" panose="02020603050405020304" pitchFamily="18" charset="0"/>
                          <a:ea typeface="Times New Roman"/>
                          <a:cs typeface="Times New Roman" panose="02020603050405020304" pitchFamily="18" charset="0"/>
                        </a:rPr>
                        <a:t> сметной документации с Министерством благоустройства. Замена светильников запланирована на 2024 год.</a:t>
                      </a:r>
                      <a:endParaRPr lang="ru-RU" sz="700" dirty="0">
                        <a:solidFill>
                          <a:srgbClr val="002060"/>
                        </a:solidFill>
                        <a:latin typeface="Times New Roman" panose="02020603050405020304" pitchFamily="18" charset="0"/>
                        <a:ea typeface="Times New Roman"/>
                        <a:cs typeface="Times New Roman" panose="02020603050405020304" pitchFamily="18" charset="0"/>
                      </a:endParaRPr>
                    </a:p>
                  </a:txBody>
                  <a:tcPr marL="68573" marR="6857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12"/>
                  </a:ext>
                </a:extLst>
              </a:tr>
              <a:tr h="583029">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17.6</a:t>
                      </a:r>
                    </a:p>
                  </a:txBody>
                  <a:tcPr marL="91431" marR="91431" marT="45699" marB="456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r>
                        <a:rPr lang="ru-RU" sz="1000" kern="1200" dirty="0" smtClean="0">
                          <a:solidFill>
                            <a:schemeClr val="tx1"/>
                          </a:solidFill>
                          <a:latin typeface="Times New Roman" pitchFamily="18" charset="0"/>
                          <a:ea typeface="+mn-ea"/>
                          <a:cs typeface="Times New Roman" pitchFamily="18" charset="0"/>
                        </a:rPr>
                        <a:t>Количество установленных шкафов управления наружным освещением</a:t>
                      </a:r>
                    </a:p>
                  </a:txBody>
                  <a:tcPr marL="91431" marR="91431" marT="45699" marB="456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единица</a:t>
                      </a: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1" marR="91431" marT="45699" marB="456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latin typeface="Times New Roman" panose="02020603050405020304" pitchFamily="18" charset="0"/>
                          <a:ea typeface="Times New Roman"/>
                          <a:cs typeface="Times New Roman" panose="02020603050405020304" pitchFamily="18" charset="0"/>
                        </a:rPr>
                        <a:t>2</a:t>
                      </a:r>
                      <a:endParaRPr lang="ru-RU" sz="1000" dirty="0">
                        <a:latin typeface="Times New Roman" panose="02020603050405020304" pitchFamily="18" charset="0"/>
                        <a:ea typeface="Times New Roman"/>
                        <a:cs typeface="Times New Roman" panose="02020603050405020304" pitchFamily="18" charset="0"/>
                      </a:endParaRPr>
                    </a:p>
                  </a:txBody>
                  <a:tcPr marL="68573" marR="6857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latin typeface="Times New Roman" panose="02020603050405020304" pitchFamily="18" charset="0"/>
                          <a:ea typeface="Times New Roman"/>
                          <a:cs typeface="Times New Roman" panose="02020603050405020304" pitchFamily="18" charset="0"/>
                        </a:rPr>
                        <a:t>2</a:t>
                      </a:r>
                      <a:endParaRPr lang="ru-RU" sz="1000" dirty="0">
                        <a:latin typeface="Times New Roman" panose="02020603050405020304" pitchFamily="18" charset="0"/>
                        <a:ea typeface="Times New Roman"/>
                        <a:cs typeface="Times New Roman" panose="02020603050405020304" pitchFamily="18" charset="0"/>
                      </a:endParaRPr>
                    </a:p>
                  </a:txBody>
                  <a:tcPr marL="68573" marR="6857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700" dirty="0">
                        <a:solidFill>
                          <a:srgbClr val="002060"/>
                        </a:solidFill>
                        <a:latin typeface="Times New Roman" panose="02020603050405020304" pitchFamily="18" charset="0"/>
                        <a:ea typeface="Times New Roman"/>
                        <a:cs typeface="Times New Roman" panose="02020603050405020304" pitchFamily="18" charset="0"/>
                      </a:endParaRPr>
                    </a:p>
                  </a:txBody>
                  <a:tcPr marL="68573" marR="6857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3065132194"/>
                  </a:ext>
                </a:extLst>
              </a:tr>
              <a:tr h="583029">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17.7</a:t>
                      </a:r>
                    </a:p>
                  </a:txBody>
                  <a:tcPr marL="91431" marR="91431" marT="45699" marB="456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1000" kern="1200" dirty="0" smtClean="0">
                          <a:solidFill>
                            <a:schemeClr val="tx1"/>
                          </a:solidFill>
                          <a:latin typeface="Times New Roman" pitchFamily="18" charset="0"/>
                          <a:ea typeface="+mn-ea"/>
                          <a:cs typeface="Times New Roman" pitchFamily="18" charset="0"/>
                        </a:rPr>
                        <a:t>Уровень освещенности территорий общественного пользования в пределах пределов городской черты на конец года, не менее</a:t>
                      </a:r>
                    </a:p>
                  </a:txBody>
                  <a:tcPr marL="91431" marR="91431" marT="45699" marB="456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lang="ru-RU" sz="1000" kern="1200" dirty="0" smtClean="0">
                          <a:solidFill>
                            <a:schemeClr val="tx1"/>
                          </a:solidFill>
                          <a:latin typeface="Times New Roman" pitchFamily="18" charset="0"/>
                          <a:ea typeface="+mn-ea"/>
                          <a:cs typeface="Times New Roman" pitchFamily="18" charset="0"/>
                        </a:rPr>
                        <a:t>процент</a:t>
                      </a:r>
                    </a:p>
                  </a:txBody>
                  <a:tcPr marL="91431" marR="91431" marT="45699" marB="456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latin typeface="Times New Roman" panose="02020603050405020304" pitchFamily="18" charset="0"/>
                          <a:ea typeface="Times New Roman"/>
                          <a:cs typeface="Times New Roman" panose="02020603050405020304" pitchFamily="18" charset="0"/>
                        </a:rPr>
                        <a:t>92,13</a:t>
                      </a:r>
                      <a:endParaRPr lang="ru-RU" sz="1000" dirty="0">
                        <a:latin typeface="Times New Roman" panose="02020603050405020304" pitchFamily="18" charset="0"/>
                        <a:ea typeface="Times New Roman"/>
                        <a:cs typeface="Times New Roman" panose="02020603050405020304" pitchFamily="18" charset="0"/>
                      </a:endParaRPr>
                    </a:p>
                  </a:txBody>
                  <a:tcPr marL="68573" marR="6857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latin typeface="Times New Roman" panose="02020603050405020304" pitchFamily="18" charset="0"/>
                          <a:ea typeface="Times New Roman"/>
                          <a:cs typeface="Times New Roman" panose="02020603050405020304" pitchFamily="18" charset="0"/>
                        </a:rPr>
                        <a:t>92,13</a:t>
                      </a:r>
                      <a:endParaRPr lang="ru-RU" sz="1000" dirty="0">
                        <a:latin typeface="Times New Roman" panose="02020603050405020304" pitchFamily="18" charset="0"/>
                        <a:ea typeface="Times New Roman"/>
                        <a:cs typeface="Times New Roman" panose="02020603050405020304" pitchFamily="18" charset="0"/>
                      </a:endParaRPr>
                    </a:p>
                  </a:txBody>
                  <a:tcPr marL="68573" marR="6857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700" dirty="0">
                        <a:solidFill>
                          <a:srgbClr val="002060"/>
                        </a:solidFill>
                        <a:latin typeface="Times New Roman" panose="02020603050405020304" pitchFamily="18" charset="0"/>
                        <a:ea typeface="Times New Roman"/>
                        <a:cs typeface="Times New Roman" panose="02020603050405020304" pitchFamily="18" charset="0"/>
                      </a:endParaRPr>
                    </a:p>
                  </a:txBody>
                  <a:tcPr marL="68573" marR="6857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957088752"/>
                  </a:ext>
                </a:extLst>
              </a:tr>
            </a:tbl>
          </a:graphicData>
        </a:graphic>
      </p:graphicFrame>
    </p:spTree>
    <p:extLst>
      <p:ext uri="{BB962C8B-B14F-4D97-AF65-F5344CB8AC3E}">
        <p14:creationId xmlns:p14="http://schemas.microsoft.com/office/powerpoint/2010/main" val="3719145096"/>
      </p:ext>
    </p:extLst>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Заголовок 4"/>
          <p:cNvSpPr>
            <a:spLocks noGrp="1"/>
          </p:cNvSpPr>
          <p:nvPr>
            <p:ph type="title"/>
          </p:nvPr>
        </p:nvSpPr>
        <p:spPr>
          <a:xfrm>
            <a:off x="468313" y="0"/>
            <a:ext cx="8229600" cy="692696"/>
          </a:xfrm>
        </p:spPr>
        <p:txBody>
          <a:bodyPr/>
          <a:lstStyle/>
          <a:p>
            <a:pPr algn="ctr" eaLnBrk="1" hangingPunct="1"/>
            <a:r>
              <a:rPr lang="ru-RU" altLang="ru-RU" sz="1600" b="1" dirty="0">
                <a:solidFill>
                  <a:srgbClr val="002060"/>
                </a:solidFill>
                <a:latin typeface="Times New Roman" panose="02020603050405020304" pitchFamily="18" charset="0"/>
              </a:rPr>
              <a:t>Информация достигнутых и плановых </a:t>
            </a:r>
            <a:r>
              <a:rPr lang="ru-RU" altLang="ru-RU" sz="1600" b="1" dirty="0" smtClean="0">
                <a:solidFill>
                  <a:srgbClr val="002060"/>
                </a:solidFill>
                <a:latin typeface="Times New Roman" panose="02020603050405020304" pitchFamily="18" charset="0"/>
              </a:rPr>
              <a:t>приоритетных целевых </a:t>
            </a:r>
            <a:r>
              <a:rPr lang="ru-RU" altLang="ru-RU" sz="1600" b="1" dirty="0">
                <a:solidFill>
                  <a:srgbClr val="002060"/>
                </a:solidFill>
                <a:latin typeface="Times New Roman" panose="02020603050405020304" pitchFamily="18" charset="0"/>
              </a:rPr>
              <a:t>показателей муниципальных программ городского округа Лотошино</a:t>
            </a:r>
            <a:endParaRPr lang="ru-RU" altLang="ru-RU" sz="1600" b="1" dirty="0" smtClean="0">
              <a:solidFill>
                <a:srgbClr val="002060"/>
              </a:solidFill>
              <a:latin typeface="Times New Roman" panose="02020603050405020304" pitchFamily="18" charset="0"/>
            </a:endParaRPr>
          </a:p>
        </p:txBody>
      </p:sp>
      <p:graphicFrame>
        <p:nvGraphicFramePr>
          <p:cNvPr id="7" name="Содержимое 6"/>
          <p:cNvGraphicFramePr>
            <a:graphicFrameLocks noGrp="1"/>
          </p:cNvGraphicFramePr>
          <p:nvPr>
            <p:ph idx="1"/>
            <p:extLst>
              <p:ext uri="{D42A27DB-BD31-4B8C-83A1-F6EECF244321}">
                <p14:modId xmlns:p14="http://schemas.microsoft.com/office/powerpoint/2010/main" val="279509544"/>
              </p:ext>
            </p:extLst>
          </p:nvPr>
        </p:nvGraphicFramePr>
        <p:xfrm>
          <a:off x="107950" y="836611"/>
          <a:ext cx="8784530" cy="3086180"/>
        </p:xfrm>
        <a:graphic>
          <a:graphicData uri="http://schemas.openxmlformats.org/drawingml/2006/table">
            <a:tbl>
              <a:tblPr/>
              <a:tblGrid>
                <a:gridCol w="616458">
                  <a:extLst>
                    <a:ext uri="{9D8B030D-6E8A-4147-A177-3AD203B41FA5}">
                      <a16:colId xmlns:a16="http://schemas.microsoft.com/office/drawing/2014/main" val="20000"/>
                    </a:ext>
                  </a:extLst>
                </a:gridCol>
                <a:gridCol w="4700493">
                  <a:extLst>
                    <a:ext uri="{9D8B030D-6E8A-4147-A177-3AD203B41FA5}">
                      <a16:colId xmlns:a16="http://schemas.microsoft.com/office/drawing/2014/main" val="20001"/>
                    </a:ext>
                  </a:extLst>
                </a:gridCol>
                <a:gridCol w="693515">
                  <a:extLst>
                    <a:ext uri="{9D8B030D-6E8A-4147-A177-3AD203B41FA5}">
                      <a16:colId xmlns:a16="http://schemas.microsoft.com/office/drawing/2014/main" val="20002"/>
                    </a:ext>
                  </a:extLst>
                </a:gridCol>
                <a:gridCol w="924688">
                  <a:extLst>
                    <a:ext uri="{9D8B030D-6E8A-4147-A177-3AD203B41FA5}">
                      <a16:colId xmlns:a16="http://schemas.microsoft.com/office/drawing/2014/main" val="20003"/>
                    </a:ext>
                  </a:extLst>
                </a:gridCol>
                <a:gridCol w="924688">
                  <a:extLst>
                    <a:ext uri="{9D8B030D-6E8A-4147-A177-3AD203B41FA5}">
                      <a16:colId xmlns:a16="http://schemas.microsoft.com/office/drawing/2014/main" val="20004"/>
                    </a:ext>
                  </a:extLst>
                </a:gridCol>
                <a:gridCol w="924688">
                  <a:extLst>
                    <a:ext uri="{9D8B030D-6E8A-4147-A177-3AD203B41FA5}">
                      <a16:colId xmlns:a16="http://schemas.microsoft.com/office/drawing/2014/main" val="1962400752"/>
                    </a:ext>
                  </a:extLst>
                </a:gridCol>
              </a:tblGrid>
              <a:tr h="1152229">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 </a:t>
                      </a:r>
                      <a:r>
                        <a:rPr kumimoji="0" lang="ru-RU" sz="1000" b="1" i="0" u="none" strike="noStrike" cap="none" normalizeH="0" baseline="0" dirty="0" err="1" smtClean="0">
                          <a:ln>
                            <a:noFill/>
                          </a:ln>
                          <a:solidFill>
                            <a:srgbClr val="002060"/>
                          </a:solidFill>
                          <a:effectLst/>
                          <a:latin typeface="Times New Roman" pitchFamily="18" charset="0"/>
                          <a:cs typeface="Times New Roman" pitchFamily="18" charset="0"/>
                        </a:rPr>
                        <a:t>п</a:t>
                      </a: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a:t>
                      </a:r>
                      <a:r>
                        <a:rPr kumimoji="0" lang="ru-RU" sz="1000" b="1" i="0" u="none" strike="noStrike" cap="none" normalizeH="0" baseline="0" dirty="0" err="1" smtClean="0">
                          <a:ln>
                            <a:noFill/>
                          </a:ln>
                          <a:solidFill>
                            <a:srgbClr val="002060"/>
                          </a:solidFill>
                          <a:effectLst/>
                          <a:latin typeface="Times New Roman" pitchFamily="18" charset="0"/>
                          <a:cs typeface="Times New Roman" pitchFamily="18" charset="0"/>
                        </a:rPr>
                        <a:t>п</a:t>
                      </a:r>
                      <a:endParaRPr kumimoji="0" lang="ru-RU" sz="1000" b="1" i="0" u="none" strike="noStrike" cap="none" normalizeH="0" baseline="0" dirty="0" smtClean="0">
                        <a:ln>
                          <a:noFill/>
                        </a:ln>
                        <a:solidFill>
                          <a:srgbClr val="002060"/>
                        </a:solidFill>
                        <a:effectLst/>
                        <a:latin typeface="Times New Roman" pitchFamily="18" charset="0"/>
                        <a:cs typeface="Times New Roman" pitchFamily="18" charset="0"/>
                      </a:endParaRPr>
                    </a:p>
                  </a:txBody>
                  <a:tcPr marL="91431" marR="91431" marT="45704" marB="4570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Количественные и /или качественные показатели, характеризующие достижение целей и решение задач</a:t>
                      </a:r>
                    </a:p>
                  </a:txBody>
                  <a:tcPr marL="91431" marR="91431" marT="45704" marB="4570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00" b="1" i="0" u="none" strike="noStrike" cap="none" normalizeH="0" baseline="0" dirty="0" smtClean="0">
                          <a:ln>
                            <a:noFill/>
                          </a:ln>
                          <a:solidFill>
                            <a:srgbClr val="002060"/>
                          </a:solidFill>
                          <a:effectLst/>
                          <a:latin typeface="Times New Roman" pitchFamily="18" charset="0"/>
                          <a:cs typeface="Times New Roman" pitchFamily="18" charset="0"/>
                        </a:rPr>
                        <a:t>Единица </a:t>
                      </a: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измерения</a:t>
                      </a:r>
                    </a:p>
                  </a:txBody>
                  <a:tcPr marL="91431" marR="91431" marT="45704" marB="4570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Плановые значения показателя в 2023 году</a:t>
                      </a:r>
                    </a:p>
                  </a:txBody>
                  <a:tcPr marL="91431" marR="91431" marT="45704" marB="4570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Достигнутое значение показателя за 2023 год</a:t>
                      </a:r>
                    </a:p>
                  </a:txBody>
                  <a:tcPr marL="91431" marR="91431" marT="45704" marB="4570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ru-RU" sz="1000" b="1" i="0" u="none" strike="noStrike" cap="none" normalizeH="0" baseline="0" dirty="0" smtClean="0">
                          <a:ln>
                            <a:noFill/>
                          </a:ln>
                          <a:solidFill>
                            <a:srgbClr val="002060"/>
                          </a:solidFill>
                          <a:effectLst/>
                          <a:latin typeface="Times New Roman" pitchFamily="18" charset="0"/>
                          <a:cs typeface="Times New Roman" pitchFamily="18" charset="0"/>
                        </a:rPr>
                        <a:t>Пояснения причин невыполнения плановых значений</a:t>
                      </a:r>
                    </a:p>
                  </a:txBody>
                  <a:tcPr marL="91431" marR="91431" marT="45704" marB="4570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0"/>
                  </a:ext>
                </a:extLst>
              </a:tr>
              <a:tr h="571389">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17.8</a:t>
                      </a:r>
                    </a:p>
                  </a:txBody>
                  <a:tcPr marL="91431" marR="91431" marT="45699" marB="456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1000" kern="1200" dirty="0" smtClean="0">
                          <a:solidFill>
                            <a:schemeClr val="tx1"/>
                          </a:solidFill>
                          <a:latin typeface="Times New Roman" pitchFamily="18" charset="0"/>
                          <a:ea typeface="+mn-ea"/>
                          <a:cs typeface="Times New Roman" pitchFamily="18" charset="0"/>
                        </a:rPr>
                        <a:t>Уровень освещенности территорий общественного пользования вне пределов городской черты на конец года, не менее</a:t>
                      </a:r>
                    </a:p>
                  </a:txBody>
                  <a:tcPr marL="91431" marR="91431" marT="45699" marB="456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lang="ru-RU" sz="1000" kern="1200" dirty="0" smtClean="0">
                          <a:solidFill>
                            <a:schemeClr val="tx1"/>
                          </a:solidFill>
                          <a:latin typeface="Times New Roman" pitchFamily="18" charset="0"/>
                          <a:ea typeface="+mn-ea"/>
                          <a:cs typeface="Times New Roman" pitchFamily="18" charset="0"/>
                        </a:rPr>
                        <a:t>процент</a:t>
                      </a:r>
                    </a:p>
                  </a:txBody>
                  <a:tcPr marL="91431" marR="91431" marT="45699" marB="456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latin typeface="Times New Roman" panose="02020603050405020304" pitchFamily="18" charset="0"/>
                          <a:ea typeface="Times New Roman"/>
                          <a:cs typeface="Times New Roman" panose="02020603050405020304" pitchFamily="18" charset="0"/>
                        </a:rPr>
                        <a:t>54,68</a:t>
                      </a:r>
                      <a:endParaRPr lang="ru-RU" sz="1000" dirty="0">
                        <a:latin typeface="Times New Roman" panose="02020603050405020304" pitchFamily="18" charset="0"/>
                        <a:ea typeface="Times New Roman"/>
                        <a:cs typeface="Times New Roman" panose="02020603050405020304" pitchFamily="18" charset="0"/>
                      </a:endParaRPr>
                    </a:p>
                  </a:txBody>
                  <a:tcPr marL="68573" marR="6857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latin typeface="Times New Roman" panose="02020603050405020304" pitchFamily="18" charset="0"/>
                          <a:ea typeface="Times New Roman"/>
                          <a:cs typeface="Times New Roman" panose="02020603050405020304" pitchFamily="18" charset="0"/>
                        </a:rPr>
                        <a:t>54,68</a:t>
                      </a:r>
                      <a:endParaRPr lang="ru-RU" sz="1000" dirty="0">
                        <a:latin typeface="Times New Roman" panose="02020603050405020304" pitchFamily="18" charset="0"/>
                        <a:ea typeface="Times New Roman"/>
                        <a:cs typeface="Times New Roman" panose="02020603050405020304" pitchFamily="18" charset="0"/>
                      </a:endParaRPr>
                    </a:p>
                  </a:txBody>
                  <a:tcPr marL="68573" marR="6857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latin typeface="Times New Roman" panose="02020603050405020304" pitchFamily="18" charset="0"/>
                        <a:ea typeface="Times New Roman"/>
                        <a:cs typeface="Times New Roman" panose="02020603050405020304" pitchFamily="18" charset="0"/>
                      </a:endParaRPr>
                    </a:p>
                  </a:txBody>
                  <a:tcPr marL="68573" marR="6857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8"/>
                  </a:ext>
                </a:extLst>
              </a:tr>
              <a:tr h="571389">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rgbClr val="002060"/>
                          </a:solidFill>
                          <a:effectLst/>
                          <a:latin typeface="Times New Roman" pitchFamily="18" charset="0"/>
                          <a:cs typeface="Times New Roman" pitchFamily="18" charset="0"/>
                        </a:rPr>
                        <a:t>17.9</a:t>
                      </a:r>
                    </a:p>
                  </a:txBody>
                  <a:tcPr marL="91431" marR="91431" marT="45699" marB="456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1000" kern="1200" dirty="0" smtClean="0">
                          <a:solidFill>
                            <a:srgbClr val="002060"/>
                          </a:solidFill>
                          <a:latin typeface="Times New Roman" pitchFamily="18" charset="0"/>
                          <a:ea typeface="+mn-ea"/>
                          <a:cs typeface="Times New Roman" pitchFamily="18" charset="0"/>
                        </a:rPr>
                        <a:t>Доля дефектов асфальтового покрытия на дворовых территориях, устраненных в рамках выполнения работ по ямочному ремонту</a:t>
                      </a:r>
                    </a:p>
                  </a:txBody>
                  <a:tcPr marL="91431" marR="91431" marT="45699" marB="456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lang="ru-RU" sz="1000" kern="1200" dirty="0" smtClean="0">
                          <a:solidFill>
                            <a:srgbClr val="002060"/>
                          </a:solidFill>
                          <a:latin typeface="Times New Roman" pitchFamily="18" charset="0"/>
                          <a:ea typeface="+mn-ea"/>
                          <a:cs typeface="Times New Roman" pitchFamily="18" charset="0"/>
                        </a:rPr>
                        <a:t>процент</a:t>
                      </a:r>
                    </a:p>
                  </a:txBody>
                  <a:tcPr marL="91431" marR="91431" marT="45699" marB="456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solidFill>
                            <a:srgbClr val="002060"/>
                          </a:solidFill>
                          <a:latin typeface="Times New Roman" panose="02020603050405020304" pitchFamily="18" charset="0"/>
                          <a:ea typeface="Times New Roman"/>
                          <a:cs typeface="Times New Roman" panose="02020603050405020304" pitchFamily="18" charset="0"/>
                        </a:rPr>
                        <a:t>0</a:t>
                      </a:r>
                      <a:endParaRPr lang="ru-RU" sz="1000" dirty="0">
                        <a:solidFill>
                          <a:srgbClr val="002060"/>
                        </a:solidFill>
                        <a:latin typeface="Times New Roman" panose="02020603050405020304" pitchFamily="18" charset="0"/>
                        <a:ea typeface="Times New Roman"/>
                        <a:cs typeface="Times New Roman" panose="02020603050405020304" pitchFamily="18" charset="0"/>
                      </a:endParaRPr>
                    </a:p>
                  </a:txBody>
                  <a:tcPr marL="68573" marR="6857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solidFill>
                            <a:srgbClr val="002060"/>
                          </a:solidFill>
                          <a:latin typeface="Times New Roman" panose="02020603050405020304" pitchFamily="18" charset="0"/>
                          <a:ea typeface="Times New Roman"/>
                          <a:cs typeface="Times New Roman" panose="02020603050405020304" pitchFamily="18" charset="0"/>
                        </a:rPr>
                        <a:t>0</a:t>
                      </a:r>
                      <a:endParaRPr lang="ru-RU" sz="1000" dirty="0">
                        <a:solidFill>
                          <a:srgbClr val="002060"/>
                        </a:solidFill>
                        <a:latin typeface="Times New Roman" panose="02020603050405020304" pitchFamily="18" charset="0"/>
                        <a:ea typeface="Times New Roman"/>
                        <a:cs typeface="Times New Roman" panose="02020603050405020304" pitchFamily="18" charset="0"/>
                      </a:endParaRPr>
                    </a:p>
                  </a:txBody>
                  <a:tcPr marL="68573" marR="6857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solidFill>
                          <a:srgbClr val="002060"/>
                        </a:solidFill>
                        <a:latin typeface="Times New Roman" panose="02020603050405020304" pitchFamily="18" charset="0"/>
                        <a:ea typeface="Times New Roman"/>
                        <a:cs typeface="Times New Roman" panose="02020603050405020304" pitchFamily="18" charset="0"/>
                      </a:endParaRPr>
                    </a:p>
                  </a:txBody>
                  <a:tcPr marL="68573" marR="6857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9"/>
                  </a:ext>
                </a:extLst>
              </a:tr>
              <a:tr h="791173">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rgbClr val="002060"/>
                          </a:solidFill>
                          <a:effectLst/>
                          <a:latin typeface="Times New Roman" pitchFamily="18" charset="0"/>
                          <a:cs typeface="Times New Roman" pitchFamily="18" charset="0"/>
                        </a:rPr>
                        <a:t>17.10</a:t>
                      </a:r>
                    </a:p>
                  </a:txBody>
                  <a:tcPr marL="91431" marR="91431" marT="45699" marB="456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ru-RU" sz="1000" kern="1200" dirty="0" smtClean="0">
                          <a:solidFill>
                            <a:srgbClr val="002060"/>
                          </a:solidFill>
                          <a:latin typeface="Times New Roman" pitchFamily="18" charset="0"/>
                          <a:ea typeface="+mn-ea"/>
                          <a:cs typeface="Times New Roman" pitchFamily="18" charset="0"/>
                        </a:rPr>
                        <a:t>Выполнен ремонт асфальтового покрытия дворовых территорий</a:t>
                      </a:r>
                    </a:p>
                  </a:txBody>
                  <a:tcPr marL="91431" marR="91431" marT="45699" marB="456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lang="ru-RU" sz="1000" kern="1200" dirty="0" smtClean="0">
                          <a:solidFill>
                            <a:srgbClr val="002060"/>
                          </a:solidFill>
                          <a:latin typeface="Times New Roman" pitchFamily="18" charset="0"/>
                          <a:ea typeface="+mn-ea"/>
                          <a:cs typeface="Times New Roman" pitchFamily="18" charset="0"/>
                        </a:rPr>
                        <a:t>единица</a:t>
                      </a:r>
                    </a:p>
                  </a:txBody>
                  <a:tcPr marL="91431" marR="91431" marT="45699" marB="456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solidFill>
                            <a:srgbClr val="002060"/>
                          </a:solidFill>
                          <a:latin typeface="Times New Roman" panose="02020603050405020304" pitchFamily="18" charset="0"/>
                          <a:ea typeface="Times New Roman"/>
                          <a:cs typeface="Times New Roman" panose="02020603050405020304" pitchFamily="18" charset="0"/>
                        </a:rPr>
                        <a:t>4</a:t>
                      </a:r>
                      <a:endParaRPr lang="ru-RU" sz="1000" dirty="0">
                        <a:solidFill>
                          <a:srgbClr val="002060"/>
                        </a:solidFill>
                        <a:latin typeface="Times New Roman" panose="02020603050405020304" pitchFamily="18" charset="0"/>
                        <a:ea typeface="Times New Roman"/>
                        <a:cs typeface="Times New Roman" panose="02020603050405020304" pitchFamily="18" charset="0"/>
                      </a:endParaRPr>
                    </a:p>
                  </a:txBody>
                  <a:tcPr marL="68573" marR="6857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r>
                        <a:rPr lang="ru-RU" sz="1000" dirty="0" smtClean="0">
                          <a:solidFill>
                            <a:srgbClr val="002060"/>
                          </a:solidFill>
                          <a:latin typeface="Times New Roman" panose="02020603050405020304" pitchFamily="18" charset="0"/>
                          <a:ea typeface="Times New Roman"/>
                          <a:cs typeface="Times New Roman" panose="02020603050405020304" pitchFamily="18" charset="0"/>
                        </a:rPr>
                        <a:t>4</a:t>
                      </a:r>
                      <a:endParaRPr lang="ru-RU" sz="1000" dirty="0">
                        <a:solidFill>
                          <a:srgbClr val="002060"/>
                        </a:solidFill>
                        <a:latin typeface="Times New Roman" panose="02020603050405020304" pitchFamily="18" charset="0"/>
                        <a:ea typeface="Times New Roman"/>
                        <a:cs typeface="Times New Roman" panose="02020603050405020304" pitchFamily="18" charset="0"/>
                      </a:endParaRPr>
                    </a:p>
                  </a:txBody>
                  <a:tcPr marL="68573" marR="6857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algn="ctr">
                        <a:spcAft>
                          <a:spcPts val="0"/>
                        </a:spcAft>
                      </a:pPr>
                      <a:endParaRPr lang="ru-RU" sz="1000" dirty="0">
                        <a:solidFill>
                          <a:srgbClr val="002060"/>
                        </a:solidFill>
                        <a:latin typeface="Times New Roman" panose="02020603050405020304" pitchFamily="18" charset="0"/>
                        <a:ea typeface="Times New Roman"/>
                        <a:cs typeface="Times New Roman" panose="02020603050405020304" pitchFamily="18" charset="0"/>
                      </a:endParaRPr>
                    </a:p>
                  </a:txBody>
                  <a:tcPr marL="68573" marR="6857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454548432"/>
      </p:ext>
    </p:extLst>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Заголовок 1"/>
          <p:cNvSpPr>
            <a:spLocks noGrp="1"/>
          </p:cNvSpPr>
          <p:nvPr>
            <p:ph type="title"/>
          </p:nvPr>
        </p:nvSpPr>
        <p:spPr>
          <a:xfrm>
            <a:off x="323850" y="115888"/>
            <a:ext cx="8208963" cy="720725"/>
          </a:xfrm>
        </p:spPr>
        <p:txBody>
          <a:bodyPr/>
          <a:lstStyle/>
          <a:p>
            <a:pPr algn="ctr" eaLnBrk="1" hangingPunct="1"/>
            <a:r>
              <a:rPr lang="ru-RU" altLang="ru-RU" sz="1400" b="1" dirty="0" smtClean="0">
                <a:solidFill>
                  <a:schemeClr val="tx1"/>
                </a:solidFill>
                <a:latin typeface="Times New Roman" panose="02020603050405020304" pitchFamily="18" charset="0"/>
                <a:cs typeface="Times New Roman" panose="02020603050405020304" pitchFamily="18" charset="0"/>
              </a:rPr>
              <a:t>Расходы бюджета с учетом интересов целевых групп пользователей (физические и юридические лица) на которые направлены мероприятия муниципальных программ городского округа Лотошино Московской области в 2023 году</a:t>
            </a:r>
          </a:p>
        </p:txBody>
      </p:sp>
      <p:graphicFrame>
        <p:nvGraphicFramePr>
          <p:cNvPr id="6" name="Таблица 5"/>
          <p:cNvGraphicFramePr>
            <a:graphicFrameLocks noGrp="1"/>
          </p:cNvGraphicFramePr>
          <p:nvPr>
            <p:extLst>
              <p:ext uri="{D42A27DB-BD31-4B8C-83A1-F6EECF244321}">
                <p14:modId xmlns:p14="http://schemas.microsoft.com/office/powerpoint/2010/main" val="2269287974"/>
              </p:ext>
            </p:extLst>
          </p:nvPr>
        </p:nvGraphicFramePr>
        <p:xfrm>
          <a:off x="107950" y="981075"/>
          <a:ext cx="8856539" cy="5524897"/>
        </p:xfrm>
        <a:graphic>
          <a:graphicData uri="http://schemas.openxmlformats.org/drawingml/2006/table">
            <a:tbl>
              <a:tblPr firstRow="1" bandRow="1">
                <a:tableStyleId>{5C22544A-7EE6-4342-B048-85BDC9FD1C3A}</a:tableStyleId>
              </a:tblPr>
              <a:tblGrid>
                <a:gridCol w="2057915">
                  <a:extLst>
                    <a:ext uri="{9D8B030D-6E8A-4147-A177-3AD203B41FA5}">
                      <a16:colId xmlns:a16="http://schemas.microsoft.com/office/drawing/2014/main" val="20000"/>
                    </a:ext>
                  </a:extLst>
                </a:gridCol>
                <a:gridCol w="2219522">
                  <a:extLst>
                    <a:ext uri="{9D8B030D-6E8A-4147-A177-3AD203B41FA5}">
                      <a16:colId xmlns:a16="http://schemas.microsoft.com/office/drawing/2014/main" val="20001"/>
                    </a:ext>
                  </a:extLst>
                </a:gridCol>
                <a:gridCol w="1448494">
                  <a:extLst>
                    <a:ext uri="{9D8B030D-6E8A-4147-A177-3AD203B41FA5}">
                      <a16:colId xmlns:a16="http://schemas.microsoft.com/office/drawing/2014/main" val="20002"/>
                    </a:ext>
                  </a:extLst>
                </a:gridCol>
                <a:gridCol w="838602">
                  <a:extLst>
                    <a:ext uri="{9D8B030D-6E8A-4147-A177-3AD203B41FA5}">
                      <a16:colId xmlns:a16="http://schemas.microsoft.com/office/drawing/2014/main" val="20003"/>
                    </a:ext>
                  </a:extLst>
                </a:gridCol>
                <a:gridCol w="914839">
                  <a:extLst>
                    <a:ext uri="{9D8B030D-6E8A-4147-A177-3AD203B41FA5}">
                      <a16:colId xmlns:a16="http://schemas.microsoft.com/office/drawing/2014/main" val="20004"/>
                    </a:ext>
                  </a:extLst>
                </a:gridCol>
                <a:gridCol w="609892">
                  <a:extLst>
                    <a:ext uri="{9D8B030D-6E8A-4147-A177-3AD203B41FA5}">
                      <a16:colId xmlns:a16="http://schemas.microsoft.com/office/drawing/2014/main" val="20005"/>
                    </a:ext>
                  </a:extLst>
                </a:gridCol>
                <a:gridCol w="767275">
                  <a:extLst>
                    <a:ext uri="{9D8B030D-6E8A-4147-A177-3AD203B41FA5}">
                      <a16:colId xmlns:a16="http://schemas.microsoft.com/office/drawing/2014/main" val="20006"/>
                    </a:ext>
                  </a:extLst>
                </a:gridCol>
              </a:tblGrid>
              <a:tr h="35960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ru-RU" sz="1000" kern="1200" dirty="0" smtClean="0">
                          <a:solidFill>
                            <a:schemeClr val="dk1"/>
                          </a:solidFill>
                          <a:latin typeface="Times New Roman" pitchFamily="18" charset="0"/>
                          <a:ea typeface="+mn-ea"/>
                          <a:cs typeface="Times New Roman" pitchFamily="18" charset="0"/>
                        </a:rPr>
                        <a:t>Меры поддержки</a:t>
                      </a:r>
                      <a:endParaRPr kumimoji="0" lang="ru-RU" sz="1000" kern="1200" dirty="0">
                        <a:solidFill>
                          <a:schemeClr val="dk1"/>
                        </a:solidFill>
                        <a:latin typeface="Times New Roman" pitchFamily="18" charset="0"/>
                        <a:ea typeface="+mn-ea"/>
                        <a:cs typeface="Times New Roman" pitchFamily="18" charset="0"/>
                      </a:endParaRPr>
                    </a:p>
                  </a:txBody>
                  <a:tcPr marL="91429" marR="91429" marT="45728" marB="45728">
                    <a:solidFill>
                      <a:schemeClr val="accent1">
                        <a:lumMod val="40000"/>
                        <a:lumOff val="6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ru-RU" sz="1000" kern="1200" dirty="0" smtClean="0">
                          <a:solidFill>
                            <a:schemeClr val="dk1"/>
                          </a:solidFill>
                          <a:latin typeface="Times New Roman" pitchFamily="18" charset="0"/>
                          <a:ea typeface="+mn-ea"/>
                          <a:cs typeface="Times New Roman" pitchFamily="18" charset="0"/>
                        </a:rPr>
                        <a:t>НПА</a:t>
                      </a:r>
                      <a:endParaRPr kumimoji="0" lang="ru-RU" sz="1000" kern="1200" dirty="0">
                        <a:solidFill>
                          <a:schemeClr val="dk1"/>
                        </a:solidFill>
                        <a:latin typeface="Times New Roman" pitchFamily="18" charset="0"/>
                        <a:ea typeface="+mn-ea"/>
                        <a:cs typeface="Times New Roman" pitchFamily="18" charset="0"/>
                      </a:endParaRPr>
                    </a:p>
                  </a:txBody>
                  <a:tcPr marL="91429" marR="91429" marT="45728" marB="45728">
                    <a:solidFill>
                      <a:schemeClr val="accent1">
                        <a:lumMod val="40000"/>
                        <a:lumOff val="6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ru-RU" sz="1000" kern="1200" dirty="0" smtClean="0">
                          <a:solidFill>
                            <a:schemeClr val="dk1"/>
                          </a:solidFill>
                          <a:latin typeface="Times New Roman" pitchFamily="18" charset="0"/>
                          <a:ea typeface="+mn-ea"/>
                          <a:cs typeface="Times New Roman" pitchFamily="18" charset="0"/>
                        </a:rPr>
                        <a:t>Целевая группа</a:t>
                      </a:r>
                      <a:endParaRPr kumimoji="0" lang="ru-RU" sz="1000" kern="1200" dirty="0">
                        <a:solidFill>
                          <a:schemeClr val="dk1"/>
                        </a:solidFill>
                        <a:latin typeface="Times New Roman" pitchFamily="18" charset="0"/>
                        <a:ea typeface="+mn-ea"/>
                        <a:cs typeface="Times New Roman" pitchFamily="18" charset="0"/>
                      </a:endParaRPr>
                    </a:p>
                  </a:txBody>
                  <a:tcPr marL="91429" marR="91429" marT="45728" marB="45728">
                    <a:solidFill>
                      <a:schemeClr val="accent1">
                        <a:lumMod val="40000"/>
                        <a:lumOff val="6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ru-RU" sz="1000" kern="1200" dirty="0" smtClean="0">
                          <a:solidFill>
                            <a:schemeClr val="dk1"/>
                          </a:solidFill>
                          <a:latin typeface="Times New Roman" pitchFamily="18" charset="0"/>
                          <a:ea typeface="+mn-ea"/>
                          <a:cs typeface="Times New Roman" pitchFamily="18" charset="0"/>
                        </a:rPr>
                        <a:t>Численность (человек)</a:t>
                      </a:r>
                      <a:endParaRPr kumimoji="0" lang="ru-RU" sz="1000" kern="1200" dirty="0">
                        <a:solidFill>
                          <a:schemeClr val="dk1"/>
                        </a:solidFill>
                        <a:latin typeface="Times New Roman" pitchFamily="18" charset="0"/>
                        <a:ea typeface="+mn-ea"/>
                        <a:cs typeface="Times New Roman" pitchFamily="18" charset="0"/>
                      </a:endParaRPr>
                    </a:p>
                  </a:txBody>
                  <a:tcPr marL="91429" marR="91429" marT="45728" marB="45728">
                    <a:solidFill>
                      <a:schemeClr val="accent1">
                        <a:lumMod val="40000"/>
                        <a:lumOff val="6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ru-RU" sz="1000" kern="1200" dirty="0" smtClean="0">
                          <a:solidFill>
                            <a:schemeClr val="dk1"/>
                          </a:solidFill>
                          <a:latin typeface="Times New Roman" pitchFamily="18" charset="0"/>
                          <a:ea typeface="+mn-ea"/>
                          <a:cs typeface="Times New Roman" pitchFamily="18" charset="0"/>
                        </a:rPr>
                        <a:t>Размер поддержки</a:t>
                      </a:r>
                      <a:endParaRPr kumimoji="0" lang="ru-RU" sz="1000" kern="1200" dirty="0">
                        <a:solidFill>
                          <a:schemeClr val="dk1"/>
                        </a:solidFill>
                        <a:latin typeface="Times New Roman" pitchFamily="18" charset="0"/>
                        <a:ea typeface="+mn-ea"/>
                        <a:cs typeface="Times New Roman" pitchFamily="18" charset="0"/>
                      </a:endParaRPr>
                    </a:p>
                  </a:txBody>
                  <a:tcPr marL="91429" marR="91429" marT="45728" marB="45728">
                    <a:solidFill>
                      <a:schemeClr val="accent1">
                        <a:lumMod val="40000"/>
                        <a:lumOff val="60000"/>
                      </a:schemeClr>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ru-RU" sz="1000" kern="1200" dirty="0" smtClean="0">
                          <a:solidFill>
                            <a:schemeClr val="dk1"/>
                          </a:solidFill>
                          <a:latin typeface="Times New Roman" pitchFamily="18" charset="0"/>
                          <a:ea typeface="+mn-ea"/>
                          <a:cs typeface="Times New Roman" pitchFamily="18" charset="0"/>
                        </a:rPr>
                        <a:t>Объем расходов (тыс. руб.)</a:t>
                      </a:r>
                      <a:endParaRPr kumimoji="0" lang="ru-RU" sz="1000" kern="1200" dirty="0">
                        <a:solidFill>
                          <a:schemeClr val="dk1"/>
                        </a:solidFill>
                        <a:latin typeface="Times New Roman" pitchFamily="18" charset="0"/>
                        <a:ea typeface="+mn-ea"/>
                        <a:cs typeface="Times New Roman" pitchFamily="18" charset="0"/>
                      </a:endParaRPr>
                    </a:p>
                  </a:txBody>
                  <a:tcPr marL="91429" marR="91429" marT="45728" marB="45728">
                    <a:solidFill>
                      <a:schemeClr val="accent1">
                        <a:lumMod val="40000"/>
                        <a:lumOff val="60000"/>
                      </a:schemeClr>
                    </a:solidFill>
                  </a:tcPr>
                </a:tc>
                <a:tc hMerge="1">
                  <a:txBody>
                    <a:bodyPr/>
                    <a:lstStyle/>
                    <a:p>
                      <a:endParaRPr lang="ru-RU"/>
                    </a:p>
                  </a:txBody>
                  <a:tcPr/>
                </a:tc>
                <a:extLst>
                  <a:ext uri="{0D108BD9-81ED-4DB2-BD59-A6C34878D82A}">
                    <a16:rowId xmlns:a16="http://schemas.microsoft.com/office/drawing/2014/main" val="10000"/>
                  </a:ext>
                </a:extLst>
              </a:tr>
              <a:tr h="774506">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ru-RU" sz="1000" b="1" kern="1200" dirty="0" smtClean="0">
                          <a:solidFill>
                            <a:schemeClr val="dk1"/>
                          </a:solidFill>
                          <a:latin typeface="Times New Roman" pitchFamily="18" charset="0"/>
                          <a:ea typeface="+mn-ea"/>
                          <a:cs typeface="Times New Roman" pitchFamily="18" charset="0"/>
                        </a:rPr>
                        <a:t>Уточненный план 2023 года</a:t>
                      </a:r>
                      <a:endParaRPr kumimoji="0" lang="ru-RU" sz="1000" b="1" kern="1200" dirty="0">
                        <a:solidFill>
                          <a:schemeClr val="dk1"/>
                        </a:solidFill>
                        <a:latin typeface="Times New Roman" pitchFamily="18" charset="0"/>
                        <a:ea typeface="+mn-ea"/>
                        <a:cs typeface="Times New Roman" pitchFamily="18" charset="0"/>
                      </a:endParaRPr>
                    </a:p>
                  </a:txBody>
                  <a:tcPr marL="91429" marR="91429" marT="45728" marB="45728">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ru-RU" sz="1000" b="1" kern="1200" dirty="0" smtClean="0">
                          <a:solidFill>
                            <a:schemeClr val="dk1"/>
                          </a:solidFill>
                          <a:latin typeface="Times New Roman" pitchFamily="18" charset="0"/>
                          <a:ea typeface="+mn-ea"/>
                          <a:cs typeface="Times New Roman" pitchFamily="18" charset="0"/>
                        </a:rPr>
                        <a:t>Фактическое исполнение за 2023 года</a:t>
                      </a:r>
                    </a:p>
                  </a:txBody>
                  <a:tcPr marL="91429" marR="91429" marT="45728" marB="45728">
                    <a:solidFill>
                      <a:schemeClr val="accent1">
                        <a:lumMod val="40000"/>
                        <a:lumOff val="60000"/>
                      </a:schemeClr>
                    </a:solidFill>
                  </a:tcPr>
                </a:tc>
                <a:extLst>
                  <a:ext uri="{0D108BD9-81ED-4DB2-BD59-A6C34878D82A}">
                    <a16:rowId xmlns:a16="http://schemas.microsoft.com/office/drawing/2014/main" val="10001"/>
                  </a:ext>
                </a:extLst>
              </a:tr>
              <a:tr h="235128">
                <a:tc gridSpan="7">
                  <a:txBody>
                    <a:bodyPr/>
                    <a:lstStyle/>
                    <a:p>
                      <a:pPr algn="ctr"/>
                      <a:r>
                        <a:rPr lang="ru-RU" sz="1100" b="1" dirty="0" smtClean="0">
                          <a:latin typeface="Times New Roman" pitchFamily="18" charset="0"/>
                          <a:cs typeface="Times New Roman" pitchFamily="18" charset="0"/>
                        </a:rPr>
                        <a:t>Муниципальная программа «Образование»</a:t>
                      </a:r>
                      <a:endParaRPr lang="ru-RU" sz="1100" b="1" dirty="0">
                        <a:latin typeface="Times New Roman" pitchFamily="18" charset="0"/>
                        <a:cs typeface="Times New Roman" pitchFamily="18" charset="0"/>
                      </a:endParaRPr>
                    </a:p>
                  </a:txBody>
                  <a:tcPr marL="91429" marR="91429" marT="45728" marB="45728">
                    <a:solidFill>
                      <a:schemeClr val="accent1">
                        <a:lumMod val="20000"/>
                        <a:lumOff val="80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2"/>
                  </a:ext>
                </a:extLst>
              </a:tr>
              <a:tr h="2472778">
                <a:tc>
                  <a:txBody>
                    <a:bodyPr/>
                    <a:lstStyle/>
                    <a:p>
                      <a:pPr algn="l"/>
                      <a:r>
                        <a:rPr lang="ru-RU" sz="1000" dirty="0" smtClean="0">
                          <a:latin typeface="Times New Roman" pitchFamily="18" charset="0"/>
                          <a:cs typeface="Times New Roman" pitchFamily="18" charset="0"/>
                        </a:rPr>
                        <a:t>Выплата компенсации родительской платы за присмотр и уход за детьми, осваивающими образовательные программы дошкольного образования в организациях Московской области, осуществляющих образовательную деятельность</a:t>
                      </a:r>
                      <a:endParaRPr lang="ru-RU" sz="1000" dirty="0">
                        <a:latin typeface="Times New Roman" pitchFamily="18" charset="0"/>
                        <a:cs typeface="Times New Roman" pitchFamily="18" charset="0"/>
                      </a:endParaRPr>
                    </a:p>
                  </a:txBody>
                  <a:tcPr marL="91429" marR="91429" marT="45728" marB="45728">
                    <a:solidFill>
                      <a:schemeClr val="accent1">
                        <a:lumMod val="40000"/>
                        <a:lumOff val="60000"/>
                      </a:schemeClr>
                    </a:solidFill>
                  </a:tcPr>
                </a:tc>
                <a:tc>
                  <a:txBody>
                    <a:bodyPr/>
                    <a:lstStyle/>
                    <a:p>
                      <a:r>
                        <a:rPr lang="ru-RU" sz="1000" dirty="0" smtClean="0">
                          <a:latin typeface="Times New Roman" pitchFamily="18" charset="0"/>
                          <a:cs typeface="Times New Roman" pitchFamily="18" charset="0"/>
                        </a:rPr>
                        <a:t>Постановление главы городского округа Лотошино от  30.09.2020 №918 «Об утверждении Порядка обращения за компенсацией родительской платы за присмотр и уход за детьми, осваивающими образовательные программы дошкольного образования в муниципальных</a:t>
                      </a:r>
                      <a:r>
                        <a:rPr lang="ru-RU" sz="1000" baseline="0" dirty="0" smtClean="0">
                          <a:latin typeface="Times New Roman" pitchFamily="18" charset="0"/>
                          <a:cs typeface="Times New Roman" pitchFamily="18" charset="0"/>
                        </a:rPr>
                        <a:t> образовательных учреждениях городского округа Лотошино Московской области, осуществляющих образовательную деятельность, и порядка её выплаты»</a:t>
                      </a:r>
                      <a:r>
                        <a:rPr lang="ru-RU" sz="1000" dirty="0" smtClean="0">
                          <a:latin typeface="Times New Roman" pitchFamily="18" charset="0"/>
                          <a:cs typeface="Times New Roman" pitchFamily="18" charset="0"/>
                        </a:rPr>
                        <a:t> </a:t>
                      </a:r>
                      <a:endParaRPr lang="ru-RU" sz="1000" kern="1200" dirty="0" smtClean="0">
                        <a:solidFill>
                          <a:schemeClr val="dk1"/>
                        </a:solidFill>
                        <a:latin typeface="Times New Roman" pitchFamily="18" charset="0"/>
                        <a:ea typeface="+mn-ea"/>
                        <a:cs typeface="Times New Roman" pitchFamily="18" charset="0"/>
                      </a:endParaRPr>
                    </a:p>
                  </a:txBody>
                  <a:tcPr marL="91429" marR="91429" marT="45728" marB="45728">
                    <a:solidFill>
                      <a:schemeClr val="accent1">
                        <a:lumMod val="40000"/>
                        <a:lumOff val="60000"/>
                      </a:schemeClr>
                    </a:solidFill>
                  </a:tcPr>
                </a:tc>
                <a:tc>
                  <a:txBody>
                    <a:bodyPr/>
                    <a:lstStyle/>
                    <a:p>
                      <a:pPr marL="0" algn="ctr" defTabSz="457200" rtl="0" eaLnBrk="1" latinLnBrk="0" hangingPunct="1"/>
                      <a:r>
                        <a:rPr lang="ru-RU" sz="1000" kern="1200" dirty="0" smtClean="0">
                          <a:solidFill>
                            <a:schemeClr val="dk1"/>
                          </a:solidFill>
                          <a:latin typeface="Times New Roman" pitchFamily="18" charset="0"/>
                          <a:ea typeface="+mn-ea"/>
                          <a:cs typeface="Times New Roman" pitchFamily="18" charset="0"/>
                        </a:rPr>
                        <a:t>Один из родителей (законных представителей) ребенка, посещающего дошкольную образовательную организацию, реализующую образовательную программу дошкольного образования, внесшему родительскую плату за присмотр и уход за ребенком.</a:t>
                      </a:r>
                    </a:p>
                  </a:txBody>
                  <a:tcPr marL="91429" marR="91429" marT="45728" marB="45728">
                    <a:solidFill>
                      <a:schemeClr val="accent1">
                        <a:lumMod val="40000"/>
                        <a:lumOff val="60000"/>
                      </a:schemeClr>
                    </a:solidFill>
                  </a:tcPr>
                </a:tc>
                <a:tc>
                  <a:txBody>
                    <a:bodyPr/>
                    <a:lstStyle/>
                    <a:p>
                      <a:pPr algn="ctr"/>
                      <a:r>
                        <a:rPr lang="ru-RU" sz="1000" dirty="0" smtClean="0">
                          <a:solidFill>
                            <a:schemeClr val="tx1"/>
                          </a:solidFill>
                          <a:latin typeface="Times New Roman" pitchFamily="18" charset="0"/>
                          <a:cs typeface="Times New Roman" pitchFamily="18" charset="0"/>
                        </a:rPr>
                        <a:t>496</a:t>
                      </a:r>
                    </a:p>
                  </a:txBody>
                  <a:tcPr marL="91429" marR="91429" marT="45728" marB="45728">
                    <a:solidFill>
                      <a:schemeClr val="accent1">
                        <a:lumMod val="40000"/>
                        <a:lumOff val="60000"/>
                      </a:schemeClr>
                    </a:solidFill>
                  </a:tcPr>
                </a:tc>
                <a:tc>
                  <a:txBody>
                    <a:bodyPr/>
                    <a:lstStyle/>
                    <a:p>
                      <a:pPr algn="ctr"/>
                      <a:r>
                        <a:rPr lang="ru-RU" sz="1000" dirty="0" smtClean="0">
                          <a:solidFill>
                            <a:schemeClr val="tx1"/>
                          </a:solidFill>
                          <a:latin typeface="Times New Roman" pitchFamily="18" charset="0"/>
                          <a:cs typeface="Times New Roman" pitchFamily="18" charset="0"/>
                        </a:rPr>
                        <a:t>20% на первого ребенка -0,4,</a:t>
                      </a:r>
                    </a:p>
                    <a:p>
                      <a:pPr algn="ctr"/>
                      <a:endParaRPr lang="ru-RU" sz="1000" dirty="0" smtClean="0">
                        <a:solidFill>
                          <a:schemeClr val="tx1"/>
                        </a:solidFill>
                        <a:latin typeface="Times New Roman" pitchFamily="18" charset="0"/>
                        <a:cs typeface="Times New Roman" pitchFamily="18" charset="0"/>
                      </a:endParaRPr>
                    </a:p>
                    <a:p>
                      <a:pPr algn="ctr"/>
                      <a:r>
                        <a:rPr lang="ru-RU" sz="1000" dirty="0" smtClean="0">
                          <a:solidFill>
                            <a:schemeClr val="tx1"/>
                          </a:solidFill>
                          <a:latin typeface="Times New Roman" pitchFamily="18" charset="0"/>
                          <a:cs typeface="Times New Roman" pitchFamily="18" charset="0"/>
                        </a:rPr>
                        <a:t>50% на второго ребенка -1,1,</a:t>
                      </a:r>
                    </a:p>
                    <a:p>
                      <a:pPr algn="ctr"/>
                      <a:endParaRPr lang="ru-RU" sz="1000" dirty="0" smtClean="0">
                        <a:solidFill>
                          <a:schemeClr val="tx1"/>
                        </a:solidFill>
                        <a:latin typeface="Times New Roman" pitchFamily="18" charset="0"/>
                        <a:cs typeface="Times New Roman" pitchFamily="18" charset="0"/>
                      </a:endParaRPr>
                    </a:p>
                    <a:p>
                      <a:pPr algn="ctr"/>
                      <a:r>
                        <a:rPr lang="ru-RU" sz="1000" dirty="0" smtClean="0">
                          <a:solidFill>
                            <a:schemeClr val="tx1"/>
                          </a:solidFill>
                          <a:latin typeface="Times New Roman" pitchFamily="18" charset="0"/>
                          <a:cs typeface="Times New Roman" pitchFamily="18" charset="0"/>
                        </a:rPr>
                        <a:t>70% на третьего и последующих детей-1,5</a:t>
                      </a:r>
                    </a:p>
                  </a:txBody>
                  <a:tcPr marL="91429" marR="91429" marT="45728" marB="45728">
                    <a:solidFill>
                      <a:schemeClr val="accent1">
                        <a:lumMod val="40000"/>
                        <a:lumOff val="60000"/>
                      </a:schemeClr>
                    </a:solidFill>
                  </a:tcPr>
                </a:tc>
                <a:tc>
                  <a:txBody>
                    <a:bodyPr/>
                    <a:lstStyle/>
                    <a:p>
                      <a:pPr algn="ctr"/>
                      <a:r>
                        <a:rPr lang="ru-RU" sz="1000" dirty="0" smtClean="0">
                          <a:solidFill>
                            <a:schemeClr val="tx1"/>
                          </a:solidFill>
                          <a:latin typeface="Times New Roman" pitchFamily="18" charset="0"/>
                          <a:cs typeface="Times New Roman" pitchFamily="18" charset="0"/>
                        </a:rPr>
                        <a:t>2 000,0</a:t>
                      </a:r>
                      <a:endParaRPr lang="ru-RU" sz="1000" dirty="0">
                        <a:solidFill>
                          <a:schemeClr val="tx1"/>
                        </a:solidFill>
                        <a:latin typeface="Times New Roman" pitchFamily="18" charset="0"/>
                        <a:cs typeface="Times New Roman" pitchFamily="18" charset="0"/>
                      </a:endParaRPr>
                    </a:p>
                  </a:txBody>
                  <a:tcPr marL="91429" marR="91429" marT="45728" marB="45728">
                    <a:solidFill>
                      <a:schemeClr val="accent1">
                        <a:lumMod val="40000"/>
                        <a:lumOff val="60000"/>
                      </a:schemeClr>
                    </a:solidFill>
                  </a:tcPr>
                </a:tc>
                <a:tc>
                  <a:txBody>
                    <a:bodyPr/>
                    <a:lstStyle/>
                    <a:p>
                      <a:pPr algn="ctr"/>
                      <a:r>
                        <a:rPr lang="ru-RU" sz="1000" dirty="0" smtClean="0">
                          <a:solidFill>
                            <a:schemeClr val="tx1"/>
                          </a:solidFill>
                          <a:latin typeface="Times New Roman" pitchFamily="18" charset="0"/>
                          <a:cs typeface="Times New Roman" pitchFamily="18" charset="0"/>
                        </a:rPr>
                        <a:t>1 843,0</a:t>
                      </a:r>
                      <a:endParaRPr lang="ru-RU" sz="1000" dirty="0">
                        <a:solidFill>
                          <a:schemeClr val="tx1"/>
                        </a:solidFill>
                        <a:latin typeface="Times New Roman" pitchFamily="18" charset="0"/>
                        <a:cs typeface="Times New Roman" pitchFamily="18" charset="0"/>
                      </a:endParaRPr>
                    </a:p>
                  </a:txBody>
                  <a:tcPr marL="91429" marR="91429" marT="45728" marB="45728">
                    <a:solidFill>
                      <a:schemeClr val="accent1">
                        <a:lumMod val="40000"/>
                        <a:lumOff val="60000"/>
                      </a:schemeClr>
                    </a:solidFill>
                  </a:tcPr>
                </a:tc>
                <a:extLst>
                  <a:ext uri="{0D108BD9-81ED-4DB2-BD59-A6C34878D82A}">
                    <a16:rowId xmlns:a16="http://schemas.microsoft.com/office/drawing/2014/main" val="10003"/>
                  </a:ext>
                </a:extLst>
              </a:tr>
              <a:tr h="1486233">
                <a:tc>
                  <a:txBody>
                    <a:bodyPr/>
                    <a:lstStyle/>
                    <a:p>
                      <a:pPr algn="l"/>
                      <a:r>
                        <a:rPr lang="ru-RU" sz="1000" b="0" i="0" kern="1200" dirty="0" smtClean="0">
                          <a:solidFill>
                            <a:schemeClr val="dk1"/>
                          </a:solidFill>
                          <a:latin typeface="Times New Roman" pitchFamily="18" charset="0"/>
                          <a:ea typeface="+mn-ea"/>
                          <a:cs typeface="Times New Roman" pitchFamily="18" charset="0"/>
                        </a:rPr>
                        <a:t>Именные стипендии в области науки, искусства и спорта (юные дарования, одаренные дети)</a:t>
                      </a:r>
                      <a:endParaRPr lang="ru-RU" sz="1000" dirty="0">
                        <a:latin typeface="Times New Roman" pitchFamily="18" charset="0"/>
                        <a:cs typeface="Times New Roman" pitchFamily="18" charset="0"/>
                      </a:endParaRPr>
                    </a:p>
                  </a:txBody>
                  <a:tcPr marL="91429" marR="91429" marT="45728" marB="45728">
                    <a:solidFill>
                      <a:schemeClr val="accent1">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dirty="0" smtClean="0">
                          <a:solidFill>
                            <a:schemeClr val="tx1"/>
                          </a:solidFill>
                          <a:latin typeface="Times New Roman" pitchFamily="18" charset="0"/>
                          <a:cs typeface="Times New Roman" pitchFamily="18" charset="0"/>
                        </a:rPr>
                        <a:t>Решение Совета депутатов городского округа Лотошино от 24.09.2020 №164/14 «Об утверждении положения об именной стипендии городского округа Лотошино для детей и подростков,</a:t>
                      </a:r>
                      <a:r>
                        <a:rPr lang="ru-RU" sz="1000" baseline="0" dirty="0" smtClean="0">
                          <a:solidFill>
                            <a:schemeClr val="tx1"/>
                          </a:solidFill>
                          <a:latin typeface="Times New Roman" pitchFamily="18" charset="0"/>
                          <a:cs typeface="Times New Roman" pitchFamily="18" charset="0"/>
                        </a:rPr>
                        <a:t> проявивших выдающиеся способности в области науки, искусства и спорта»</a:t>
                      </a:r>
                      <a:endParaRPr lang="ru-RU" sz="1000" kern="1200" dirty="0" smtClean="0">
                        <a:solidFill>
                          <a:schemeClr val="dk1"/>
                        </a:solidFill>
                        <a:latin typeface="Times New Roman" pitchFamily="18" charset="0"/>
                        <a:ea typeface="+mn-ea"/>
                        <a:cs typeface="Times New Roman" pitchFamily="18" charset="0"/>
                      </a:endParaRPr>
                    </a:p>
                  </a:txBody>
                  <a:tcPr marL="91429" marR="91429" marT="45728" marB="45728">
                    <a:solidFill>
                      <a:schemeClr val="accent1">
                        <a:lumMod val="40000"/>
                        <a:lumOff val="60000"/>
                      </a:schemeClr>
                    </a:solidFill>
                  </a:tcPr>
                </a:tc>
                <a:tc>
                  <a:txBody>
                    <a:bodyPr/>
                    <a:lstStyle/>
                    <a:p>
                      <a:pPr marL="0" algn="ctr" defTabSz="457200" rtl="0" eaLnBrk="1" latinLnBrk="0" hangingPunct="1"/>
                      <a:r>
                        <a:rPr lang="ru-RU" sz="1000" kern="1200" dirty="0" smtClean="0">
                          <a:solidFill>
                            <a:schemeClr val="dk1"/>
                          </a:solidFill>
                          <a:latin typeface="Times New Roman" pitchFamily="18" charset="0"/>
                          <a:ea typeface="+mn-ea"/>
                          <a:cs typeface="Times New Roman" pitchFamily="18" charset="0"/>
                        </a:rPr>
                        <a:t>Талантливые (одаренные) дети в области науки,  искусства и спорта</a:t>
                      </a:r>
                    </a:p>
                  </a:txBody>
                  <a:tcPr marL="91429" marR="91429" marT="45728" marB="45728">
                    <a:solidFill>
                      <a:schemeClr val="accent1">
                        <a:lumMod val="40000"/>
                        <a:lumOff val="60000"/>
                      </a:schemeClr>
                    </a:solidFill>
                  </a:tcPr>
                </a:tc>
                <a:tc>
                  <a:txBody>
                    <a:bodyPr/>
                    <a:lstStyle/>
                    <a:p>
                      <a:pPr algn="ctr"/>
                      <a:r>
                        <a:rPr lang="ru-RU" sz="1000" dirty="0" smtClean="0">
                          <a:latin typeface="Times New Roman" pitchFamily="18" charset="0"/>
                          <a:cs typeface="Times New Roman" pitchFamily="18" charset="0"/>
                        </a:rPr>
                        <a:t>7</a:t>
                      </a:r>
                    </a:p>
                  </a:txBody>
                  <a:tcPr marL="91429" marR="91429" marT="45728" marB="45728">
                    <a:solidFill>
                      <a:schemeClr val="accent1">
                        <a:lumMod val="40000"/>
                        <a:lumOff val="60000"/>
                      </a:schemeClr>
                    </a:solidFill>
                  </a:tcPr>
                </a:tc>
                <a:tc>
                  <a:txBody>
                    <a:bodyPr/>
                    <a:lstStyle/>
                    <a:p>
                      <a:pPr algn="ctr"/>
                      <a:r>
                        <a:rPr lang="ru-RU" sz="1000" dirty="0" smtClean="0">
                          <a:latin typeface="Times New Roman" pitchFamily="18" charset="0"/>
                          <a:cs typeface="Times New Roman" pitchFamily="18" charset="0"/>
                        </a:rPr>
                        <a:t>12 000 рублей</a:t>
                      </a:r>
                    </a:p>
                  </a:txBody>
                  <a:tcPr marL="91429" marR="91429" marT="45728" marB="45728">
                    <a:solidFill>
                      <a:schemeClr val="accent1">
                        <a:lumMod val="40000"/>
                        <a:lumOff val="60000"/>
                      </a:schemeClr>
                    </a:solidFill>
                  </a:tcPr>
                </a:tc>
                <a:tc>
                  <a:txBody>
                    <a:bodyPr/>
                    <a:lstStyle/>
                    <a:p>
                      <a:pPr algn="ctr"/>
                      <a:r>
                        <a:rPr lang="ru-RU" sz="1100" dirty="0" smtClean="0">
                          <a:solidFill>
                            <a:schemeClr val="tx1"/>
                          </a:solidFill>
                          <a:latin typeface="Times New Roman" pitchFamily="18" charset="0"/>
                          <a:cs typeface="Times New Roman" pitchFamily="18" charset="0"/>
                        </a:rPr>
                        <a:t>84,0</a:t>
                      </a:r>
                      <a:endParaRPr lang="ru-RU" sz="1100" dirty="0">
                        <a:solidFill>
                          <a:schemeClr val="tx1"/>
                        </a:solidFill>
                        <a:latin typeface="Times New Roman" pitchFamily="18" charset="0"/>
                        <a:cs typeface="Times New Roman" pitchFamily="18" charset="0"/>
                      </a:endParaRPr>
                    </a:p>
                  </a:txBody>
                  <a:tcPr marL="91429" marR="91429" marT="45728" marB="45728">
                    <a:solidFill>
                      <a:schemeClr val="accent1">
                        <a:lumMod val="40000"/>
                        <a:lumOff val="60000"/>
                      </a:schemeClr>
                    </a:solidFill>
                  </a:tcPr>
                </a:tc>
                <a:tc>
                  <a:txBody>
                    <a:bodyPr/>
                    <a:lstStyle/>
                    <a:p>
                      <a:pPr algn="ctr"/>
                      <a:r>
                        <a:rPr lang="ru-RU" sz="1100" dirty="0" smtClean="0">
                          <a:solidFill>
                            <a:schemeClr val="tx1"/>
                          </a:solidFill>
                          <a:latin typeface="Times New Roman" pitchFamily="18" charset="0"/>
                          <a:cs typeface="Times New Roman" pitchFamily="18" charset="0"/>
                        </a:rPr>
                        <a:t>84,0</a:t>
                      </a:r>
                      <a:endParaRPr lang="ru-RU" sz="1100" dirty="0">
                        <a:solidFill>
                          <a:schemeClr val="tx1"/>
                        </a:solidFill>
                        <a:latin typeface="Times New Roman" pitchFamily="18" charset="0"/>
                        <a:cs typeface="Times New Roman" pitchFamily="18" charset="0"/>
                      </a:endParaRPr>
                    </a:p>
                  </a:txBody>
                  <a:tcPr marL="91429" marR="91429" marT="45728" marB="45728">
                    <a:solidFill>
                      <a:schemeClr val="accent1">
                        <a:lumMod val="40000"/>
                        <a:lumOff val="6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91296565"/>
      </p:ext>
    </p:extLst>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Заголовок 1"/>
          <p:cNvSpPr>
            <a:spLocks noGrp="1"/>
          </p:cNvSpPr>
          <p:nvPr>
            <p:ph type="title"/>
          </p:nvPr>
        </p:nvSpPr>
        <p:spPr>
          <a:xfrm>
            <a:off x="285750" y="0"/>
            <a:ext cx="8208963" cy="720725"/>
          </a:xfrm>
        </p:spPr>
        <p:txBody>
          <a:bodyPr/>
          <a:lstStyle/>
          <a:p>
            <a:pPr algn="ctr" eaLnBrk="1" hangingPunct="1"/>
            <a:r>
              <a:rPr lang="ru-RU" altLang="ru-RU" sz="1400" b="1" smtClean="0">
                <a:solidFill>
                  <a:schemeClr val="tx1"/>
                </a:solidFill>
                <a:latin typeface="Times New Roman" panose="02020603050405020304" pitchFamily="18" charset="0"/>
                <a:cs typeface="Times New Roman" panose="02020603050405020304" pitchFamily="18" charset="0"/>
              </a:rPr>
              <a:t>Расходы бюджета с учетом интересов целевых групп пользователей, на которые направлены мероприятия муниципальных программ городского округа Лотошино Московской области на 2023-2025 годы</a:t>
            </a:r>
          </a:p>
        </p:txBody>
      </p:sp>
      <p:graphicFrame>
        <p:nvGraphicFramePr>
          <p:cNvPr id="6" name="Таблица 5"/>
          <p:cNvGraphicFramePr>
            <a:graphicFrameLocks noGrp="1"/>
          </p:cNvGraphicFramePr>
          <p:nvPr>
            <p:extLst>
              <p:ext uri="{D42A27DB-BD31-4B8C-83A1-F6EECF244321}">
                <p14:modId xmlns:p14="http://schemas.microsoft.com/office/powerpoint/2010/main" val="1094671509"/>
              </p:ext>
            </p:extLst>
          </p:nvPr>
        </p:nvGraphicFramePr>
        <p:xfrm>
          <a:off x="142874" y="857821"/>
          <a:ext cx="8821613" cy="5883547"/>
        </p:xfrm>
        <a:graphic>
          <a:graphicData uri="http://schemas.openxmlformats.org/drawingml/2006/table">
            <a:tbl>
              <a:tblPr firstRow="1" bandRow="1">
                <a:tableStyleId>{5C22544A-7EE6-4342-B048-85BDC9FD1C3A}</a:tableStyleId>
              </a:tblPr>
              <a:tblGrid>
                <a:gridCol w="2172833">
                  <a:extLst>
                    <a:ext uri="{9D8B030D-6E8A-4147-A177-3AD203B41FA5}">
                      <a16:colId xmlns:a16="http://schemas.microsoft.com/office/drawing/2014/main" val="20000"/>
                    </a:ext>
                  </a:extLst>
                </a:gridCol>
                <a:gridCol w="2515136">
                  <a:extLst>
                    <a:ext uri="{9D8B030D-6E8A-4147-A177-3AD203B41FA5}">
                      <a16:colId xmlns:a16="http://schemas.microsoft.com/office/drawing/2014/main" val="20001"/>
                    </a:ext>
                  </a:extLst>
                </a:gridCol>
                <a:gridCol w="1179791">
                  <a:extLst>
                    <a:ext uri="{9D8B030D-6E8A-4147-A177-3AD203B41FA5}">
                      <a16:colId xmlns:a16="http://schemas.microsoft.com/office/drawing/2014/main" val="20002"/>
                    </a:ext>
                  </a:extLst>
                </a:gridCol>
                <a:gridCol w="759722">
                  <a:extLst>
                    <a:ext uri="{9D8B030D-6E8A-4147-A177-3AD203B41FA5}">
                      <a16:colId xmlns:a16="http://schemas.microsoft.com/office/drawing/2014/main" val="20003"/>
                    </a:ext>
                  </a:extLst>
                </a:gridCol>
                <a:gridCol w="839061">
                  <a:extLst>
                    <a:ext uri="{9D8B030D-6E8A-4147-A177-3AD203B41FA5}">
                      <a16:colId xmlns:a16="http://schemas.microsoft.com/office/drawing/2014/main" val="20004"/>
                    </a:ext>
                  </a:extLst>
                </a:gridCol>
                <a:gridCol w="651158">
                  <a:extLst>
                    <a:ext uri="{9D8B030D-6E8A-4147-A177-3AD203B41FA5}">
                      <a16:colId xmlns:a16="http://schemas.microsoft.com/office/drawing/2014/main" val="20005"/>
                    </a:ext>
                  </a:extLst>
                </a:gridCol>
                <a:gridCol w="703912">
                  <a:extLst>
                    <a:ext uri="{9D8B030D-6E8A-4147-A177-3AD203B41FA5}">
                      <a16:colId xmlns:a16="http://schemas.microsoft.com/office/drawing/2014/main" val="20006"/>
                    </a:ext>
                  </a:extLst>
                </a:gridCol>
              </a:tblGrid>
              <a:tr h="379017">
                <a:tc rowSpan="2">
                  <a:txBody>
                    <a:bodyPr/>
                    <a:lstStyle/>
                    <a:p>
                      <a:pPr algn="ctr"/>
                      <a:r>
                        <a:rPr kumimoji="0" lang="ru-RU" sz="1000" kern="1200" dirty="0" smtClean="0">
                          <a:solidFill>
                            <a:schemeClr val="dk1"/>
                          </a:solidFill>
                          <a:latin typeface="Times New Roman" pitchFamily="18" charset="0"/>
                          <a:ea typeface="+mn-ea"/>
                          <a:cs typeface="Times New Roman" pitchFamily="18" charset="0"/>
                        </a:rPr>
                        <a:t>Меры поддержки</a:t>
                      </a:r>
                      <a:endParaRPr kumimoji="0" lang="ru-RU" sz="1000" kern="1200" dirty="0">
                        <a:solidFill>
                          <a:schemeClr val="dk1"/>
                        </a:solidFill>
                        <a:latin typeface="Times New Roman" pitchFamily="18" charset="0"/>
                        <a:ea typeface="+mn-ea"/>
                        <a:cs typeface="Times New Roman" pitchFamily="18" charset="0"/>
                      </a:endParaRPr>
                    </a:p>
                  </a:txBody>
                  <a:tcPr marL="91427" marR="91427">
                    <a:solidFill>
                      <a:schemeClr val="accent1">
                        <a:lumMod val="40000"/>
                        <a:lumOff val="60000"/>
                      </a:schemeClr>
                    </a:solidFill>
                  </a:tcPr>
                </a:tc>
                <a:tc rowSpan="2">
                  <a:txBody>
                    <a:bodyPr/>
                    <a:lstStyle/>
                    <a:p>
                      <a:pPr algn="ctr"/>
                      <a:r>
                        <a:rPr kumimoji="0" lang="ru-RU" sz="1000" kern="1200" dirty="0" smtClean="0">
                          <a:solidFill>
                            <a:schemeClr val="dk1"/>
                          </a:solidFill>
                          <a:latin typeface="Times New Roman" pitchFamily="18" charset="0"/>
                          <a:ea typeface="+mn-ea"/>
                          <a:cs typeface="Times New Roman" pitchFamily="18" charset="0"/>
                        </a:rPr>
                        <a:t>НПА</a:t>
                      </a:r>
                      <a:endParaRPr kumimoji="0" lang="ru-RU" sz="1000" kern="1200" dirty="0">
                        <a:solidFill>
                          <a:schemeClr val="dk1"/>
                        </a:solidFill>
                        <a:latin typeface="Times New Roman" pitchFamily="18" charset="0"/>
                        <a:ea typeface="+mn-ea"/>
                        <a:cs typeface="Times New Roman" pitchFamily="18" charset="0"/>
                      </a:endParaRPr>
                    </a:p>
                  </a:txBody>
                  <a:tcPr marL="91427" marR="91427">
                    <a:solidFill>
                      <a:schemeClr val="accent1">
                        <a:lumMod val="40000"/>
                        <a:lumOff val="60000"/>
                      </a:schemeClr>
                    </a:solidFill>
                  </a:tcPr>
                </a:tc>
                <a:tc rowSpan="2">
                  <a:txBody>
                    <a:bodyPr/>
                    <a:lstStyle/>
                    <a:p>
                      <a:pPr algn="ctr"/>
                      <a:r>
                        <a:rPr kumimoji="0" lang="ru-RU" sz="1000" kern="1200" dirty="0" smtClean="0">
                          <a:solidFill>
                            <a:schemeClr val="dk1"/>
                          </a:solidFill>
                          <a:latin typeface="Times New Roman" pitchFamily="18" charset="0"/>
                          <a:ea typeface="+mn-ea"/>
                          <a:cs typeface="Times New Roman" pitchFamily="18" charset="0"/>
                        </a:rPr>
                        <a:t>Целевая группа</a:t>
                      </a:r>
                      <a:endParaRPr kumimoji="0" lang="ru-RU" sz="1000" kern="1200" dirty="0">
                        <a:solidFill>
                          <a:schemeClr val="dk1"/>
                        </a:solidFill>
                        <a:latin typeface="Times New Roman" pitchFamily="18" charset="0"/>
                        <a:ea typeface="+mn-ea"/>
                        <a:cs typeface="Times New Roman" pitchFamily="18" charset="0"/>
                      </a:endParaRPr>
                    </a:p>
                  </a:txBody>
                  <a:tcPr marL="91427" marR="91427">
                    <a:solidFill>
                      <a:schemeClr val="accent1">
                        <a:lumMod val="40000"/>
                        <a:lumOff val="60000"/>
                      </a:schemeClr>
                    </a:solidFill>
                  </a:tcPr>
                </a:tc>
                <a:tc rowSpan="2">
                  <a:txBody>
                    <a:bodyPr/>
                    <a:lstStyle/>
                    <a:p>
                      <a:pPr algn="ctr"/>
                      <a:r>
                        <a:rPr kumimoji="0" lang="ru-RU" sz="1000" kern="1200" dirty="0" smtClean="0">
                          <a:solidFill>
                            <a:schemeClr val="dk1"/>
                          </a:solidFill>
                          <a:latin typeface="Times New Roman" pitchFamily="18" charset="0"/>
                          <a:ea typeface="+mn-ea"/>
                          <a:cs typeface="Times New Roman" pitchFamily="18" charset="0"/>
                        </a:rPr>
                        <a:t>Численность (человек)</a:t>
                      </a:r>
                      <a:endParaRPr kumimoji="0" lang="ru-RU" sz="1000" kern="1200" dirty="0">
                        <a:solidFill>
                          <a:schemeClr val="dk1"/>
                        </a:solidFill>
                        <a:latin typeface="Times New Roman" pitchFamily="18" charset="0"/>
                        <a:ea typeface="+mn-ea"/>
                        <a:cs typeface="Times New Roman" pitchFamily="18" charset="0"/>
                      </a:endParaRPr>
                    </a:p>
                  </a:txBody>
                  <a:tcPr marL="91427" marR="91427">
                    <a:solidFill>
                      <a:schemeClr val="accent1">
                        <a:lumMod val="40000"/>
                        <a:lumOff val="60000"/>
                      </a:schemeClr>
                    </a:solidFill>
                  </a:tcPr>
                </a:tc>
                <a:tc rowSpan="2">
                  <a:txBody>
                    <a:bodyPr/>
                    <a:lstStyle/>
                    <a:p>
                      <a:pPr algn="ctr"/>
                      <a:r>
                        <a:rPr kumimoji="0" lang="ru-RU" sz="1000" kern="1200" dirty="0" smtClean="0">
                          <a:solidFill>
                            <a:schemeClr val="dk1"/>
                          </a:solidFill>
                          <a:latin typeface="Times New Roman" pitchFamily="18" charset="0"/>
                          <a:ea typeface="+mn-ea"/>
                          <a:cs typeface="Times New Roman" pitchFamily="18" charset="0"/>
                        </a:rPr>
                        <a:t>Размер поддержки</a:t>
                      </a:r>
                      <a:endParaRPr kumimoji="0" lang="ru-RU" sz="1000" kern="1200" dirty="0">
                        <a:solidFill>
                          <a:schemeClr val="dk1"/>
                        </a:solidFill>
                        <a:latin typeface="Times New Roman" pitchFamily="18" charset="0"/>
                        <a:ea typeface="+mn-ea"/>
                        <a:cs typeface="Times New Roman" pitchFamily="18" charset="0"/>
                      </a:endParaRPr>
                    </a:p>
                  </a:txBody>
                  <a:tcPr marL="91427" marR="91427">
                    <a:solidFill>
                      <a:schemeClr val="accent1">
                        <a:lumMod val="40000"/>
                        <a:lumOff val="60000"/>
                      </a:schemeClr>
                    </a:solidFill>
                  </a:tcPr>
                </a:tc>
                <a:tc gridSpan="2">
                  <a:txBody>
                    <a:bodyPr/>
                    <a:lstStyle/>
                    <a:p>
                      <a:pPr algn="ctr"/>
                      <a:r>
                        <a:rPr kumimoji="0" lang="ru-RU" sz="1000" kern="1200" dirty="0" smtClean="0">
                          <a:solidFill>
                            <a:schemeClr val="dk1"/>
                          </a:solidFill>
                          <a:latin typeface="Times New Roman" pitchFamily="18" charset="0"/>
                          <a:ea typeface="+mn-ea"/>
                          <a:cs typeface="Times New Roman" pitchFamily="18" charset="0"/>
                        </a:rPr>
                        <a:t>Объем расходов (тыс. руб.)</a:t>
                      </a:r>
                      <a:endParaRPr kumimoji="0" lang="ru-RU" sz="1000" kern="1200" dirty="0">
                        <a:solidFill>
                          <a:schemeClr val="dk1"/>
                        </a:solidFill>
                        <a:latin typeface="Times New Roman" pitchFamily="18" charset="0"/>
                        <a:ea typeface="+mn-ea"/>
                        <a:cs typeface="Times New Roman" pitchFamily="18" charset="0"/>
                      </a:endParaRPr>
                    </a:p>
                  </a:txBody>
                  <a:tcPr marL="91427" marR="91427">
                    <a:solidFill>
                      <a:schemeClr val="accent1">
                        <a:lumMod val="40000"/>
                        <a:lumOff val="60000"/>
                      </a:schemeClr>
                    </a:solidFill>
                  </a:tcPr>
                </a:tc>
                <a:tc hMerge="1">
                  <a:txBody>
                    <a:bodyPr/>
                    <a:lstStyle/>
                    <a:p>
                      <a:endParaRPr lang="ru-RU"/>
                    </a:p>
                  </a:txBody>
                  <a:tcPr/>
                </a:tc>
                <a:extLst>
                  <a:ext uri="{0D108BD9-81ED-4DB2-BD59-A6C34878D82A}">
                    <a16:rowId xmlns:a16="http://schemas.microsoft.com/office/drawing/2014/main" val="10000"/>
                  </a:ext>
                </a:extLst>
              </a:tr>
              <a:tr h="233241">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r>
                        <a:rPr kumimoji="0" lang="ru-RU" sz="1000" kern="1200" dirty="0" smtClean="0">
                          <a:solidFill>
                            <a:schemeClr val="dk1"/>
                          </a:solidFill>
                          <a:latin typeface="Times New Roman" pitchFamily="18" charset="0"/>
                          <a:ea typeface="+mn-ea"/>
                          <a:cs typeface="Times New Roman" pitchFamily="18" charset="0"/>
                        </a:rPr>
                        <a:t>Уточненный план 2023 года</a:t>
                      </a:r>
                      <a:endParaRPr kumimoji="0" lang="ru-RU" sz="1000" kern="1200" dirty="0">
                        <a:solidFill>
                          <a:schemeClr val="dk1"/>
                        </a:solidFill>
                        <a:latin typeface="Times New Roman" pitchFamily="18" charset="0"/>
                        <a:ea typeface="+mn-ea"/>
                        <a:cs typeface="Times New Roman" pitchFamily="18" charset="0"/>
                      </a:endParaRPr>
                    </a:p>
                  </a:txBody>
                  <a:tcPr marL="91429" marR="91429" marT="45728" marB="45728">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ru-RU" sz="1000" kern="1200" dirty="0" smtClean="0">
                          <a:solidFill>
                            <a:schemeClr val="dk1"/>
                          </a:solidFill>
                          <a:latin typeface="Times New Roman" pitchFamily="18" charset="0"/>
                          <a:ea typeface="+mn-ea"/>
                          <a:cs typeface="Times New Roman" pitchFamily="18" charset="0"/>
                        </a:rPr>
                        <a:t>Фактическое исполнение за 2023 года</a:t>
                      </a:r>
                    </a:p>
                  </a:txBody>
                  <a:tcPr marL="91429" marR="91429" marT="45728" marB="45728">
                    <a:solidFill>
                      <a:schemeClr val="accent1">
                        <a:lumMod val="40000"/>
                        <a:lumOff val="60000"/>
                      </a:schemeClr>
                    </a:solidFill>
                  </a:tcPr>
                </a:tc>
                <a:extLst>
                  <a:ext uri="{0D108BD9-81ED-4DB2-BD59-A6C34878D82A}">
                    <a16:rowId xmlns:a16="http://schemas.microsoft.com/office/drawing/2014/main" val="10001"/>
                  </a:ext>
                </a:extLst>
              </a:tr>
              <a:tr h="247819">
                <a:tc gridSpan="7">
                  <a:txBody>
                    <a:bodyPr/>
                    <a:lstStyle/>
                    <a:p>
                      <a:pPr algn="ctr"/>
                      <a:r>
                        <a:rPr lang="ru-RU" sz="1100" b="1" dirty="0" smtClean="0">
                          <a:latin typeface="Times New Roman" pitchFamily="18" charset="0"/>
                          <a:cs typeface="Times New Roman" pitchFamily="18" charset="0"/>
                        </a:rPr>
                        <a:t>Муниципальная программа «Здравоохранение»</a:t>
                      </a:r>
                      <a:endParaRPr lang="ru-RU" sz="1100" b="1" dirty="0">
                        <a:latin typeface="Times New Roman" pitchFamily="18" charset="0"/>
                        <a:cs typeface="Times New Roman" pitchFamily="18" charset="0"/>
                      </a:endParaRPr>
                    </a:p>
                  </a:txBody>
                  <a:tcPr marL="91427" marR="91427">
                    <a:solidFill>
                      <a:schemeClr val="accent1">
                        <a:lumMod val="20000"/>
                        <a:lumOff val="80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2"/>
                  </a:ext>
                </a:extLst>
              </a:tr>
              <a:tr h="196005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kern="1200" dirty="0" smtClean="0">
                          <a:solidFill>
                            <a:schemeClr val="dk1"/>
                          </a:solidFill>
                          <a:latin typeface="Times New Roman" pitchFamily="18" charset="0"/>
                          <a:ea typeface="+mn-ea"/>
                          <a:cs typeface="Times New Roman" pitchFamily="18" charset="0"/>
                        </a:rPr>
                        <a:t>Оказание дополнительной социальной поддержки в виде выплаты муниципальной стипендии студентам, обучающимся по целевому набору в государственных образовательных учреждениях высшего профессионального образования, осуществляющих подготовку кадров в сфере здравоохранения</a:t>
                      </a:r>
                      <a:endParaRPr lang="ru-RU" sz="1000" kern="1200" dirty="0">
                        <a:solidFill>
                          <a:schemeClr val="dk1"/>
                        </a:solidFill>
                        <a:latin typeface="Times New Roman" pitchFamily="18" charset="0"/>
                        <a:ea typeface="+mn-ea"/>
                        <a:cs typeface="Times New Roman" pitchFamily="18" charset="0"/>
                      </a:endParaRPr>
                    </a:p>
                  </a:txBody>
                  <a:tcPr marL="91427" marR="91427">
                    <a:solidFill>
                      <a:schemeClr val="accent1">
                        <a:lumMod val="40000"/>
                        <a:lumOff val="60000"/>
                      </a:schemeClr>
                    </a:solidFill>
                  </a:tcPr>
                </a:tc>
                <a:tc>
                  <a:txBody>
                    <a:bodyPr/>
                    <a:lstStyle/>
                    <a:p>
                      <a:r>
                        <a:rPr lang="ru-RU" sz="1000" kern="1200" dirty="0" smtClean="0">
                          <a:solidFill>
                            <a:schemeClr val="tx1"/>
                          </a:solidFill>
                          <a:latin typeface="Times New Roman" pitchFamily="18" charset="0"/>
                          <a:ea typeface="+mn-ea"/>
                          <a:cs typeface="Times New Roman" pitchFamily="18" charset="0"/>
                        </a:rPr>
                        <a:t>Решение Совета депутатов городского округа Лотошино от 22.12.2022 №393/48 «Об  утверждении Положения</a:t>
                      </a:r>
                    </a:p>
                    <a:p>
                      <a:r>
                        <a:rPr lang="ru-RU" sz="1000" kern="1200" dirty="0" smtClean="0">
                          <a:solidFill>
                            <a:schemeClr val="tx1"/>
                          </a:solidFill>
                          <a:latin typeface="Times New Roman" pitchFamily="18" charset="0"/>
                          <a:ea typeface="+mn-ea"/>
                          <a:cs typeface="Times New Roman" pitchFamily="18" charset="0"/>
                        </a:rPr>
                        <a:t>о муниципальных стипендиях»;</a:t>
                      </a:r>
                      <a:r>
                        <a:rPr lang="ru-RU" sz="1000" kern="1200" baseline="0" dirty="0" smtClean="0">
                          <a:solidFill>
                            <a:schemeClr val="tx1"/>
                          </a:solidFill>
                          <a:latin typeface="Times New Roman" pitchFamily="18" charset="0"/>
                          <a:ea typeface="+mn-ea"/>
                          <a:cs typeface="Times New Roman" pitchFamily="18" charset="0"/>
                        </a:rPr>
                        <a:t> </a:t>
                      </a:r>
                      <a:r>
                        <a:rPr lang="ru-RU" sz="1000" kern="1200" dirty="0" smtClean="0">
                          <a:solidFill>
                            <a:schemeClr val="tx1"/>
                          </a:solidFill>
                          <a:latin typeface="Times New Roman" pitchFamily="18" charset="0"/>
                          <a:ea typeface="+mn-ea"/>
                          <a:cs typeface="Times New Roman" pitchFamily="18" charset="0"/>
                        </a:rPr>
                        <a:t>Решение Совета депутатов городского округа Лотошино от 22.12.2022 №394/48 «О размере муниципальной стипендии»; </a:t>
                      </a:r>
                      <a:r>
                        <a:rPr lang="ru-RU" sz="1000" dirty="0" smtClean="0">
                          <a:solidFill>
                            <a:schemeClr val="tx1"/>
                          </a:solidFill>
                          <a:latin typeface="Times New Roman" pitchFamily="18" charset="0"/>
                          <a:cs typeface="Times New Roman" pitchFamily="18" charset="0"/>
                        </a:rPr>
                        <a:t>Постановление администрации городского округа Лотошино от  26.12.2022 №1629 «Об установлении  муниципальных стипендий»</a:t>
                      </a:r>
                      <a:endParaRPr lang="ru-RU" sz="1000" kern="1200" dirty="0">
                        <a:solidFill>
                          <a:schemeClr val="tx1"/>
                        </a:solidFill>
                        <a:latin typeface="Times New Roman" pitchFamily="18" charset="0"/>
                        <a:ea typeface="+mn-ea"/>
                        <a:cs typeface="Times New Roman" pitchFamily="18" charset="0"/>
                      </a:endParaRPr>
                    </a:p>
                  </a:txBody>
                  <a:tcPr marL="91427" marR="91427">
                    <a:solidFill>
                      <a:schemeClr val="accent1">
                        <a:lumMod val="40000"/>
                        <a:lumOff val="60000"/>
                      </a:schemeClr>
                    </a:solidFill>
                  </a:tcPr>
                </a:tc>
                <a:tc>
                  <a:txBody>
                    <a:bodyPr/>
                    <a:lstStyle/>
                    <a:p>
                      <a:pPr marL="0" algn="ctr" defTabSz="457200" rtl="0" eaLnBrk="1" latinLnBrk="0" hangingPunct="1"/>
                      <a:r>
                        <a:rPr lang="ru-RU" sz="1000" kern="1200" dirty="0" smtClean="0">
                          <a:solidFill>
                            <a:schemeClr val="dk1"/>
                          </a:solidFill>
                          <a:latin typeface="Times New Roman" pitchFamily="18" charset="0"/>
                          <a:ea typeface="+mn-ea"/>
                          <a:cs typeface="Times New Roman" pitchFamily="18" charset="0"/>
                        </a:rPr>
                        <a:t>Студенты, обучающиеся по целевому набору в учреждениях высшего профессионального образования в сфере здравоохранения</a:t>
                      </a:r>
                      <a:endParaRPr lang="ru-RU" sz="1000" kern="1200" dirty="0">
                        <a:solidFill>
                          <a:schemeClr val="dk1"/>
                        </a:solidFill>
                        <a:latin typeface="Times New Roman" pitchFamily="18" charset="0"/>
                        <a:ea typeface="+mn-ea"/>
                        <a:cs typeface="Times New Roman" pitchFamily="18" charset="0"/>
                      </a:endParaRPr>
                    </a:p>
                  </a:txBody>
                  <a:tcPr marL="91427" marR="91427">
                    <a:solidFill>
                      <a:schemeClr val="accent1">
                        <a:lumMod val="40000"/>
                        <a:lumOff val="60000"/>
                      </a:schemeClr>
                    </a:solidFill>
                  </a:tcPr>
                </a:tc>
                <a:tc>
                  <a:txBody>
                    <a:bodyPr/>
                    <a:lstStyle/>
                    <a:p>
                      <a:pPr algn="ctr"/>
                      <a:r>
                        <a:rPr lang="ru-RU" sz="1000" b="0" dirty="0" smtClean="0">
                          <a:solidFill>
                            <a:schemeClr val="tx1"/>
                          </a:solidFill>
                          <a:latin typeface="Times New Roman" pitchFamily="18" charset="0"/>
                          <a:cs typeface="Times New Roman" pitchFamily="18" charset="0"/>
                        </a:rPr>
                        <a:t>8 / 10</a:t>
                      </a:r>
                      <a:endParaRPr lang="ru-RU" sz="1000" b="0" dirty="0">
                        <a:solidFill>
                          <a:schemeClr val="tx1"/>
                        </a:solidFill>
                        <a:latin typeface="Times New Roman" pitchFamily="18" charset="0"/>
                        <a:cs typeface="Times New Roman" pitchFamily="18" charset="0"/>
                      </a:endParaRPr>
                    </a:p>
                  </a:txBody>
                  <a:tcPr marL="91427" marR="91427">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000" b="0" dirty="0" smtClean="0">
                          <a:solidFill>
                            <a:schemeClr val="tx1"/>
                          </a:solidFill>
                          <a:latin typeface="Times New Roman" pitchFamily="18" charset="0"/>
                          <a:cs typeface="Times New Roman" pitchFamily="18" charset="0"/>
                        </a:rPr>
                        <a:t>6 месяцев по 3 500 рублей и 4</a:t>
                      </a:r>
                      <a:r>
                        <a:rPr lang="ru-RU" sz="1000" b="0" baseline="0" dirty="0" smtClean="0">
                          <a:solidFill>
                            <a:schemeClr val="tx1"/>
                          </a:solidFill>
                          <a:latin typeface="Times New Roman" pitchFamily="18" charset="0"/>
                          <a:cs typeface="Times New Roman" pitchFamily="18" charset="0"/>
                        </a:rPr>
                        <a:t> месяца</a:t>
                      </a:r>
                      <a:endParaRPr lang="ru-RU" sz="1000" b="0" dirty="0" smtClean="0">
                        <a:solidFill>
                          <a:schemeClr val="tx1"/>
                        </a:solidFill>
                        <a:latin typeface="Times New Roman" pitchFamily="18" charset="0"/>
                        <a:cs typeface="Times New Roman" pitchFamily="18" charset="0"/>
                      </a:endParaRPr>
                    </a:p>
                    <a:p>
                      <a:pPr algn="ctr"/>
                      <a:r>
                        <a:rPr lang="ru-RU" sz="1000" b="0" dirty="0" smtClean="0">
                          <a:solidFill>
                            <a:schemeClr val="tx1"/>
                          </a:solidFill>
                          <a:latin typeface="Times New Roman" pitchFamily="18" charset="0"/>
                          <a:cs typeface="Times New Roman" pitchFamily="18" charset="0"/>
                        </a:rPr>
                        <a:t>по 7 000 рублей</a:t>
                      </a:r>
                      <a:endParaRPr lang="ru-RU" sz="1000" b="0" dirty="0">
                        <a:solidFill>
                          <a:schemeClr val="tx1"/>
                        </a:solidFill>
                        <a:latin typeface="Times New Roman" pitchFamily="18" charset="0"/>
                        <a:cs typeface="Times New Roman" pitchFamily="18" charset="0"/>
                      </a:endParaRPr>
                    </a:p>
                  </a:txBody>
                  <a:tcPr marL="91427" marR="91427">
                    <a:solidFill>
                      <a:schemeClr val="accent1">
                        <a:lumMod val="40000"/>
                        <a:lumOff val="60000"/>
                      </a:schemeClr>
                    </a:solidFill>
                  </a:tcPr>
                </a:tc>
                <a:tc>
                  <a:txBody>
                    <a:bodyPr/>
                    <a:lstStyle/>
                    <a:p>
                      <a:pPr algn="ctr"/>
                      <a:r>
                        <a:rPr lang="ru-RU" sz="1100" dirty="0" smtClean="0">
                          <a:solidFill>
                            <a:schemeClr val="tx1"/>
                          </a:solidFill>
                          <a:latin typeface="Times New Roman" pitchFamily="18" charset="0"/>
                          <a:cs typeface="Times New Roman" pitchFamily="18" charset="0"/>
                        </a:rPr>
                        <a:t>448,0</a:t>
                      </a:r>
                      <a:endParaRPr lang="ru-RU" sz="1100" dirty="0">
                        <a:solidFill>
                          <a:schemeClr val="tx1"/>
                        </a:solidFill>
                        <a:latin typeface="Times New Roman" pitchFamily="18" charset="0"/>
                        <a:cs typeface="Times New Roman" pitchFamily="18" charset="0"/>
                      </a:endParaRPr>
                    </a:p>
                  </a:txBody>
                  <a:tcPr marL="91427" marR="91427">
                    <a:solidFill>
                      <a:schemeClr val="accent1">
                        <a:lumMod val="40000"/>
                        <a:lumOff val="60000"/>
                      </a:schemeClr>
                    </a:solidFill>
                  </a:tcPr>
                </a:tc>
                <a:tc>
                  <a:txBody>
                    <a:bodyPr/>
                    <a:lstStyle/>
                    <a:p>
                      <a:pPr algn="ctr"/>
                      <a:r>
                        <a:rPr lang="ru-RU" sz="1100" dirty="0" smtClean="0">
                          <a:solidFill>
                            <a:schemeClr val="tx1"/>
                          </a:solidFill>
                          <a:latin typeface="Times New Roman" pitchFamily="18" charset="0"/>
                          <a:cs typeface="Times New Roman" pitchFamily="18" charset="0"/>
                        </a:rPr>
                        <a:t>448,0</a:t>
                      </a:r>
                      <a:endParaRPr lang="ru-RU" sz="1100" dirty="0">
                        <a:solidFill>
                          <a:schemeClr val="tx1"/>
                        </a:solidFill>
                        <a:latin typeface="Times New Roman" pitchFamily="18" charset="0"/>
                        <a:cs typeface="Times New Roman" pitchFamily="18" charset="0"/>
                      </a:endParaRPr>
                    </a:p>
                  </a:txBody>
                  <a:tcPr marL="91427" marR="91427">
                    <a:solidFill>
                      <a:schemeClr val="accent1">
                        <a:lumMod val="40000"/>
                        <a:lumOff val="60000"/>
                      </a:schemeClr>
                    </a:solidFill>
                  </a:tcPr>
                </a:tc>
                <a:extLst>
                  <a:ext uri="{0D108BD9-81ED-4DB2-BD59-A6C34878D82A}">
                    <a16:rowId xmlns:a16="http://schemas.microsoft.com/office/drawing/2014/main" val="10003"/>
                  </a:ext>
                </a:extLst>
              </a:tr>
              <a:tr h="247819">
                <a:tc gridSpan="7">
                  <a:txBody>
                    <a:bodyPr/>
                    <a:lstStyle/>
                    <a:p>
                      <a:pPr algn="ctr"/>
                      <a:r>
                        <a:rPr lang="ru-RU" sz="1100" b="1" dirty="0" smtClean="0">
                          <a:latin typeface="Times New Roman" pitchFamily="18" charset="0"/>
                          <a:cs typeface="Times New Roman" pitchFamily="18" charset="0"/>
                        </a:rPr>
                        <a:t>Муниципальная программа «Жилище»</a:t>
                      </a:r>
                      <a:endParaRPr lang="ru-RU" sz="1100" b="1" dirty="0">
                        <a:latin typeface="Times New Roman" pitchFamily="18" charset="0"/>
                        <a:cs typeface="Times New Roman" pitchFamily="18" charset="0"/>
                      </a:endParaRPr>
                    </a:p>
                  </a:txBody>
                  <a:tcPr marL="91427" marR="91427">
                    <a:solidFill>
                      <a:schemeClr val="accent1">
                        <a:lumMod val="20000"/>
                        <a:lumOff val="80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4"/>
                  </a:ext>
                </a:extLst>
              </a:tr>
              <a:tr h="20032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kern="1200" dirty="0" smtClean="0">
                          <a:solidFill>
                            <a:schemeClr val="dk1"/>
                          </a:solidFill>
                          <a:latin typeface="Times New Roman" pitchFamily="18" charset="0"/>
                          <a:ea typeface="+mn-ea"/>
                          <a:cs typeface="Times New Roman" pitchFamily="18" charset="0"/>
                        </a:rPr>
                        <a:t>Реализация мероприятий по обеспечению жильем молодых семей,  в том числе предоставление молодым семьям при рождении (усыновлении или удочерении) одного ребенка дополнительной социальной выплаты</a:t>
                      </a:r>
                      <a:endParaRPr lang="ru-RU" sz="1000" dirty="0">
                        <a:latin typeface="Times New Roman" pitchFamily="18" charset="0"/>
                        <a:cs typeface="Times New Roman" pitchFamily="18" charset="0"/>
                      </a:endParaRPr>
                    </a:p>
                  </a:txBody>
                  <a:tcPr marL="91427" marR="91427" marT="45715" marB="45715">
                    <a:solidFill>
                      <a:schemeClr val="accent1">
                        <a:lumMod val="40000"/>
                        <a:lumOff val="60000"/>
                      </a:schemeClr>
                    </a:solidFill>
                  </a:tcPr>
                </a:tc>
                <a:tc>
                  <a:txBody>
                    <a:bodyPr/>
                    <a:lstStyle/>
                    <a:p>
                      <a:pPr algn="ctr"/>
                      <a:r>
                        <a:rPr lang="ru-RU" sz="1000" dirty="0" smtClean="0">
                          <a:latin typeface="Times New Roman" pitchFamily="18" charset="0"/>
                          <a:cs typeface="Times New Roman" pitchFamily="18" charset="0"/>
                        </a:rPr>
                        <a:t>Постановление главы городского</a:t>
                      </a:r>
                      <a:r>
                        <a:rPr lang="ru-RU" sz="1000" baseline="0" dirty="0" smtClean="0">
                          <a:latin typeface="Times New Roman" pitchFamily="18" charset="0"/>
                          <a:cs typeface="Times New Roman" pitchFamily="18" charset="0"/>
                        </a:rPr>
                        <a:t> округа Лотошино от 14.11.2022 №1377 «Об утверждении муниципальной программы «Жилище» на 2023-2027 годы»</a:t>
                      </a:r>
                      <a:endParaRPr lang="ru-RU" sz="1000" dirty="0">
                        <a:latin typeface="Times New Roman" pitchFamily="18" charset="0"/>
                        <a:cs typeface="Times New Roman" pitchFamily="18" charset="0"/>
                      </a:endParaRPr>
                    </a:p>
                  </a:txBody>
                  <a:tcPr marL="91427" marR="91427" marT="45715" marB="45715">
                    <a:solidFill>
                      <a:schemeClr val="accent1">
                        <a:lumMod val="40000"/>
                        <a:lumOff val="60000"/>
                      </a:schemeClr>
                    </a:solidFill>
                  </a:tcPr>
                </a:tc>
                <a:tc>
                  <a:txBody>
                    <a:bodyPr/>
                    <a:lstStyle/>
                    <a:p>
                      <a:pPr marL="0" algn="ctr" defTabSz="457200" rtl="0" eaLnBrk="1" latinLnBrk="0" hangingPunct="1"/>
                      <a:r>
                        <a:rPr lang="ru-RU" sz="1000" b="0" i="0" kern="1200" dirty="0" smtClean="0">
                          <a:solidFill>
                            <a:schemeClr val="dk1"/>
                          </a:solidFill>
                          <a:latin typeface="Times New Roman" pitchFamily="18" charset="0"/>
                          <a:ea typeface="+mn-ea"/>
                          <a:cs typeface="Times New Roman" pitchFamily="18" charset="0"/>
                        </a:rPr>
                        <a:t>Молодые семьи</a:t>
                      </a:r>
                      <a:endParaRPr lang="ru-RU" sz="1000" b="0" i="0" kern="1200" dirty="0">
                        <a:solidFill>
                          <a:schemeClr val="dk1"/>
                        </a:solidFill>
                        <a:latin typeface="Times New Roman" pitchFamily="18" charset="0"/>
                        <a:ea typeface="+mn-ea"/>
                        <a:cs typeface="Times New Roman" pitchFamily="18" charset="0"/>
                      </a:endParaRPr>
                    </a:p>
                  </a:txBody>
                  <a:tcPr marL="91427" marR="91427" marT="45715" marB="45715">
                    <a:solidFill>
                      <a:schemeClr val="accent1">
                        <a:lumMod val="40000"/>
                        <a:lumOff val="60000"/>
                      </a:schemeClr>
                    </a:solidFill>
                  </a:tcPr>
                </a:tc>
                <a:tc>
                  <a:txBody>
                    <a:bodyPr/>
                    <a:lstStyle/>
                    <a:p>
                      <a:pPr algn="ctr"/>
                      <a:r>
                        <a:rPr lang="ru-RU" sz="1000" dirty="0" smtClean="0">
                          <a:solidFill>
                            <a:schemeClr val="tx1"/>
                          </a:solidFill>
                          <a:latin typeface="Times New Roman" pitchFamily="18" charset="0"/>
                          <a:cs typeface="Times New Roman" pitchFamily="18" charset="0"/>
                        </a:rPr>
                        <a:t>5 / 3 / 2</a:t>
                      </a:r>
                    </a:p>
                    <a:p>
                      <a:pPr algn="ctr"/>
                      <a:r>
                        <a:rPr lang="ru-RU" sz="1000" dirty="0" smtClean="0">
                          <a:solidFill>
                            <a:schemeClr val="tx1"/>
                          </a:solidFill>
                          <a:latin typeface="Times New Roman" pitchFamily="18" charset="0"/>
                          <a:cs typeface="Times New Roman" pitchFamily="18" charset="0"/>
                        </a:rPr>
                        <a:t>семей</a:t>
                      </a:r>
                    </a:p>
                  </a:txBody>
                  <a:tcPr marL="91427" marR="91427">
                    <a:solidFill>
                      <a:schemeClr val="accent1">
                        <a:lumMod val="40000"/>
                        <a:lumOff val="60000"/>
                      </a:schemeClr>
                    </a:solidFill>
                  </a:tcPr>
                </a:tc>
                <a:tc>
                  <a:txBody>
                    <a:bodyPr/>
                    <a:lstStyle/>
                    <a:p>
                      <a:pPr algn="ctr"/>
                      <a:r>
                        <a:rPr lang="ru-RU" sz="1000" dirty="0" smtClean="0">
                          <a:solidFill>
                            <a:schemeClr val="tx1"/>
                          </a:solidFill>
                          <a:latin typeface="Times New Roman" pitchFamily="18" charset="0"/>
                          <a:cs typeface="Times New Roman" pitchFamily="18" charset="0"/>
                        </a:rPr>
                        <a:t>5% от </a:t>
                      </a:r>
                      <a:r>
                        <a:rPr lang="ru-RU" sz="1000" kern="1200" dirty="0" smtClean="0">
                          <a:solidFill>
                            <a:schemeClr val="tx1"/>
                          </a:solidFill>
                          <a:latin typeface="Times New Roman" pitchFamily="18" charset="0"/>
                          <a:ea typeface="+mn-ea"/>
                          <a:cs typeface="Times New Roman" pitchFamily="18" charset="0"/>
                        </a:rPr>
                        <a:t>расчетной (средней) стоимости жилья при рождении (усыновлении или удочерении) одного ребенка </a:t>
                      </a:r>
                      <a:endParaRPr lang="ru-RU" sz="1000" dirty="0" smtClean="0">
                        <a:solidFill>
                          <a:schemeClr val="tx1"/>
                        </a:solidFill>
                        <a:latin typeface="Times New Roman" pitchFamily="18" charset="0"/>
                        <a:cs typeface="Times New Roman" pitchFamily="18" charset="0"/>
                      </a:endParaRPr>
                    </a:p>
                  </a:txBody>
                  <a:tcPr marL="91427" marR="91427">
                    <a:solidFill>
                      <a:schemeClr val="accent1">
                        <a:lumMod val="40000"/>
                        <a:lumOff val="60000"/>
                      </a:schemeClr>
                    </a:solidFill>
                  </a:tcPr>
                </a:tc>
                <a:tc>
                  <a:txBody>
                    <a:bodyPr/>
                    <a:lstStyle/>
                    <a:p>
                      <a:pPr algn="ctr"/>
                      <a:r>
                        <a:rPr lang="ru-RU" sz="1100" dirty="0" smtClean="0">
                          <a:solidFill>
                            <a:schemeClr val="tx1"/>
                          </a:solidFill>
                          <a:latin typeface="Times New Roman" pitchFamily="18" charset="0"/>
                          <a:cs typeface="Times New Roman" pitchFamily="18" charset="0"/>
                        </a:rPr>
                        <a:t>7 883,0</a:t>
                      </a:r>
                      <a:endParaRPr lang="ru-RU" sz="1100" dirty="0">
                        <a:solidFill>
                          <a:schemeClr val="tx1"/>
                        </a:solidFill>
                        <a:latin typeface="Times New Roman" pitchFamily="18" charset="0"/>
                        <a:cs typeface="Times New Roman" pitchFamily="18" charset="0"/>
                      </a:endParaRPr>
                    </a:p>
                  </a:txBody>
                  <a:tcPr marL="91427" marR="91427">
                    <a:solidFill>
                      <a:schemeClr val="accent1">
                        <a:lumMod val="40000"/>
                        <a:lumOff val="60000"/>
                      </a:schemeClr>
                    </a:solidFill>
                  </a:tcPr>
                </a:tc>
                <a:tc>
                  <a:txBody>
                    <a:bodyPr/>
                    <a:lstStyle/>
                    <a:p>
                      <a:pPr algn="ctr"/>
                      <a:r>
                        <a:rPr lang="ru-RU" sz="1100" dirty="0" smtClean="0">
                          <a:solidFill>
                            <a:schemeClr val="tx1"/>
                          </a:solidFill>
                          <a:latin typeface="Times New Roman" pitchFamily="18" charset="0"/>
                          <a:cs typeface="Times New Roman" pitchFamily="18" charset="0"/>
                        </a:rPr>
                        <a:t>7 883,0</a:t>
                      </a:r>
                      <a:endParaRPr lang="ru-RU" sz="1100" dirty="0">
                        <a:solidFill>
                          <a:schemeClr val="tx1"/>
                        </a:solidFill>
                        <a:latin typeface="Times New Roman" pitchFamily="18" charset="0"/>
                        <a:cs typeface="Times New Roman" pitchFamily="18" charset="0"/>
                      </a:endParaRPr>
                    </a:p>
                  </a:txBody>
                  <a:tcPr marL="91427" marR="91427">
                    <a:solidFill>
                      <a:schemeClr val="accent1">
                        <a:lumMod val="40000"/>
                        <a:lumOff val="6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3186627"/>
      </p:ext>
    </p:extLst>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13"/>
          <p:cNvGraphicFramePr>
            <a:graphicFrameLocks/>
          </p:cNvGraphicFramePr>
          <p:nvPr>
            <p:extLst>
              <p:ext uri="{D42A27DB-BD31-4B8C-83A1-F6EECF244321}">
                <p14:modId xmlns:p14="http://schemas.microsoft.com/office/powerpoint/2010/main" val="3532564057"/>
              </p:ext>
            </p:extLst>
          </p:nvPr>
        </p:nvGraphicFramePr>
        <p:xfrm>
          <a:off x="241300" y="685800"/>
          <a:ext cx="8483600" cy="5511800"/>
        </p:xfrm>
        <a:graphic>
          <a:graphicData uri="http://schemas.openxmlformats.org/drawingml/2006/chart">
            <c:chart xmlns:c="http://schemas.openxmlformats.org/drawingml/2006/chart" xmlns:r="http://schemas.openxmlformats.org/officeDocument/2006/relationships" r:id="rId2"/>
          </a:graphicData>
        </a:graphic>
      </p:graphicFrame>
      <p:sp>
        <p:nvSpPr>
          <p:cNvPr id="62467" name="TextBox 1"/>
          <p:cNvSpPr txBox="1">
            <a:spLocks noChangeArrowheads="1"/>
          </p:cNvSpPr>
          <p:nvPr/>
        </p:nvSpPr>
        <p:spPr bwMode="auto">
          <a:xfrm>
            <a:off x="683568" y="1268760"/>
            <a:ext cx="1079500" cy="261937"/>
          </a:xfrm>
          <a:prstGeom prst="rect">
            <a:avLst/>
          </a:prstGeom>
          <a:noFill/>
          <a:ln w="9525">
            <a:noFill/>
            <a:miter lim="800000"/>
            <a:headEnd/>
            <a:tailEnd/>
          </a:ln>
        </p:spPr>
        <p:txBody>
          <a:bodyPr>
            <a:spAutoFit/>
          </a:bodyPr>
          <a:lstStyle/>
          <a:p>
            <a:r>
              <a:rPr lang="ru-RU" sz="1100" b="1" dirty="0" smtClean="0">
                <a:latin typeface="Times New Roman" panose="02020603050405020304" pitchFamily="18" charset="0"/>
                <a:cs typeface="Times New Roman" panose="02020603050405020304" pitchFamily="18" charset="0"/>
              </a:rPr>
              <a:t>(тыс</a:t>
            </a:r>
            <a:r>
              <a:rPr lang="ru-RU" sz="1100" b="1" dirty="0"/>
              <a:t>. </a:t>
            </a:r>
            <a:r>
              <a:rPr lang="ru-RU" sz="1100" b="1" dirty="0" smtClean="0">
                <a:latin typeface="Times New Roman" panose="02020603050405020304" pitchFamily="18" charset="0"/>
                <a:cs typeface="Times New Roman" panose="02020603050405020304" pitchFamily="18" charset="0"/>
              </a:rPr>
              <a:t>руб.)</a:t>
            </a:r>
            <a:endParaRPr lang="ru-RU" sz="1100" b="1" dirty="0">
              <a:latin typeface="Times New Roman" panose="02020603050405020304" pitchFamily="18" charset="0"/>
              <a:cs typeface="Times New Roman" panose="02020603050405020304" pitchFamily="18" charset="0"/>
            </a:endParaRPr>
          </a:p>
        </p:txBody>
      </p:sp>
    </p:spTree>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13"/>
          <p:cNvGraphicFramePr>
            <a:graphicFrameLocks/>
          </p:cNvGraphicFramePr>
          <p:nvPr>
            <p:extLst>
              <p:ext uri="{D42A27DB-BD31-4B8C-83A1-F6EECF244321}">
                <p14:modId xmlns:p14="http://schemas.microsoft.com/office/powerpoint/2010/main" val="4071952431"/>
              </p:ext>
            </p:extLst>
          </p:nvPr>
        </p:nvGraphicFramePr>
        <p:xfrm>
          <a:off x="179512" y="1628800"/>
          <a:ext cx="8640960" cy="4536503"/>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323528" y="1628800"/>
            <a:ext cx="1079500" cy="261610"/>
          </a:xfrm>
          <a:prstGeom prst="rect">
            <a:avLst/>
          </a:prstGeom>
          <a:noFill/>
        </p:spPr>
        <p:txBody>
          <a:bodyPr>
            <a:spAutoFit/>
          </a:bodyPr>
          <a:lstStyle/>
          <a:p>
            <a:pPr>
              <a:defRPr/>
            </a:pPr>
            <a:r>
              <a:rPr lang="ru-RU" sz="1100" b="1" dirty="0" smtClean="0">
                <a:latin typeface="Times New Roman" panose="02020603050405020304" pitchFamily="18" charset="0"/>
                <a:cs typeface="Times New Roman" panose="02020603050405020304" pitchFamily="18" charset="0"/>
              </a:rPr>
              <a:t>(тыс</a:t>
            </a:r>
            <a:r>
              <a:rPr lang="ru-RU" sz="1100" b="1" dirty="0">
                <a:latin typeface="Times New Roman" panose="02020603050405020304" pitchFamily="18" charset="0"/>
                <a:cs typeface="Times New Roman" panose="02020603050405020304" pitchFamily="18" charset="0"/>
              </a:rPr>
              <a:t>. </a:t>
            </a:r>
            <a:r>
              <a:rPr lang="ru-RU" sz="1100" b="1" dirty="0" smtClean="0">
                <a:latin typeface="Times New Roman" panose="02020603050405020304" pitchFamily="18" charset="0"/>
                <a:cs typeface="Times New Roman" panose="02020603050405020304" pitchFamily="18" charset="0"/>
              </a:rPr>
              <a:t>руб.)</a:t>
            </a:r>
            <a:endParaRPr lang="ru-RU" sz="1100" b="1"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971600" y="620688"/>
            <a:ext cx="7488832" cy="830997"/>
          </a:xfrm>
          <a:prstGeom prst="rect">
            <a:avLst/>
          </a:prstGeom>
        </p:spPr>
        <p:txBody>
          <a:bodyPr wrap="square">
            <a:spAutoFit/>
          </a:bodyPr>
          <a:lstStyle/>
          <a:p>
            <a:pPr algn="ctr"/>
            <a:r>
              <a:rPr lang="ru-RU" sz="2400" b="1" dirty="0" smtClean="0">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Расходы на обслуживание муниципального долга </a:t>
            </a:r>
          </a:p>
          <a:p>
            <a:pPr algn="ctr"/>
            <a:r>
              <a:rPr lang="ru-RU" sz="2400" b="1" dirty="0" smtClean="0">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2017-2023 годы</a:t>
            </a:r>
            <a:endParaRPr lang="ru-RU" sz="2400" b="1" dirty="0">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80728"/>
            <a:ext cx="8229600" cy="576064"/>
          </a:xfrm>
        </p:spPr>
        <p:txBody>
          <a:bodyPr/>
          <a:lstStyle/>
          <a:p>
            <a:r>
              <a:rPr lang="ru-RU" sz="2800" b="1" dirty="0" smtClean="0">
                <a:solidFill>
                  <a:schemeClr val="accent6">
                    <a:lumMod val="50000"/>
                  </a:schemeClr>
                </a:solidFill>
              </a:rPr>
              <a:t>Контактная информация</a:t>
            </a:r>
            <a:endParaRPr lang="ru-RU" sz="2800" b="1" dirty="0">
              <a:solidFill>
                <a:schemeClr val="accent6">
                  <a:lumMod val="50000"/>
                </a:schemeClr>
              </a:solidFill>
            </a:endParaRPr>
          </a:p>
        </p:txBody>
      </p:sp>
      <p:sp>
        <p:nvSpPr>
          <p:cNvPr id="3" name="Текст 2"/>
          <p:cNvSpPr>
            <a:spLocks noGrp="1"/>
          </p:cNvSpPr>
          <p:nvPr>
            <p:ph type="body" idx="1"/>
          </p:nvPr>
        </p:nvSpPr>
        <p:spPr>
          <a:xfrm>
            <a:off x="457200" y="1855248"/>
            <a:ext cx="6203032" cy="1141704"/>
          </a:xfrm>
        </p:spPr>
        <p:txBody>
          <a:bodyPr/>
          <a:lstStyle/>
          <a:p>
            <a:r>
              <a:rPr lang="ru-RU" sz="1400" dirty="0" smtClean="0">
                <a:solidFill>
                  <a:schemeClr val="accent1">
                    <a:lumMod val="75000"/>
                  </a:schemeClr>
                </a:solidFill>
              </a:rPr>
              <a:t>Начальник Финансово-экономического управления  администрации городского округа Лотошино Московской области</a:t>
            </a:r>
          </a:p>
          <a:p>
            <a:endParaRPr lang="ru-RU" sz="1100" dirty="0" smtClean="0">
              <a:solidFill>
                <a:schemeClr val="accent1">
                  <a:lumMod val="75000"/>
                </a:schemeClr>
              </a:solidFill>
            </a:endParaRPr>
          </a:p>
          <a:p>
            <a:r>
              <a:rPr lang="ru-RU" sz="2000" u="sng" dirty="0" smtClean="0">
                <a:solidFill>
                  <a:schemeClr val="accent1">
                    <a:lumMod val="75000"/>
                  </a:schemeClr>
                </a:solidFill>
              </a:rPr>
              <a:t>Анисимова  Валентина  Владимировна</a:t>
            </a:r>
            <a:endParaRPr lang="ru-RU" sz="2000" u="sng" dirty="0">
              <a:solidFill>
                <a:schemeClr val="accent1">
                  <a:lumMod val="75000"/>
                </a:schemeClr>
              </a:solidFill>
            </a:endParaRPr>
          </a:p>
        </p:txBody>
      </p:sp>
      <p:sp>
        <p:nvSpPr>
          <p:cNvPr id="5" name="Содержимое 4"/>
          <p:cNvSpPr>
            <a:spLocks noGrp="1"/>
          </p:cNvSpPr>
          <p:nvPr>
            <p:ph sz="quarter" idx="2"/>
          </p:nvPr>
        </p:nvSpPr>
        <p:spPr>
          <a:xfrm>
            <a:off x="395536" y="3140968"/>
            <a:ext cx="8280920" cy="3456384"/>
          </a:xfrm>
          <a:ln>
            <a:solidFill>
              <a:schemeClr val="accent4">
                <a:lumMod val="75000"/>
              </a:schemeClr>
            </a:solidFill>
          </a:ln>
        </p:spPr>
        <p:style>
          <a:lnRef idx="1">
            <a:schemeClr val="accent2"/>
          </a:lnRef>
          <a:fillRef idx="3">
            <a:schemeClr val="accent2"/>
          </a:fillRef>
          <a:effectRef idx="2">
            <a:schemeClr val="accent2"/>
          </a:effectRef>
          <a:fontRef idx="minor">
            <a:schemeClr val="lt1"/>
          </a:fontRef>
        </p:style>
        <p:txBody>
          <a:bodyPr/>
          <a:lstStyle/>
          <a:p>
            <a:endParaRPr lang="ru-RU" sz="1800" dirty="0" smtClean="0"/>
          </a:p>
          <a:p>
            <a:r>
              <a:rPr lang="ru-RU" sz="1800" dirty="0" smtClean="0"/>
              <a:t>время работы управления: </a:t>
            </a:r>
            <a:r>
              <a:rPr lang="ru-RU" sz="1800" dirty="0" smtClean="0">
                <a:solidFill>
                  <a:schemeClr val="bg1"/>
                </a:solidFill>
              </a:rPr>
              <a:t>Понедельник</a:t>
            </a:r>
            <a:r>
              <a:rPr lang="ru-RU" sz="1800" dirty="0" smtClean="0"/>
              <a:t> – Пятница</a:t>
            </a:r>
          </a:p>
          <a:p>
            <a:r>
              <a:rPr lang="ru-RU" sz="1800" dirty="0" smtClean="0"/>
              <a:t>с 8.00 -17.00</a:t>
            </a:r>
          </a:p>
          <a:p>
            <a:r>
              <a:rPr lang="ru-RU" sz="1800" dirty="0" smtClean="0"/>
              <a:t>обед с 12.00 – 13.00</a:t>
            </a:r>
          </a:p>
          <a:p>
            <a:r>
              <a:rPr lang="ru-RU" sz="1800" dirty="0" smtClean="0"/>
              <a:t>кабинет 7</a:t>
            </a:r>
          </a:p>
          <a:p>
            <a:r>
              <a:rPr lang="ru-RU" sz="1800" dirty="0" smtClean="0"/>
              <a:t>телефон 8 (49628) 707-69</a:t>
            </a:r>
          </a:p>
          <a:p>
            <a:r>
              <a:rPr lang="ru-RU" sz="1800" dirty="0" smtClean="0"/>
              <a:t>вопросы, предложения и отзывы Вы можете отправить по электронной почте </a:t>
            </a:r>
            <a:r>
              <a:rPr lang="en-US" sz="1800" dirty="0" smtClean="0">
                <a:solidFill>
                  <a:srgbClr val="00B050"/>
                </a:solidFill>
                <a:hlinkClick r:id="rId2"/>
              </a:rPr>
              <a:t>lot-finupr@yandex.ru</a:t>
            </a:r>
            <a:r>
              <a:rPr lang="en-US" sz="1800" dirty="0" smtClean="0">
                <a:solidFill>
                  <a:srgbClr val="00B050"/>
                </a:solidFill>
              </a:rPr>
              <a:t> </a:t>
            </a:r>
            <a:r>
              <a:rPr lang="ru-RU" sz="1800" dirty="0" smtClean="0"/>
              <a:t>или по адресу: 143800, Московская обл.,          пос. Лотошино, ул. Центральная, д.18 </a:t>
            </a:r>
          </a:p>
          <a:p>
            <a:r>
              <a:rPr lang="ru-RU" sz="1800" dirty="0" smtClean="0"/>
              <a:t>личный прием граждан осуществляется согласно графику работы управления</a:t>
            </a:r>
          </a:p>
          <a:p>
            <a:endParaRPr lang="ru-RU" sz="1800" dirty="0"/>
          </a:p>
        </p:txBody>
      </p:sp>
      <p:pic>
        <p:nvPicPr>
          <p:cNvPr id="72706" name="Picture 2" descr="http://psi-hromova.ru/wp-content/uploads/2015/11/%D1%82%D0%B5%D0%BB%D0%B5%D1%84%D0%BE%D0%BD.jpg"/>
          <p:cNvPicPr>
            <a:picLocks noChangeAspect="1" noChangeArrowheads="1"/>
          </p:cNvPicPr>
          <p:nvPr/>
        </p:nvPicPr>
        <p:blipFill>
          <a:blip r:embed="rId3" cstate="print"/>
          <a:srcRect/>
          <a:stretch>
            <a:fillRect/>
          </a:stretch>
        </p:blipFill>
        <p:spPr bwMode="auto">
          <a:xfrm>
            <a:off x="6660232" y="980728"/>
            <a:ext cx="2016223" cy="2022645"/>
          </a:xfrm>
          <a:prstGeom prst="rect">
            <a:avLst/>
          </a:prstGeom>
          <a:noFill/>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a:xfrm>
            <a:off x="395288" y="115888"/>
            <a:ext cx="8291512" cy="433387"/>
          </a:xfrm>
        </p:spPr>
        <p:txBody>
          <a:bodyPr/>
          <a:lstStyle/>
          <a:p>
            <a:r>
              <a:rPr lang="ru-RU" altLang="ru-RU" sz="2400" b="1" dirty="0" smtClean="0">
                <a:solidFill>
                  <a:schemeClr val="accent6">
                    <a:lumMod val="75000"/>
                  </a:schemeClr>
                </a:solidFill>
                <a:latin typeface="Times New Roman" pitchFamily="18" charset="0"/>
              </a:rPr>
              <a:t>ЧТО ТАКОЕ БЮДЖЕТ?</a:t>
            </a:r>
          </a:p>
        </p:txBody>
      </p:sp>
      <p:sp>
        <p:nvSpPr>
          <p:cNvPr id="3" name="Выгнутая вверх стрелка 2"/>
          <p:cNvSpPr/>
          <p:nvPr/>
        </p:nvSpPr>
        <p:spPr>
          <a:xfrm>
            <a:off x="3011488" y="2816225"/>
            <a:ext cx="6097587" cy="571500"/>
          </a:xfrm>
          <a:prstGeom prst="curvedDownArrow">
            <a:avLst/>
          </a:prstGeom>
          <a:solidFill>
            <a:schemeClr val="accent4">
              <a:lumMod val="7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anchor="ctr">
            <a:spAutoFit/>
          </a:bodyPr>
          <a:lstStyle/>
          <a:p>
            <a:pPr algn="ctr">
              <a:defRPr/>
            </a:pPr>
            <a:endParaRPr lang="ru-RU" sz="1200" dirty="0">
              <a:solidFill>
                <a:schemeClr val="tx1"/>
              </a:solidFill>
              <a:latin typeface="Times New Roman" panose="02020603050405020304" pitchFamily="18" charset="0"/>
              <a:cs typeface="Times New Roman" panose="02020603050405020304" pitchFamily="18" charset="0"/>
            </a:endParaRPr>
          </a:p>
        </p:txBody>
      </p:sp>
      <p:grpSp>
        <p:nvGrpSpPr>
          <p:cNvPr id="2" name="Группа 3"/>
          <p:cNvGrpSpPr/>
          <p:nvPr/>
        </p:nvGrpSpPr>
        <p:grpSpPr>
          <a:xfrm>
            <a:off x="3275856" y="1628800"/>
            <a:ext cx="2520000" cy="3960000"/>
            <a:chOff x="2080617" y="0"/>
            <a:chExt cx="1934765" cy="4063999"/>
          </a:xfrm>
          <a:effectLst>
            <a:outerShdw blurRad="50800" dist="38100" dir="13500000" algn="br" rotWithShape="0">
              <a:prstClr val="black">
                <a:alpha val="40000"/>
              </a:prstClr>
            </a:outerShdw>
          </a:effectLst>
        </p:grpSpPr>
        <p:sp>
          <p:nvSpPr>
            <p:cNvPr id="5" name="Скругленный прямоугольник 4"/>
            <p:cNvSpPr/>
            <p:nvPr/>
          </p:nvSpPr>
          <p:spPr>
            <a:xfrm>
              <a:off x="2080617" y="0"/>
              <a:ext cx="1934765" cy="4063999"/>
            </a:xfrm>
            <a:prstGeom prst="roundRect">
              <a:avLst>
                <a:gd name="adj" fmla="val 10000"/>
              </a:avLst>
            </a:prstGeom>
            <a:solidFill>
              <a:schemeClr val="bg1">
                <a:lumMod val="95000"/>
              </a:schemeClr>
            </a:solidFill>
            <a:ln w="22225">
              <a:solidFill>
                <a:schemeClr val="accent4">
                  <a:lumMod val="75000"/>
                </a:schemeClr>
              </a:solidFill>
            </a:ln>
            <a:scene3d>
              <a:camera prst="orthographicFront"/>
              <a:lightRig rig="threePt" dir="t"/>
            </a:scene3d>
            <a:sp3d>
              <a:bevelT w="165100" prst="coolSlant"/>
            </a:sp3d>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lgn="ctr">
                <a:defRPr/>
              </a:pPr>
              <a:r>
                <a:rPr lang="ru-RU" sz="2800" b="1" dirty="0">
                  <a:solidFill>
                    <a:srgbClr val="002060"/>
                  </a:solidFill>
                  <a:latin typeface="Times New Roman" panose="02020603050405020304" pitchFamily="18" charset="0"/>
                  <a:cs typeface="Times New Roman" panose="02020603050405020304" pitchFamily="18" charset="0"/>
                </a:rPr>
                <a:t>ДОХОДЫ</a:t>
              </a:r>
            </a:p>
            <a:p>
              <a:pPr algn="ctr">
                <a:defRPr/>
              </a:pPr>
              <a:r>
                <a:rPr lang="ru-RU" sz="2800" b="1" dirty="0">
                  <a:solidFill>
                    <a:srgbClr val="002060"/>
                  </a:solidFill>
                  <a:latin typeface="Times New Roman" panose="02020603050405020304" pitchFamily="18" charset="0"/>
                  <a:cs typeface="Times New Roman" panose="02020603050405020304" pitchFamily="18" charset="0"/>
                </a:rPr>
                <a:t>бюджета</a:t>
              </a:r>
            </a:p>
          </p:txBody>
        </p:sp>
        <p:sp>
          <p:nvSpPr>
            <p:cNvPr id="6" name="Скругленный прямоугольник 4"/>
            <p:cNvSpPr/>
            <p:nvPr/>
          </p:nvSpPr>
          <p:spPr>
            <a:xfrm>
              <a:off x="2080617" y="0"/>
              <a:ext cx="1934765"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1450" tIns="171450" rIns="171450" bIns="171450" spcCol="1270" anchor="ctr"/>
            <a:lstStyle/>
            <a:p>
              <a:pPr algn="ctr" defTabSz="2000250">
                <a:lnSpc>
                  <a:spcPct val="90000"/>
                </a:lnSpc>
                <a:spcAft>
                  <a:spcPct val="35000"/>
                </a:spcAft>
                <a:defRPr/>
              </a:pPr>
              <a:endParaRPr lang="ru-RU" sz="4500" dirty="0">
                <a:latin typeface="Arial Narrow" panose="020B0606020202030204" pitchFamily="34" charset="0"/>
              </a:endParaRPr>
            </a:p>
          </p:txBody>
        </p:sp>
      </p:grpSp>
      <p:sp>
        <p:nvSpPr>
          <p:cNvPr id="9" name="Скругленный прямоугольник 4"/>
          <p:cNvSpPr/>
          <p:nvPr/>
        </p:nvSpPr>
        <p:spPr>
          <a:xfrm>
            <a:off x="4148138" y="1387475"/>
            <a:ext cx="1627187" cy="12223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1450" tIns="171450" rIns="171450" bIns="171450" spcCol="1270" anchor="ctr"/>
          <a:lstStyle/>
          <a:p>
            <a:pPr algn="ctr" defTabSz="2000250">
              <a:lnSpc>
                <a:spcPct val="90000"/>
              </a:lnSpc>
              <a:spcAft>
                <a:spcPct val="35000"/>
              </a:spcAft>
              <a:defRPr/>
            </a:pPr>
            <a:endParaRPr lang="ru-RU" sz="4500" dirty="0"/>
          </a:p>
        </p:txBody>
      </p:sp>
      <p:grpSp>
        <p:nvGrpSpPr>
          <p:cNvPr id="4" name="Группа 9"/>
          <p:cNvGrpSpPr/>
          <p:nvPr/>
        </p:nvGrpSpPr>
        <p:grpSpPr>
          <a:xfrm>
            <a:off x="6101916" y="1628800"/>
            <a:ext cx="2520000" cy="3960000"/>
            <a:chOff x="4160490" y="0"/>
            <a:chExt cx="1934765" cy="4063999"/>
          </a:xfrm>
          <a:effectLst>
            <a:outerShdw blurRad="50800" dist="38100" dir="13500000" algn="br" rotWithShape="0">
              <a:prstClr val="black">
                <a:alpha val="40000"/>
              </a:prstClr>
            </a:outerShdw>
          </a:effectLst>
        </p:grpSpPr>
        <p:sp>
          <p:nvSpPr>
            <p:cNvPr id="11" name="Скругленный прямоугольник 10"/>
            <p:cNvSpPr/>
            <p:nvPr/>
          </p:nvSpPr>
          <p:spPr>
            <a:xfrm>
              <a:off x="4160490" y="0"/>
              <a:ext cx="1934765" cy="4063999"/>
            </a:xfrm>
            <a:prstGeom prst="roundRect">
              <a:avLst>
                <a:gd name="adj" fmla="val 10000"/>
              </a:avLst>
            </a:prstGeom>
            <a:solidFill>
              <a:schemeClr val="bg1">
                <a:lumMod val="95000"/>
              </a:schemeClr>
            </a:solidFill>
            <a:ln w="22225">
              <a:solidFill>
                <a:schemeClr val="accent4">
                  <a:lumMod val="75000"/>
                </a:schemeClr>
              </a:solidFill>
            </a:ln>
            <a:scene3d>
              <a:camera prst="orthographicFront"/>
              <a:lightRig rig="threePt" dir="t"/>
            </a:scene3d>
            <a:sp3d>
              <a:bevelT w="165100" prst="coolSlant"/>
            </a:sp3d>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lgn="ctr">
                <a:defRPr/>
              </a:pPr>
              <a:r>
                <a:rPr lang="ru-RU" sz="2800" b="1" dirty="0">
                  <a:solidFill>
                    <a:srgbClr val="002060"/>
                  </a:solidFill>
                  <a:latin typeface="Times New Roman" panose="02020603050405020304" pitchFamily="18" charset="0"/>
                  <a:cs typeface="Times New Roman" panose="02020603050405020304" pitchFamily="18" charset="0"/>
                </a:rPr>
                <a:t>РАСХОДЫ </a:t>
              </a:r>
            </a:p>
            <a:p>
              <a:pPr algn="ctr">
                <a:defRPr/>
              </a:pPr>
              <a:r>
                <a:rPr lang="ru-RU" sz="2800" b="1" dirty="0">
                  <a:solidFill>
                    <a:srgbClr val="002060"/>
                  </a:solidFill>
                  <a:latin typeface="Times New Roman" panose="02020603050405020304" pitchFamily="18" charset="0"/>
                  <a:cs typeface="Times New Roman" panose="02020603050405020304" pitchFamily="18" charset="0"/>
                </a:rPr>
                <a:t>бюджета</a:t>
              </a:r>
            </a:p>
          </p:txBody>
        </p:sp>
        <p:sp>
          <p:nvSpPr>
            <p:cNvPr id="12" name="Скругленный прямоугольник 4"/>
            <p:cNvSpPr/>
            <p:nvPr/>
          </p:nvSpPr>
          <p:spPr>
            <a:xfrm>
              <a:off x="4160490" y="0"/>
              <a:ext cx="1934765"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1450" tIns="171450" rIns="171450" bIns="171450" spcCol="1270" anchor="ctr"/>
            <a:lstStyle/>
            <a:p>
              <a:pPr algn="ctr" defTabSz="2000250">
                <a:lnSpc>
                  <a:spcPct val="90000"/>
                </a:lnSpc>
                <a:spcAft>
                  <a:spcPct val="35000"/>
                </a:spcAft>
                <a:defRPr/>
              </a:pPr>
              <a:endParaRPr lang="ru-RU" sz="4500" dirty="0"/>
            </a:p>
          </p:txBody>
        </p:sp>
      </p:grpSp>
      <p:grpSp>
        <p:nvGrpSpPr>
          <p:cNvPr id="8" name="Группа 12"/>
          <p:cNvGrpSpPr/>
          <p:nvPr/>
        </p:nvGrpSpPr>
        <p:grpSpPr>
          <a:xfrm>
            <a:off x="394032" y="1628800"/>
            <a:ext cx="2548963" cy="3960000"/>
            <a:chOff x="-21493" y="0"/>
            <a:chExt cx="1957002" cy="4063999"/>
          </a:xfrm>
          <a:effectLst>
            <a:outerShdw blurRad="50800" dist="38100" dir="13500000" algn="br" rotWithShape="0">
              <a:prstClr val="black">
                <a:alpha val="40000"/>
              </a:prstClr>
            </a:outerShdw>
          </a:effectLst>
        </p:grpSpPr>
        <p:sp>
          <p:nvSpPr>
            <p:cNvPr id="14" name="Скругленный прямоугольник 13"/>
            <p:cNvSpPr/>
            <p:nvPr/>
          </p:nvSpPr>
          <p:spPr>
            <a:xfrm>
              <a:off x="-21493" y="0"/>
              <a:ext cx="1934765" cy="4063999"/>
            </a:xfrm>
            <a:prstGeom prst="roundRect">
              <a:avLst>
                <a:gd name="adj" fmla="val 10000"/>
              </a:avLst>
            </a:prstGeom>
            <a:solidFill>
              <a:schemeClr val="bg1">
                <a:lumMod val="95000"/>
              </a:schemeClr>
            </a:solidFill>
            <a:ln w="22225">
              <a:solidFill>
                <a:schemeClr val="accent4">
                  <a:lumMod val="75000"/>
                </a:schemeClr>
              </a:solidFill>
            </a:ln>
            <a:scene3d>
              <a:camera prst="orthographicFront"/>
              <a:lightRig rig="threePt" dir="t"/>
            </a:scene3d>
            <a:sp3d>
              <a:bevelT w="165100" prst="coolSlant"/>
            </a:sp3d>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lgn="ctr">
                <a:defRPr/>
              </a:pPr>
              <a:r>
                <a:rPr lang="ru-RU" sz="2800" b="1" dirty="0">
                  <a:solidFill>
                    <a:srgbClr val="002060"/>
                  </a:solidFill>
                  <a:latin typeface="Times New Roman" panose="02020603050405020304" pitchFamily="18" charset="0"/>
                  <a:cs typeface="Times New Roman" panose="02020603050405020304" pitchFamily="18" charset="0"/>
                </a:rPr>
                <a:t>БЮДЖЕТ</a:t>
              </a:r>
            </a:p>
          </p:txBody>
        </p:sp>
        <p:sp>
          <p:nvSpPr>
            <p:cNvPr id="15" name="Скругленный прямоугольник 4"/>
            <p:cNvSpPr/>
            <p:nvPr/>
          </p:nvSpPr>
          <p:spPr>
            <a:xfrm>
              <a:off x="744" y="0"/>
              <a:ext cx="1934765"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1450" tIns="171450" rIns="171450" bIns="171450" spcCol="1270" anchor="ctr"/>
            <a:lstStyle/>
            <a:p>
              <a:pPr algn="ctr" defTabSz="2000250">
                <a:lnSpc>
                  <a:spcPct val="90000"/>
                </a:lnSpc>
                <a:spcAft>
                  <a:spcPct val="35000"/>
                </a:spcAft>
                <a:defRPr/>
              </a:pPr>
              <a:endParaRPr lang="ru-RU" sz="4500" dirty="0"/>
            </a:p>
          </p:txBody>
        </p:sp>
      </p:grpSp>
      <p:sp>
        <p:nvSpPr>
          <p:cNvPr id="17" name="Скругленный прямоугольник 16"/>
          <p:cNvSpPr/>
          <p:nvPr/>
        </p:nvSpPr>
        <p:spPr>
          <a:xfrm>
            <a:off x="548995" y="2492800"/>
            <a:ext cx="2268000" cy="3096000"/>
          </a:xfrm>
          <a:prstGeom prst="roundRect">
            <a:avLst>
              <a:gd name="adj" fmla="val 10000"/>
            </a:avLst>
          </a:prstGeom>
          <a:gradFill>
            <a:gsLst>
              <a:gs pos="0">
                <a:schemeClr val="accent4">
                  <a:lumMod val="75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31750">
            <a:solidFill>
              <a:schemeClr val="bg1">
                <a:lumMod val="75000"/>
              </a:schemeClr>
            </a:solidFill>
          </a:ln>
          <a:scene3d>
            <a:camera prst="orthographicFront"/>
            <a:lightRig rig="threePt" dir="t"/>
          </a:scene3d>
          <a:sp3d prstMaterial="dkEdge">
            <a:bevel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defRPr/>
            </a:pPr>
            <a:endParaRPr lang="ru-RU" sz="1600" dirty="0">
              <a:latin typeface="Times New Roman" panose="02020603050405020304" pitchFamily="18" charset="0"/>
              <a:cs typeface="Times New Roman" panose="02020603050405020304" pitchFamily="18" charset="0"/>
            </a:endParaRPr>
          </a:p>
          <a:p>
            <a:pPr algn="ctr">
              <a:defRPr/>
            </a:pPr>
            <a:r>
              <a:rPr lang="ru-RU" sz="1600" dirty="0">
                <a:latin typeface="Times New Roman" panose="02020603050405020304" pitchFamily="18" charset="0"/>
                <a:cs typeface="Times New Roman" panose="02020603050405020304" pitchFamily="18" charset="0"/>
              </a:rPr>
              <a:t>- форма образования и расходования денежных средств, предназначенных для финансового обеспечения задач </a:t>
            </a:r>
          </a:p>
          <a:p>
            <a:pPr algn="ctr">
              <a:defRPr/>
            </a:pPr>
            <a:r>
              <a:rPr lang="ru-RU" sz="1600" dirty="0">
                <a:latin typeface="Times New Roman" panose="02020603050405020304" pitchFamily="18" charset="0"/>
                <a:cs typeface="Times New Roman" panose="02020603050405020304" pitchFamily="18" charset="0"/>
              </a:rPr>
              <a:t>и функций </a:t>
            </a:r>
          </a:p>
          <a:p>
            <a:pPr algn="ctr">
              <a:defRPr/>
            </a:pPr>
            <a:r>
              <a:rPr lang="ru-RU" sz="1600" dirty="0">
                <a:latin typeface="Times New Roman" panose="02020603050405020304" pitchFamily="18" charset="0"/>
                <a:cs typeface="Times New Roman" panose="02020603050405020304" pitchFamily="18" charset="0"/>
              </a:rPr>
              <a:t>органов местного самоуправления</a:t>
            </a:r>
          </a:p>
        </p:txBody>
      </p:sp>
      <p:grpSp>
        <p:nvGrpSpPr>
          <p:cNvPr id="10" name="Группа 18"/>
          <p:cNvGrpSpPr>
            <a:grpSpLocks/>
          </p:cNvGrpSpPr>
          <p:nvPr/>
        </p:nvGrpSpPr>
        <p:grpSpPr bwMode="auto">
          <a:xfrm>
            <a:off x="3406775" y="2427288"/>
            <a:ext cx="2259013" cy="3125787"/>
            <a:chOff x="1908526" y="1244795"/>
            <a:chExt cx="1877491" cy="1225919"/>
          </a:xfrm>
        </p:grpSpPr>
        <p:sp>
          <p:nvSpPr>
            <p:cNvPr id="20" name="Скругленный прямоугольник 19"/>
            <p:cNvSpPr/>
            <p:nvPr/>
          </p:nvSpPr>
          <p:spPr>
            <a:xfrm>
              <a:off x="1908526" y="1318261"/>
              <a:ext cx="1877491" cy="1152453"/>
            </a:xfrm>
            <a:prstGeom prst="roundRect">
              <a:avLst>
                <a:gd name="adj" fmla="val 10000"/>
              </a:avLst>
            </a:prstGeom>
            <a:gradFill>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31750">
              <a:solidFill>
                <a:schemeClr val="bg1">
                  <a:lumMod val="75000"/>
                </a:schemeClr>
              </a:solidFill>
            </a:ln>
            <a:scene3d>
              <a:camera prst="orthographicFront"/>
              <a:lightRig rig="threePt" dir="t"/>
            </a:scene3d>
            <a:sp3d prstMaterial="dkEdge">
              <a:bevel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defRPr/>
              </a:pPr>
              <a:endParaRPr lang="ru-RU" sz="1600" dirty="0">
                <a:latin typeface="Times New Roman" panose="02020603050405020304" pitchFamily="18" charset="0"/>
                <a:cs typeface="Times New Roman" panose="02020603050405020304" pitchFamily="18" charset="0"/>
              </a:endParaRPr>
            </a:p>
            <a:p>
              <a:pPr algn="ctr">
                <a:defRPr/>
              </a:pPr>
              <a:r>
                <a:rPr lang="ru-RU" sz="1600" dirty="0">
                  <a:latin typeface="Times New Roman" panose="02020603050405020304" pitchFamily="18" charset="0"/>
                  <a:cs typeface="Times New Roman" panose="02020603050405020304" pitchFamily="18" charset="0"/>
                </a:rPr>
                <a:t>поступающие в бюджет денежные средства (налоги юридических </a:t>
              </a:r>
            </a:p>
            <a:p>
              <a:pPr algn="ctr">
                <a:defRPr/>
              </a:pPr>
              <a:r>
                <a:rPr lang="ru-RU" sz="1600" dirty="0">
                  <a:latin typeface="Times New Roman" panose="02020603050405020304" pitchFamily="18" charset="0"/>
                  <a:cs typeface="Times New Roman" panose="02020603050405020304" pitchFamily="18" charset="0"/>
                </a:rPr>
                <a:t>и физических лиц, штрафы, административные платежи и сборы, финансовая помощь)</a:t>
              </a:r>
            </a:p>
          </p:txBody>
        </p:sp>
        <p:sp>
          <p:nvSpPr>
            <p:cNvPr id="21" name="Скругленный прямоугольник 4"/>
            <p:cNvSpPr/>
            <p:nvPr/>
          </p:nvSpPr>
          <p:spPr>
            <a:xfrm>
              <a:off x="2303848" y="1244795"/>
              <a:ext cx="1476034" cy="1153573"/>
            </a:xfrm>
            <a:prstGeom prst="rect">
              <a:avLst/>
            </a:prstGeom>
            <a:scene3d>
              <a:camera prst="orthographicFront"/>
              <a:lightRig rig="threePt" dir="t"/>
            </a:scene3d>
            <a:sp3d prstMaterial="dkEdge">
              <a:bevelT/>
            </a:sp3d>
          </p:spPr>
          <p:style>
            <a:lnRef idx="0">
              <a:scrgbClr r="0" g="0" b="0"/>
            </a:lnRef>
            <a:fillRef idx="0">
              <a:scrgbClr r="0" g="0" b="0"/>
            </a:fillRef>
            <a:effectRef idx="0">
              <a:scrgbClr r="0" g="0" b="0"/>
            </a:effectRef>
            <a:fontRef idx="minor">
              <a:schemeClr val="lt1"/>
            </a:fontRef>
          </p:style>
          <p:txBody>
            <a:bodyPr tIns="68580" bIns="68580" spcCol="1270" anchor="ctr"/>
            <a:lstStyle/>
            <a:p>
              <a:pPr algn="ctr" defTabSz="1600200">
                <a:lnSpc>
                  <a:spcPct val="90000"/>
                </a:lnSpc>
                <a:spcAft>
                  <a:spcPct val="35000"/>
                </a:spcAft>
                <a:defRPr/>
              </a:pPr>
              <a:endParaRPr lang="ru-RU" sz="3600" dirty="0"/>
            </a:p>
          </p:txBody>
        </p:sp>
      </p:grpSp>
      <p:grpSp>
        <p:nvGrpSpPr>
          <p:cNvPr id="13" name="Группа 21"/>
          <p:cNvGrpSpPr>
            <a:grpSpLocks/>
          </p:cNvGrpSpPr>
          <p:nvPr/>
        </p:nvGrpSpPr>
        <p:grpSpPr bwMode="auto">
          <a:xfrm>
            <a:off x="6227763" y="2609850"/>
            <a:ext cx="2268537" cy="2951163"/>
            <a:chOff x="4434767" y="1234373"/>
            <a:chExt cx="1627712" cy="1258300"/>
          </a:xfrm>
        </p:grpSpPr>
        <p:sp>
          <p:nvSpPr>
            <p:cNvPr id="23" name="Скругленный прямоугольник 22"/>
            <p:cNvSpPr/>
            <p:nvPr/>
          </p:nvSpPr>
          <p:spPr>
            <a:xfrm>
              <a:off x="4434767" y="1234373"/>
              <a:ext cx="1627712" cy="1258300"/>
            </a:xfrm>
            <a:prstGeom prst="roundRect">
              <a:avLst>
                <a:gd name="adj" fmla="val 10000"/>
              </a:avLst>
            </a:prstGeom>
            <a:gradFill>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31750">
              <a:solidFill>
                <a:schemeClr val="bg1">
                  <a:lumMod val="75000"/>
                </a:schemeClr>
              </a:solidFill>
            </a:ln>
            <a:scene3d>
              <a:camera prst="orthographicFront"/>
              <a:lightRig rig="threePt" dir="t"/>
            </a:scene3d>
            <a:sp3d prstMaterial="dkEdge">
              <a:bevel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defRPr/>
              </a:pPr>
              <a:r>
                <a:rPr lang="ru-RU" sz="1600" dirty="0">
                  <a:latin typeface="Times New Roman" panose="02020603050405020304" pitchFamily="18" charset="0"/>
                  <a:cs typeface="Times New Roman" panose="02020603050405020304" pitchFamily="18" charset="0"/>
                </a:rPr>
                <a:t>направляемые из бюджета денежные средства</a:t>
              </a:r>
            </a:p>
            <a:p>
              <a:pPr algn="ctr">
                <a:defRPr/>
              </a:pPr>
              <a:r>
                <a:rPr lang="ru-RU" sz="1600" dirty="0">
                  <a:latin typeface="Times New Roman" panose="02020603050405020304" pitchFamily="18" charset="0"/>
                  <a:cs typeface="Times New Roman" panose="02020603050405020304" pitchFamily="18" charset="0"/>
                </a:rPr>
                <a:t>(финансовое обеспечение муниципальных учреждений, </a:t>
              </a:r>
            </a:p>
            <a:p>
              <a:pPr algn="ctr">
                <a:defRPr/>
              </a:pPr>
              <a:r>
                <a:rPr lang="ru-RU" sz="1600" dirty="0">
                  <a:latin typeface="Times New Roman" panose="02020603050405020304" pitchFamily="18" charset="0"/>
                  <a:cs typeface="Times New Roman" panose="02020603050405020304" pitchFamily="18" charset="0"/>
                </a:rPr>
                <a:t>дорожное хозяйство, ЖКХ  и транспорт,  капитальное строительство и др</a:t>
              </a:r>
              <a:r>
                <a:rPr lang="ru-RU" sz="1600" dirty="0">
                  <a:latin typeface="Arial Narrow" panose="020B0606020202030204" pitchFamily="34" charset="0"/>
                </a:rPr>
                <a:t>.)</a:t>
              </a:r>
            </a:p>
          </p:txBody>
        </p:sp>
        <p:sp>
          <p:nvSpPr>
            <p:cNvPr id="24" name="Скругленный прямоугольник 4"/>
            <p:cNvSpPr/>
            <p:nvPr/>
          </p:nvSpPr>
          <p:spPr>
            <a:xfrm>
              <a:off x="4563480" y="1256033"/>
              <a:ext cx="1452298" cy="1189936"/>
            </a:xfrm>
            <a:prstGeom prst="rect">
              <a:avLst/>
            </a:prstGeom>
          </p:spPr>
          <p:style>
            <a:lnRef idx="0">
              <a:scrgbClr r="0" g="0" b="0"/>
            </a:lnRef>
            <a:fillRef idx="0">
              <a:scrgbClr r="0" g="0" b="0"/>
            </a:fillRef>
            <a:effectRef idx="0">
              <a:scrgbClr r="0" g="0" b="0"/>
            </a:effectRef>
            <a:fontRef idx="minor">
              <a:schemeClr val="lt1"/>
            </a:fontRef>
          </p:style>
          <p:txBody>
            <a:bodyPr tIns="68580" bIns="68580" spcCol="1270" anchor="ctr"/>
            <a:lstStyle/>
            <a:p>
              <a:pPr algn="ctr" defTabSz="1600200">
                <a:lnSpc>
                  <a:spcPct val="90000"/>
                </a:lnSpc>
                <a:spcAft>
                  <a:spcPct val="35000"/>
                </a:spcAft>
                <a:defRPr/>
              </a:pPr>
              <a:endParaRPr lang="ru-RU" sz="3600" dirty="0"/>
            </a:p>
          </p:txBody>
        </p:sp>
      </p:grpSp>
      <p:sp>
        <p:nvSpPr>
          <p:cNvPr id="27" name="Прямоугольник 26"/>
          <p:cNvSpPr/>
          <p:nvPr/>
        </p:nvSpPr>
        <p:spPr>
          <a:xfrm>
            <a:off x="1043608" y="692696"/>
            <a:ext cx="6592887" cy="738187"/>
          </a:xfrm>
          <a:prstGeom prst="rect">
            <a:avLst/>
          </a:prstGeom>
          <a:gradFill>
            <a:gsLst>
              <a:gs pos="0">
                <a:schemeClr val="accent3">
                  <a:tint val="50000"/>
                  <a:satMod val="300000"/>
                  <a:alpha val="0"/>
                </a:schemeClr>
              </a:gs>
              <a:gs pos="35000">
                <a:schemeClr val="accent3">
                  <a:tint val="37000"/>
                  <a:satMod val="300000"/>
                </a:schemeClr>
              </a:gs>
              <a:gs pos="100000">
                <a:schemeClr val="accent3">
                  <a:tint val="15000"/>
                  <a:satMod val="350000"/>
                </a:schemeClr>
              </a:gs>
            </a:gsLst>
          </a:gradFill>
          <a:ln>
            <a:noFill/>
          </a:ln>
        </p:spPr>
        <p:style>
          <a:lnRef idx="1">
            <a:schemeClr val="accent3"/>
          </a:lnRef>
          <a:fillRef idx="2">
            <a:schemeClr val="accent3"/>
          </a:fillRef>
          <a:effectRef idx="1">
            <a:schemeClr val="accent3"/>
          </a:effectRef>
          <a:fontRef idx="minor">
            <a:schemeClr val="dk1"/>
          </a:fontRef>
        </p:style>
        <p:txBody>
          <a:bodyPr>
            <a:spAutoFit/>
          </a:bodyPr>
          <a:lstStyle/>
          <a:p>
            <a:pPr algn="just">
              <a:defRPr/>
            </a:pPr>
            <a:r>
              <a:rPr lang="ru-RU" sz="1400" dirty="0">
                <a:solidFill>
                  <a:srgbClr val="002060"/>
                </a:solidFill>
                <a:latin typeface="Times New Roman" panose="02020603050405020304" pitchFamily="18" charset="0"/>
                <a:cs typeface="Times New Roman" panose="02020603050405020304" pitchFamily="18" charset="0"/>
              </a:rPr>
              <a:t>Слово это заимствовано из Англии, где в старину канцлер казначейства приносил ежегодно в парламент мешок с деньгами и произносил речь, которая собственно и называлась старинным нормандским словом "B</a:t>
            </a:r>
            <a:r>
              <a:rPr lang="en-US" sz="1400" dirty="0">
                <a:solidFill>
                  <a:srgbClr val="002060"/>
                </a:solidFill>
                <a:latin typeface="Times New Roman" panose="02020603050405020304" pitchFamily="18" charset="0"/>
                <a:cs typeface="Times New Roman" panose="02020603050405020304" pitchFamily="18" charset="0"/>
              </a:rPr>
              <a:t>o</a:t>
            </a:r>
            <a:r>
              <a:rPr lang="ru-RU" sz="1400" dirty="0">
                <a:solidFill>
                  <a:srgbClr val="002060"/>
                </a:solidFill>
                <a:latin typeface="Times New Roman" panose="02020603050405020304" pitchFamily="18" charset="0"/>
                <a:cs typeface="Times New Roman" panose="02020603050405020304" pitchFamily="18" charset="0"/>
              </a:rPr>
              <a:t>u</a:t>
            </a:r>
            <a:r>
              <a:rPr lang="en-US" sz="1400" dirty="0" err="1">
                <a:solidFill>
                  <a:srgbClr val="002060"/>
                </a:solidFill>
                <a:latin typeface="Times New Roman" panose="02020603050405020304" pitchFamily="18" charset="0"/>
                <a:cs typeface="Times New Roman" panose="02020603050405020304" pitchFamily="18" charset="0"/>
              </a:rPr>
              <a:t>gett</a:t>
            </a:r>
            <a:r>
              <a:rPr lang="ru-RU" sz="1400" dirty="0">
                <a:solidFill>
                  <a:srgbClr val="002060"/>
                </a:solidFill>
                <a:latin typeface="Times New Roman" panose="02020603050405020304" pitchFamily="18" charset="0"/>
                <a:cs typeface="Times New Roman" panose="02020603050405020304" pitchFamily="18" charset="0"/>
              </a:rPr>
              <a:t>e" (т.е. кожаный мешок)</a:t>
            </a:r>
          </a:p>
        </p:txBody>
      </p:sp>
      <p:sp>
        <p:nvSpPr>
          <p:cNvPr id="25" name="Прямоугольник с двумя скругленными противолежащими углами 24"/>
          <p:cNvSpPr/>
          <p:nvPr/>
        </p:nvSpPr>
        <p:spPr>
          <a:xfrm>
            <a:off x="354013" y="5734050"/>
            <a:ext cx="8208962" cy="792163"/>
          </a:xfrm>
          <a:prstGeom prst="round2DiagRect">
            <a:avLst/>
          </a:prstGeom>
          <a:gradFill>
            <a:gsLst>
              <a:gs pos="0">
                <a:schemeClr val="accent4">
                  <a:alpha val="91000"/>
                  <a:lumMod val="72000"/>
                  <a:lumOff val="28000"/>
                </a:schemeClr>
              </a:gs>
              <a:gs pos="35000">
                <a:schemeClr val="accent4">
                  <a:tint val="37000"/>
                  <a:satMod val="300000"/>
                </a:schemeClr>
              </a:gs>
              <a:gs pos="100000">
                <a:schemeClr val="accent4">
                  <a:tint val="15000"/>
                  <a:satMod val="350000"/>
                </a:schemeClr>
              </a:gs>
            </a:gsLst>
          </a:gradFill>
          <a:ln w="22225">
            <a:noFill/>
          </a:ln>
        </p:spPr>
        <p:style>
          <a:lnRef idx="1">
            <a:schemeClr val="accent4"/>
          </a:lnRef>
          <a:fillRef idx="2">
            <a:schemeClr val="accent4"/>
          </a:fillRef>
          <a:effectRef idx="1">
            <a:schemeClr val="accent4"/>
          </a:effectRef>
          <a:fontRef idx="minor">
            <a:schemeClr val="dk1"/>
          </a:fontRef>
        </p:style>
        <p:txBody>
          <a:bodyPr anchor="ctr"/>
          <a:lstStyle/>
          <a:p>
            <a:pPr algn="ctr">
              <a:defRPr/>
            </a:pPr>
            <a:r>
              <a:rPr lang="ru-RU" sz="1400" b="1" dirty="0">
                <a:solidFill>
                  <a:srgbClr val="002060"/>
                </a:solidFill>
                <a:latin typeface="Times New Roman" panose="02020603050405020304" pitchFamily="18" charset="0"/>
                <a:cs typeface="Times New Roman" panose="02020603050405020304" pitchFamily="18" charset="0"/>
              </a:rPr>
              <a:t>Если расходная часть бюджета превышает доходную, то бюджет формируется с дефицитом</a:t>
            </a:r>
          </a:p>
          <a:p>
            <a:pPr algn="ctr">
              <a:defRPr/>
            </a:pPr>
            <a:r>
              <a:rPr lang="ru-RU" sz="1400" b="1" dirty="0">
                <a:solidFill>
                  <a:srgbClr val="002060"/>
                </a:solidFill>
                <a:latin typeface="Times New Roman" panose="02020603050405020304" pitchFamily="18" charset="0"/>
                <a:cs typeface="Times New Roman" panose="02020603050405020304" pitchFamily="18" charset="0"/>
              </a:rPr>
              <a:t>Превышение доходов над расходами образует положительный остаток бюджета (профицит)</a:t>
            </a:r>
          </a:p>
        </p:txBody>
      </p:sp>
      <p:sp>
        <p:nvSpPr>
          <p:cNvPr id="7" name="Выгнутая вниз стрелка 6"/>
          <p:cNvSpPr/>
          <p:nvPr/>
        </p:nvSpPr>
        <p:spPr>
          <a:xfrm>
            <a:off x="3011488" y="3473450"/>
            <a:ext cx="6192837" cy="757238"/>
          </a:xfrm>
          <a:prstGeom prst="curvedUpArrow">
            <a:avLst/>
          </a:prstGeom>
          <a:solidFill>
            <a:schemeClr val="accent4">
              <a:lumMod val="7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anchor="ctr">
            <a:spAutoFit/>
          </a:bodyPr>
          <a:lstStyle/>
          <a:p>
            <a:pPr algn="ctr">
              <a:defRPr/>
            </a:pPr>
            <a:endParaRPr lang="ru-RU" sz="1200" dirty="0">
              <a:solidFill>
                <a:schemeClr val="tx1"/>
              </a:solidFill>
              <a:latin typeface="Times New Roman" panose="02020603050405020304" pitchFamily="18" charset="0"/>
              <a:cs typeface="Times New Roman" panose="02020603050405020304" pitchFamily="18" charset="0"/>
            </a:endParaRPr>
          </a:p>
        </p:txBody>
      </p:sp>
      <p:sp>
        <p:nvSpPr>
          <p:cNvPr id="11280" name="Номер слайда 17"/>
          <p:cNvSpPr>
            <a:spLocks noGrp="1"/>
          </p:cNvSpPr>
          <p:nvPr>
            <p:ph type="sldNum" sz="quarter" idx="12"/>
          </p:nvPr>
        </p:nvSpPr>
        <p:spPr bwMode="auto">
          <a:xfrm>
            <a:off x="6983413" y="6480175"/>
            <a:ext cx="2133600" cy="365125"/>
          </a:xfrm>
          <a:noFill/>
          <a:ln>
            <a:miter lim="800000"/>
            <a:headEnd/>
            <a:tailEnd/>
          </a:ln>
        </p:spPr>
        <p:txBody>
          <a:bodyPr/>
          <a:lstStyle/>
          <a:p>
            <a:fld id="{BD846CB9-2287-4E07-949B-24893685F415}" type="slidenum">
              <a:rPr lang="ru-RU" altLang="ru-RU" smtClean="0">
                <a:latin typeface="Arial" charset="0"/>
                <a:cs typeface="Arial" charset="0"/>
              </a:rPr>
              <a:pPr/>
              <a:t>6</a:t>
            </a:fld>
            <a:endParaRPr lang="ru-RU" altLang="ru-RU" smtClean="0">
              <a:latin typeface="Arial" charset="0"/>
              <a:cs typeface="Arial" charset="0"/>
            </a:endParaRPr>
          </a:p>
        </p:txBody>
      </p:sp>
    </p:spTree>
  </p:cSld>
  <p:clrMapOvr>
    <a:masterClrMapping/>
  </p:clrMapOvr>
  <p:transition spd="slow" advClick="0" advTm="2000">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a:xfrm>
            <a:off x="1619672" y="332656"/>
            <a:ext cx="5329238" cy="476250"/>
          </a:xfrm>
        </p:spPr>
        <p:txBody>
          <a:bodyPr>
            <a:normAutofit fontScale="90000"/>
          </a:bodyPr>
          <a:lstStyle/>
          <a:p>
            <a:pPr algn="ctr"/>
            <a:r>
              <a:rPr lang="ru-RU" altLang="ru-RU" sz="3200" dirty="0" smtClean="0">
                <a:solidFill>
                  <a:schemeClr val="accent6">
                    <a:lumMod val="75000"/>
                  </a:schemeClr>
                </a:solidFill>
                <a:latin typeface="Times New Roman" pitchFamily="18" charset="0"/>
                <a:cs typeface="Times New Roman" pitchFamily="18" charset="0"/>
              </a:rPr>
              <a:t>Этапы бюджетного процесса</a:t>
            </a:r>
          </a:p>
        </p:txBody>
      </p:sp>
      <p:graphicFrame>
        <p:nvGraphicFramePr>
          <p:cNvPr id="3" name="Схема 2"/>
          <p:cNvGraphicFramePr/>
          <p:nvPr/>
        </p:nvGraphicFramePr>
        <p:xfrm>
          <a:off x="467544" y="908720"/>
          <a:ext cx="7128792"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Заголовок 1"/>
          <p:cNvSpPr>
            <a:spLocks noGrp="1"/>
          </p:cNvSpPr>
          <p:nvPr>
            <p:ph type="title"/>
          </p:nvPr>
        </p:nvSpPr>
        <p:spPr>
          <a:xfrm>
            <a:off x="1691680" y="548680"/>
            <a:ext cx="6027440" cy="792311"/>
          </a:xfrm>
        </p:spPr>
        <p:txBody>
          <a:bodyPr/>
          <a:lstStyle/>
          <a:p>
            <a:pPr algn="ctr" eaLnBrk="1" hangingPunct="1"/>
            <a:r>
              <a:rPr lang="ru-RU" altLang="ru-RU" sz="2400" b="1" dirty="0" smtClean="0">
                <a:solidFill>
                  <a:schemeClr val="accent6">
                    <a:lumMod val="75000"/>
                  </a:schemeClr>
                </a:solidFill>
                <a:latin typeface="Times New Roman" pitchFamily="18" charset="0"/>
                <a:cs typeface="Times New Roman" pitchFamily="18" charset="0"/>
              </a:rPr>
              <a:t>Законодательная база при исполнении бюджета городского округа Лотошино</a:t>
            </a:r>
          </a:p>
        </p:txBody>
      </p:sp>
      <p:sp>
        <p:nvSpPr>
          <p:cNvPr id="3" name="Объект 2"/>
          <p:cNvSpPr>
            <a:spLocks noGrp="1"/>
          </p:cNvSpPr>
          <p:nvPr>
            <p:ph idx="1"/>
          </p:nvPr>
        </p:nvSpPr>
        <p:spPr>
          <a:xfrm>
            <a:off x="7740650" y="5876925"/>
            <a:ext cx="182563" cy="138113"/>
          </a:xfrm>
        </p:spPr>
        <p:txBody>
          <a:bodyPr rtlCol="0">
            <a:normAutofit fontScale="25000" lnSpcReduction="20000"/>
          </a:bodyPr>
          <a:lstStyle/>
          <a:p>
            <a:pPr indent="0" eaLnBrk="1" fontAlgn="auto" hangingPunct="1">
              <a:spcAft>
                <a:spcPts val="0"/>
              </a:spcAft>
              <a:buFont typeface="Arial" pitchFamily="34" charset="0"/>
              <a:buNone/>
              <a:defRPr/>
            </a:pPr>
            <a:endParaRPr lang="ru-RU" dirty="0">
              <a:solidFill>
                <a:srgbClr val="0070C0"/>
              </a:solidFill>
            </a:endParaRPr>
          </a:p>
        </p:txBody>
      </p:sp>
      <p:graphicFrame>
        <p:nvGraphicFramePr>
          <p:cNvPr id="6" name="Объект 4"/>
          <p:cNvGraphicFramePr>
            <a:graphicFrameLocks/>
          </p:cNvGraphicFramePr>
          <p:nvPr>
            <p:extLst>
              <p:ext uri="{D42A27DB-BD31-4B8C-83A1-F6EECF244321}">
                <p14:modId xmlns:p14="http://schemas.microsoft.com/office/powerpoint/2010/main" val="1371984835"/>
              </p:ext>
            </p:extLst>
          </p:nvPr>
        </p:nvGraphicFramePr>
        <p:xfrm>
          <a:off x="323528" y="1412776"/>
          <a:ext cx="8287948"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Овал 7"/>
          <p:cNvSpPr/>
          <p:nvPr/>
        </p:nvSpPr>
        <p:spPr>
          <a:xfrm>
            <a:off x="1116013" y="4005263"/>
            <a:ext cx="596900" cy="596900"/>
          </a:xfrm>
          <a:prstGeom prst="ellipse">
            <a:avLst/>
          </a:prstGeom>
        </p:spPr>
        <p:style>
          <a:lnRef idx="2">
            <a:schemeClr val="accent3"/>
          </a:lnRef>
          <a:fillRef idx="1">
            <a:schemeClr val="lt1"/>
          </a:fillRef>
          <a:effectRef idx="0">
            <a:schemeClr val="accent3"/>
          </a:effectRef>
          <a:fontRef idx="minor">
            <a:schemeClr val="dk1">
              <a:hueOff val="0"/>
              <a:satOff val="0"/>
              <a:lumOff val="0"/>
              <a:alphaOff val="0"/>
            </a:schemeClr>
          </a:fontRef>
        </p:style>
      </p:sp>
      <p:pic>
        <p:nvPicPr>
          <p:cNvPr id="21510" name="Рисунок 3"/>
          <p:cNvPicPr>
            <a:picLocks noChangeAspect="1"/>
          </p:cNvPicPr>
          <p:nvPr/>
        </p:nvPicPr>
        <p:blipFill>
          <a:blip r:embed="rId7" cstate="print"/>
          <a:srcRect/>
          <a:stretch>
            <a:fillRect/>
          </a:stretch>
        </p:blipFill>
        <p:spPr bwMode="auto">
          <a:xfrm>
            <a:off x="8112125" y="239713"/>
            <a:ext cx="881063" cy="985837"/>
          </a:xfrm>
          <a:prstGeom prst="rect">
            <a:avLst/>
          </a:prstGeom>
          <a:noFill/>
          <a:ln w="9525">
            <a:noFill/>
            <a:miter lim="800000"/>
            <a:headEnd/>
            <a:tailEnd/>
          </a:ln>
        </p:spPr>
      </p:pic>
      <p:pic>
        <p:nvPicPr>
          <p:cNvPr id="21511" name="Рисунок 4"/>
          <p:cNvPicPr>
            <a:picLocks noChangeAspect="1"/>
          </p:cNvPicPr>
          <p:nvPr/>
        </p:nvPicPr>
        <p:blipFill>
          <a:blip r:embed="rId8" cstate="print"/>
          <a:srcRect/>
          <a:stretch>
            <a:fillRect/>
          </a:stretch>
        </p:blipFill>
        <p:spPr bwMode="auto">
          <a:xfrm>
            <a:off x="333375" y="241300"/>
            <a:ext cx="784225" cy="984250"/>
          </a:xfrm>
          <a:prstGeom prst="rect">
            <a:avLst/>
          </a:prstGeom>
          <a:noFill/>
          <a:ln w="9525">
            <a:noFill/>
            <a:miter lim="800000"/>
            <a:headEnd/>
            <a:tailEnd/>
          </a:ln>
        </p:spPr>
      </p:pic>
      <p:sp>
        <p:nvSpPr>
          <p:cNvPr id="17" name="Овал 16"/>
          <p:cNvSpPr/>
          <p:nvPr/>
        </p:nvSpPr>
        <p:spPr>
          <a:xfrm>
            <a:off x="971550" y="3200400"/>
            <a:ext cx="630238" cy="636588"/>
          </a:xfrm>
          <a:prstGeom prst="ellipse">
            <a:avLst/>
          </a:prstGeom>
          <a:blipFill rotWithShape="0">
            <a:blip r:embed="rId9" cstate="print"/>
            <a:stretch>
              <a:fillRect/>
            </a:stretch>
          </a:blipFill>
        </p:spPr>
        <p:style>
          <a:lnRef idx="2">
            <a:schemeClr val="accent3"/>
          </a:lnRef>
          <a:fillRef idx="1">
            <a:schemeClr val="lt1"/>
          </a:fillRef>
          <a:effectRef idx="0">
            <a:schemeClr val="accent3"/>
          </a:effectRef>
          <a:fontRef idx="minor">
            <a:schemeClr val="dk1">
              <a:hueOff val="0"/>
              <a:satOff val="0"/>
              <a:lumOff val="0"/>
              <a:alphaOff val="0"/>
            </a:schemeClr>
          </a:fontRef>
        </p:style>
      </p:sp>
      <p:sp>
        <p:nvSpPr>
          <p:cNvPr id="18" name="Овал 17"/>
          <p:cNvSpPr/>
          <p:nvPr/>
        </p:nvSpPr>
        <p:spPr>
          <a:xfrm>
            <a:off x="1071563" y="3857625"/>
            <a:ext cx="714375" cy="715963"/>
          </a:xfrm>
          <a:prstGeom prst="ellipse">
            <a:avLst/>
          </a:prstGeom>
          <a:blipFill rotWithShape="0">
            <a:blip r:embed="rId9" cstate="print"/>
            <a:stretch>
              <a:fillRect/>
            </a:stretch>
          </a:blipFill>
        </p:spPr>
        <p:style>
          <a:lnRef idx="2">
            <a:schemeClr val="accent3"/>
          </a:lnRef>
          <a:fillRef idx="1">
            <a:schemeClr val="lt1"/>
          </a:fillRef>
          <a:effectRef idx="0">
            <a:schemeClr val="accent3"/>
          </a:effectRef>
          <a:fontRef idx="minor">
            <a:schemeClr val="dk1">
              <a:hueOff val="0"/>
              <a:satOff val="0"/>
              <a:lumOff val="0"/>
              <a:alphaOff val="0"/>
            </a:schemeClr>
          </a:fontRef>
        </p:style>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476672"/>
            <a:ext cx="8786813" cy="928687"/>
          </a:xfrm>
        </p:spPr>
        <p:txBody>
          <a:bodyPr>
            <a:noAutofit/>
          </a:bodyPr>
          <a:lstStyle/>
          <a:p>
            <a:pPr algn="ctr" eaLnBrk="1" fontAlgn="auto" hangingPunct="1">
              <a:spcAft>
                <a:spcPts val="0"/>
              </a:spcAft>
              <a:defRPr/>
            </a:pPr>
            <a:r>
              <a:rPr lang="ru-RU" sz="2000" b="1" dirty="0" smtClean="0">
                <a:solidFill>
                  <a:schemeClr val="accent6">
                    <a:lumMod val="75000"/>
                  </a:schemeClr>
                </a:solidFill>
                <a:latin typeface="+mn-lt"/>
              </a:rPr>
              <a:t>Выполнение основных показателей прогноза социально-экономического развития городского округа Лотошино</a:t>
            </a:r>
            <a:endParaRPr lang="ru-RU" sz="2000" b="1" dirty="0">
              <a:solidFill>
                <a:schemeClr val="accent6">
                  <a:lumMod val="75000"/>
                </a:schemeClr>
              </a:solidFill>
              <a:latin typeface="+mn-lt"/>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1498555495"/>
              </p:ext>
            </p:extLst>
          </p:nvPr>
        </p:nvGraphicFramePr>
        <p:xfrm>
          <a:off x="214281" y="1628800"/>
          <a:ext cx="8750207" cy="4392488"/>
        </p:xfrm>
        <a:graphic>
          <a:graphicData uri="http://schemas.openxmlformats.org/drawingml/2006/table">
            <a:tbl>
              <a:tblPr firstRow="1" bandRow="1">
                <a:tableStyleId>{F5AB1C69-6EDB-4FF4-983F-18BD219EF322}</a:tableStyleId>
              </a:tblPr>
              <a:tblGrid>
                <a:gridCol w="1869307">
                  <a:extLst>
                    <a:ext uri="{9D8B030D-6E8A-4147-A177-3AD203B41FA5}">
                      <a16:colId xmlns:a16="http://schemas.microsoft.com/office/drawing/2014/main" val="20000"/>
                    </a:ext>
                  </a:extLst>
                </a:gridCol>
                <a:gridCol w="908516">
                  <a:extLst>
                    <a:ext uri="{9D8B030D-6E8A-4147-A177-3AD203B41FA5}">
                      <a16:colId xmlns:a16="http://schemas.microsoft.com/office/drawing/2014/main" val="20001"/>
                    </a:ext>
                  </a:extLst>
                </a:gridCol>
                <a:gridCol w="767501">
                  <a:extLst>
                    <a:ext uri="{9D8B030D-6E8A-4147-A177-3AD203B41FA5}">
                      <a16:colId xmlns:a16="http://schemas.microsoft.com/office/drawing/2014/main" val="20002"/>
                    </a:ext>
                  </a:extLst>
                </a:gridCol>
                <a:gridCol w="1206930">
                  <a:extLst>
                    <a:ext uri="{9D8B030D-6E8A-4147-A177-3AD203B41FA5}">
                      <a16:colId xmlns:a16="http://schemas.microsoft.com/office/drawing/2014/main" val="20003"/>
                    </a:ext>
                  </a:extLst>
                </a:gridCol>
                <a:gridCol w="1056063">
                  <a:extLst>
                    <a:ext uri="{9D8B030D-6E8A-4147-A177-3AD203B41FA5}">
                      <a16:colId xmlns:a16="http://schemas.microsoft.com/office/drawing/2014/main" val="20004"/>
                    </a:ext>
                  </a:extLst>
                </a:gridCol>
                <a:gridCol w="829765">
                  <a:extLst>
                    <a:ext uri="{9D8B030D-6E8A-4147-A177-3AD203B41FA5}">
                      <a16:colId xmlns:a16="http://schemas.microsoft.com/office/drawing/2014/main" val="20005"/>
                    </a:ext>
                  </a:extLst>
                </a:gridCol>
                <a:gridCol w="1056063">
                  <a:extLst>
                    <a:ext uri="{9D8B030D-6E8A-4147-A177-3AD203B41FA5}">
                      <a16:colId xmlns:a16="http://schemas.microsoft.com/office/drawing/2014/main" val="20006"/>
                    </a:ext>
                  </a:extLst>
                </a:gridCol>
                <a:gridCol w="1056062">
                  <a:extLst>
                    <a:ext uri="{9D8B030D-6E8A-4147-A177-3AD203B41FA5}">
                      <a16:colId xmlns:a16="http://schemas.microsoft.com/office/drawing/2014/main" val="20007"/>
                    </a:ext>
                  </a:extLst>
                </a:gridCol>
              </a:tblGrid>
              <a:tr h="644425">
                <a:tc>
                  <a:txBody>
                    <a:bodyPr/>
                    <a:lstStyle/>
                    <a:p>
                      <a:pPr algn="ctr">
                        <a:spcAft>
                          <a:spcPts val="0"/>
                        </a:spcAft>
                      </a:pPr>
                      <a:r>
                        <a:rPr lang="ru-RU" sz="1000" dirty="0">
                          <a:solidFill>
                            <a:schemeClr val="tx1"/>
                          </a:solidFill>
                        </a:rPr>
                        <a:t>Наименование</a:t>
                      </a:r>
                      <a:endParaRPr lang="ru-RU" sz="1200" dirty="0">
                        <a:solidFill>
                          <a:schemeClr val="tx1"/>
                        </a:solidFill>
                      </a:endParaRPr>
                    </a:p>
                    <a:p>
                      <a:pPr algn="ctr">
                        <a:spcAft>
                          <a:spcPts val="0"/>
                        </a:spcAft>
                      </a:pPr>
                      <a:r>
                        <a:rPr lang="ru-RU" sz="1000" dirty="0">
                          <a:solidFill>
                            <a:schemeClr val="tx1"/>
                          </a:solidFill>
                        </a:rPr>
                        <a:t>показателя</a:t>
                      </a:r>
                      <a:endParaRPr lang="ru-RU" sz="1200" dirty="0">
                        <a:solidFill>
                          <a:schemeClr val="tx1"/>
                        </a:solidFill>
                        <a:latin typeface="Times New Roman"/>
                        <a:ea typeface="Times New Roman"/>
                        <a:cs typeface="Times New Roman"/>
                      </a:endParaRPr>
                    </a:p>
                  </a:txBody>
                  <a:tcPr marL="68580" marR="68580" marT="0" marB="0" anchor="ctr">
                    <a:solidFill>
                      <a:schemeClr val="accent1">
                        <a:lumMod val="40000"/>
                        <a:lumOff val="60000"/>
                      </a:schemeClr>
                    </a:solidFill>
                  </a:tcPr>
                </a:tc>
                <a:tc>
                  <a:txBody>
                    <a:bodyPr/>
                    <a:lstStyle/>
                    <a:p>
                      <a:pPr algn="ctr">
                        <a:spcAft>
                          <a:spcPts val="0"/>
                        </a:spcAft>
                      </a:pPr>
                      <a:r>
                        <a:rPr lang="ru-RU" sz="1000" dirty="0">
                          <a:solidFill>
                            <a:schemeClr val="tx1"/>
                          </a:solidFill>
                        </a:rPr>
                        <a:t>Единица</a:t>
                      </a:r>
                      <a:endParaRPr lang="ru-RU" sz="1200" dirty="0">
                        <a:solidFill>
                          <a:schemeClr val="tx1"/>
                        </a:solidFill>
                      </a:endParaRPr>
                    </a:p>
                    <a:p>
                      <a:pPr algn="ctr">
                        <a:spcAft>
                          <a:spcPts val="0"/>
                        </a:spcAft>
                      </a:pPr>
                      <a:r>
                        <a:rPr lang="ru-RU" sz="1000" dirty="0">
                          <a:solidFill>
                            <a:schemeClr val="tx1"/>
                          </a:solidFill>
                        </a:rPr>
                        <a:t>измерен.</a:t>
                      </a:r>
                      <a:endParaRPr lang="ru-RU" sz="1200" dirty="0">
                        <a:solidFill>
                          <a:schemeClr val="tx1"/>
                        </a:solidFill>
                        <a:latin typeface="Times New Roman"/>
                        <a:ea typeface="Times New Roman"/>
                        <a:cs typeface="Times New Roman"/>
                      </a:endParaRPr>
                    </a:p>
                  </a:txBody>
                  <a:tcPr marL="68580" marR="68580" marT="0" marB="0" anchor="ctr">
                    <a:solidFill>
                      <a:schemeClr val="accent1">
                        <a:lumMod val="40000"/>
                        <a:lumOff val="60000"/>
                      </a:schemeClr>
                    </a:solidFill>
                  </a:tcPr>
                </a:tc>
                <a:tc>
                  <a:txBody>
                    <a:bodyPr/>
                    <a:lstStyle/>
                    <a:p>
                      <a:pPr algn="ctr">
                        <a:spcAft>
                          <a:spcPts val="0"/>
                        </a:spcAft>
                      </a:pPr>
                      <a:r>
                        <a:rPr lang="ru-RU" sz="1000" dirty="0" smtClean="0">
                          <a:solidFill>
                            <a:schemeClr val="tx1"/>
                          </a:solidFill>
                        </a:rPr>
                        <a:t>План 2022 года</a:t>
                      </a:r>
                      <a:endParaRPr lang="ru-RU" sz="1200" dirty="0">
                        <a:solidFill>
                          <a:schemeClr val="tx1"/>
                        </a:solidFill>
                        <a:latin typeface="Times New Roman"/>
                        <a:ea typeface="Times New Roman"/>
                        <a:cs typeface="Times New Roman"/>
                      </a:endParaRPr>
                    </a:p>
                  </a:txBody>
                  <a:tcPr marL="68580" marR="68580" marT="0" marB="0" anchor="ctr">
                    <a:solidFill>
                      <a:schemeClr val="accent1">
                        <a:lumMod val="40000"/>
                        <a:lumOff val="60000"/>
                      </a:schemeClr>
                    </a:solidFill>
                  </a:tcPr>
                </a:tc>
                <a:tc>
                  <a:txBody>
                    <a:bodyPr/>
                    <a:lstStyle/>
                    <a:p>
                      <a:pPr algn="ctr">
                        <a:spcAft>
                          <a:spcPts val="0"/>
                        </a:spcAft>
                      </a:pPr>
                      <a:r>
                        <a:rPr lang="ru-RU" sz="1000" dirty="0" smtClean="0">
                          <a:solidFill>
                            <a:schemeClr val="tx1"/>
                          </a:solidFill>
                          <a:latin typeface="+mn-lt"/>
                          <a:ea typeface="+mn-ea"/>
                          <a:cs typeface="+mn-cs"/>
                        </a:rPr>
                        <a:t>Фактическое</a:t>
                      </a:r>
                      <a:r>
                        <a:rPr lang="ru-RU" sz="1000" baseline="0" dirty="0" smtClean="0">
                          <a:solidFill>
                            <a:schemeClr val="tx1"/>
                          </a:solidFill>
                          <a:latin typeface="+mn-lt"/>
                          <a:ea typeface="+mn-ea"/>
                          <a:cs typeface="+mn-cs"/>
                        </a:rPr>
                        <a:t> значение 2022 года</a:t>
                      </a:r>
                      <a:endParaRPr lang="ru-RU" sz="1200" dirty="0">
                        <a:solidFill>
                          <a:schemeClr val="tx1"/>
                        </a:solidFill>
                        <a:latin typeface="Times New Roman"/>
                        <a:ea typeface="Times New Roman"/>
                        <a:cs typeface="Times New Roman"/>
                      </a:endParaRPr>
                    </a:p>
                  </a:txBody>
                  <a:tcPr marL="68580" marR="68580" marT="0" marB="0" anchor="ctr">
                    <a:solidFill>
                      <a:schemeClr val="accent1">
                        <a:lumMod val="40000"/>
                        <a:lumOff val="60000"/>
                      </a:schemeClr>
                    </a:solidFill>
                  </a:tcPr>
                </a:tc>
                <a:tc>
                  <a:txBody>
                    <a:bodyPr/>
                    <a:lstStyle/>
                    <a:p>
                      <a:pPr algn="ctr">
                        <a:spcAft>
                          <a:spcPts val="0"/>
                        </a:spcAft>
                      </a:pPr>
                      <a:r>
                        <a:rPr lang="ru-RU" sz="1000" dirty="0" smtClean="0">
                          <a:solidFill>
                            <a:schemeClr val="tx1"/>
                          </a:solidFill>
                        </a:rPr>
                        <a:t>Процент выполнения</a:t>
                      </a:r>
                      <a:endParaRPr lang="ru-RU" sz="1200" dirty="0">
                        <a:solidFill>
                          <a:schemeClr val="tx1"/>
                        </a:solidFill>
                        <a:latin typeface="Times New Roman"/>
                        <a:ea typeface="Times New Roman"/>
                        <a:cs typeface="Times New Roman"/>
                      </a:endParaRPr>
                    </a:p>
                  </a:txBody>
                  <a:tcPr marL="68580" marR="68580" marT="0" marB="0" anchor="ctr">
                    <a:solidFill>
                      <a:schemeClr val="accent1">
                        <a:lumMod val="40000"/>
                        <a:lumOff val="60000"/>
                      </a:schemeClr>
                    </a:solidFill>
                  </a:tcPr>
                </a:tc>
                <a:tc>
                  <a:txBody>
                    <a:bodyPr/>
                    <a:lstStyle/>
                    <a:p>
                      <a:pPr algn="ctr">
                        <a:spcAft>
                          <a:spcPts val="0"/>
                        </a:spcAft>
                      </a:pPr>
                      <a:r>
                        <a:rPr lang="ru-RU" sz="1000" dirty="0" smtClean="0">
                          <a:solidFill>
                            <a:schemeClr val="tx1"/>
                          </a:solidFill>
                        </a:rPr>
                        <a:t>План 2023 года</a:t>
                      </a:r>
                      <a:endParaRPr lang="ru-RU" sz="1200" dirty="0">
                        <a:solidFill>
                          <a:schemeClr val="tx1"/>
                        </a:solidFill>
                        <a:latin typeface="Times New Roman"/>
                        <a:ea typeface="Times New Roman"/>
                        <a:cs typeface="Times New Roman"/>
                      </a:endParaRPr>
                    </a:p>
                  </a:txBody>
                  <a:tcPr marL="68580" marR="68580" marT="0" marB="0" anchor="ctr">
                    <a:solidFill>
                      <a:schemeClr val="accent1">
                        <a:lumMod val="40000"/>
                        <a:lumOff val="60000"/>
                      </a:schemeClr>
                    </a:solidFill>
                  </a:tcPr>
                </a:tc>
                <a:tc>
                  <a:txBody>
                    <a:bodyPr/>
                    <a:lstStyle/>
                    <a:p>
                      <a:pPr algn="ctr">
                        <a:spcAft>
                          <a:spcPts val="0"/>
                        </a:spcAft>
                      </a:pPr>
                      <a:r>
                        <a:rPr lang="ru-RU" sz="1000" dirty="0" smtClean="0">
                          <a:solidFill>
                            <a:schemeClr val="tx1"/>
                          </a:solidFill>
                          <a:latin typeface="+mn-lt"/>
                          <a:ea typeface="+mn-ea"/>
                          <a:cs typeface="+mn-cs"/>
                        </a:rPr>
                        <a:t>Фактическое</a:t>
                      </a:r>
                      <a:r>
                        <a:rPr lang="ru-RU" sz="1000" baseline="0" dirty="0" smtClean="0">
                          <a:solidFill>
                            <a:schemeClr val="tx1"/>
                          </a:solidFill>
                          <a:latin typeface="+mn-lt"/>
                          <a:ea typeface="+mn-ea"/>
                          <a:cs typeface="+mn-cs"/>
                        </a:rPr>
                        <a:t> значение 2023 года</a:t>
                      </a:r>
                      <a:endParaRPr lang="ru-RU" sz="1200" dirty="0">
                        <a:solidFill>
                          <a:schemeClr val="tx1"/>
                        </a:solidFill>
                        <a:latin typeface="Times New Roman"/>
                        <a:ea typeface="Times New Roman"/>
                        <a:cs typeface="Times New Roman"/>
                      </a:endParaRPr>
                    </a:p>
                  </a:txBody>
                  <a:tcPr marL="68580" marR="68580" marT="0" marB="0" anchor="ctr">
                    <a:solidFill>
                      <a:schemeClr val="accent1">
                        <a:lumMod val="40000"/>
                        <a:lumOff val="60000"/>
                      </a:schemeClr>
                    </a:solidFill>
                  </a:tcPr>
                </a:tc>
                <a:tc>
                  <a:txBody>
                    <a:bodyPr/>
                    <a:lstStyle/>
                    <a:p>
                      <a:pPr algn="ctr">
                        <a:spcAft>
                          <a:spcPts val="0"/>
                        </a:spcAft>
                      </a:pPr>
                      <a:r>
                        <a:rPr lang="ru-RU" sz="1000" dirty="0" smtClean="0">
                          <a:solidFill>
                            <a:schemeClr val="tx1"/>
                          </a:solidFill>
                        </a:rPr>
                        <a:t>Процент выполнения</a:t>
                      </a:r>
                      <a:endParaRPr lang="ru-RU" sz="1200" dirty="0">
                        <a:solidFill>
                          <a:schemeClr val="tx1"/>
                        </a:solidFill>
                        <a:latin typeface="Times New Roman"/>
                        <a:ea typeface="Times New Roman"/>
                        <a:cs typeface="Times New Roman"/>
                      </a:endParaRPr>
                    </a:p>
                  </a:txBody>
                  <a:tcPr marL="68580" marR="68580" marT="0" marB="0" anchor="ctr">
                    <a:solidFill>
                      <a:schemeClr val="accent1">
                        <a:lumMod val="40000"/>
                        <a:lumOff val="60000"/>
                      </a:schemeClr>
                    </a:solidFill>
                  </a:tcPr>
                </a:tc>
                <a:extLst>
                  <a:ext uri="{0D108BD9-81ED-4DB2-BD59-A6C34878D82A}">
                    <a16:rowId xmlns:a16="http://schemas.microsoft.com/office/drawing/2014/main" val="10000"/>
                  </a:ext>
                </a:extLst>
              </a:tr>
              <a:tr h="651719">
                <a:tc>
                  <a:txBody>
                    <a:bodyPr/>
                    <a:lstStyle/>
                    <a:p>
                      <a:pPr algn="just">
                        <a:spcAft>
                          <a:spcPts val="0"/>
                        </a:spcAft>
                      </a:pPr>
                      <a:r>
                        <a:rPr lang="ru-RU" sz="1000" dirty="0" smtClean="0"/>
                        <a:t>Среднемесячная заработная </a:t>
                      </a:r>
                      <a:r>
                        <a:rPr lang="ru-RU" sz="1000" dirty="0"/>
                        <a:t>плата</a:t>
                      </a:r>
                      <a:endParaRPr lang="ru-RU" sz="12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algn="ctr">
                        <a:spcAft>
                          <a:spcPts val="0"/>
                        </a:spcAft>
                      </a:pPr>
                      <a:r>
                        <a:rPr lang="ru-RU" sz="1000" dirty="0"/>
                        <a:t>рублей</a:t>
                      </a:r>
                      <a:endParaRPr lang="ru-RU" sz="12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41 404,6</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41 819,3</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101,0</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43 266,1</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43 100,0</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99,6</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10003"/>
                  </a:ext>
                </a:extLst>
              </a:tr>
              <a:tr h="576064">
                <a:tc>
                  <a:txBody>
                    <a:bodyPr/>
                    <a:lstStyle/>
                    <a:p>
                      <a:pPr algn="just">
                        <a:spcAft>
                          <a:spcPts val="0"/>
                        </a:spcAft>
                      </a:pPr>
                      <a:r>
                        <a:rPr lang="ru-RU" sz="1000" dirty="0"/>
                        <a:t>Фонд заработной платы</a:t>
                      </a:r>
                      <a:endParaRPr lang="ru-RU" sz="12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algn="ctr">
                        <a:spcAft>
                          <a:spcPts val="0"/>
                        </a:spcAft>
                      </a:pPr>
                      <a:r>
                        <a:rPr lang="ru-RU" sz="1000" dirty="0"/>
                        <a:t>млн. руб.</a:t>
                      </a:r>
                      <a:endParaRPr lang="ru-RU" sz="12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1 437,9</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1 397,1</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97,2</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1 287,6</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1 324,4</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102,8</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10004"/>
                  </a:ext>
                </a:extLst>
              </a:tr>
              <a:tr h="720080">
                <a:tc>
                  <a:txBody>
                    <a:bodyPr/>
                    <a:lstStyle/>
                    <a:p>
                      <a:pPr algn="just">
                        <a:spcAft>
                          <a:spcPts val="0"/>
                        </a:spcAft>
                      </a:pPr>
                      <a:r>
                        <a:rPr lang="ru-RU" sz="1000" dirty="0"/>
                        <a:t>Темп роста заработной платы</a:t>
                      </a:r>
                      <a:endParaRPr lang="ru-RU" sz="12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algn="ctr">
                        <a:spcAft>
                          <a:spcPts val="0"/>
                        </a:spcAft>
                      </a:pPr>
                      <a:r>
                        <a:rPr lang="ru-RU" sz="1000" dirty="0"/>
                        <a:t>%</a:t>
                      </a:r>
                      <a:endParaRPr lang="ru-RU" sz="12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103,3</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102,7</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99,4</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103,5</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103,1</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99,6</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10005"/>
                  </a:ext>
                </a:extLst>
              </a:tr>
              <a:tr h="864096">
                <a:tc>
                  <a:txBody>
                    <a:bodyPr/>
                    <a:lstStyle/>
                    <a:p>
                      <a:pPr marL="0" algn="just" rtl="0" eaLnBrk="1" latinLnBrk="0" hangingPunct="1">
                        <a:spcAft>
                          <a:spcPts val="0"/>
                        </a:spcAft>
                      </a:pPr>
                      <a:r>
                        <a:rPr kumimoji="0" lang="ru-RU" sz="1000" kern="1200" dirty="0" smtClean="0">
                          <a:solidFill>
                            <a:schemeClr val="dk1"/>
                          </a:solidFill>
                          <a:latin typeface="+mn-lt"/>
                          <a:ea typeface="+mn-ea"/>
                          <a:cs typeface="+mn-cs"/>
                        </a:rPr>
                        <a:t>Ввод в эксплуатацию жилых домов, построенных за счет всех источников финансирования</a:t>
                      </a:r>
                      <a:endParaRPr kumimoji="0" lang="ru-RU" sz="1000" kern="1200" dirty="0">
                        <a:solidFill>
                          <a:schemeClr val="dk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000" kern="1200" dirty="0" smtClean="0">
                          <a:solidFill>
                            <a:schemeClr val="dk1"/>
                          </a:solidFill>
                          <a:latin typeface="+mn-lt"/>
                          <a:ea typeface="+mn-ea"/>
                          <a:cs typeface="+mn-cs"/>
                        </a:rPr>
                        <a:t>тыс.кв. м общей площади</a:t>
                      </a:r>
                      <a:endParaRPr kumimoji="0" lang="ru-RU" sz="1000" kern="1200" dirty="0">
                        <a:solidFill>
                          <a:schemeClr val="dk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25,5</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20,4</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80,0</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13,6</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17,2</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126,6</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10007"/>
                  </a:ext>
                </a:extLst>
              </a:tr>
              <a:tr h="936104">
                <a:tc>
                  <a:txBody>
                    <a:bodyPr/>
                    <a:lstStyle/>
                    <a:p>
                      <a:pPr algn="just">
                        <a:spcAft>
                          <a:spcPts val="0"/>
                        </a:spcAft>
                      </a:pPr>
                      <a:r>
                        <a:rPr lang="ru-RU" sz="1000" dirty="0"/>
                        <a:t>Численность</a:t>
                      </a:r>
                      <a:endParaRPr lang="ru-RU" sz="1200" dirty="0"/>
                    </a:p>
                    <a:p>
                      <a:pPr algn="just">
                        <a:spcAft>
                          <a:spcPts val="0"/>
                        </a:spcAft>
                      </a:pPr>
                      <a:r>
                        <a:rPr lang="ru-RU" sz="1000" dirty="0"/>
                        <a:t>населения  </a:t>
                      </a:r>
                      <a:r>
                        <a:rPr lang="ru-RU" sz="1000" dirty="0" smtClean="0"/>
                        <a:t>на </a:t>
                      </a:r>
                      <a:r>
                        <a:rPr lang="ru-RU" sz="1000" dirty="0"/>
                        <a:t>конец  </a:t>
                      </a:r>
                      <a:r>
                        <a:rPr lang="ru-RU" sz="1000" dirty="0" smtClean="0"/>
                        <a:t>года</a:t>
                      </a:r>
                      <a:endParaRPr lang="ru-RU" sz="12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algn="ctr">
                        <a:spcAft>
                          <a:spcPts val="0"/>
                        </a:spcAft>
                      </a:pPr>
                      <a:r>
                        <a:rPr lang="ru-RU" sz="1000" dirty="0" smtClean="0"/>
                        <a:t>человек</a:t>
                      </a:r>
                      <a:endParaRPr lang="ru-RU" sz="12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15 617</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21 919</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140,4</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21 753</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21 886</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mn-lt"/>
                          <a:ea typeface="+mn-ea"/>
                          <a:cs typeface="+mn-cs"/>
                        </a:rPr>
                        <a:t>100,6</a:t>
                      </a:r>
                      <a:endParaRPr kumimoji="0" lang="ru-RU" sz="1200" kern="1200" dirty="0">
                        <a:solidFill>
                          <a:schemeClr val="tx1"/>
                        </a:solidFill>
                        <a:latin typeface="+mn-lt"/>
                        <a:ea typeface="+mn-ea"/>
                        <a:cs typeface="+mn-cs"/>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10008"/>
                  </a:ext>
                </a:extLst>
              </a:tr>
            </a:tbl>
          </a:graphicData>
        </a:graphic>
      </p:graphicFrame>
    </p:spTree>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TM04033917[[fn=Берлин]]</Template>
  <TotalTime>14727</TotalTime>
  <Words>14167</Words>
  <Application>Microsoft Office PowerPoint</Application>
  <PresentationFormat>Экран (4:3)</PresentationFormat>
  <Paragraphs>2328</Paragraphs>
  <Slides>59</Slides>
  <Notes>5</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59</vt:i4>
      </vt:variant>
    </vt:vector>
  </HeadingPairs>
  <TitlesOfParts>
    <vt:vector size="67" baseType="lpstr">
      <vt:lpstr>Arial</vt:lpstr>
      <vt:lpstr>Arial Narrow</vt:lpstr>
      <vt:lpstr>Calibri</vt:lpstr>
      <vt:lpstr>Constantia</vt:lpstr>
      <vt:lpstr>Times New Roman</vt:lpstr>
      <vt:lpstr>Wingdings</vt:lpstr>
      <vt:lpstr>Wingdings 2</vt:lpstr>
      <vt:lpstr>Поток</vt:lpstr>
      <vt:lpstr>БЮДЖЕТ ДЛЯ ГРАЖДАН</vt:lpstr>
      <vt:lpstr>Презентация PowerPoint</vt:lpstr>
      <vt:lpstr>Презентация PowerPoint</vt:lpstr>
      <vt:lpstr>ГЛОССАРИЙ (основные понятия и определения) </vt:lpstr>
      <vt:lpstr> ГЛОССАРИЙ (основные понятия и определения) </vt:lpstr>
      <vt:lpstr>ЧТО ТАКОЕ БЮДЖЕТ?</vt:lpstr>
      <vt:lpstr>Этапы бюджетного процесса</vt:lpstr>
      <vt:lpstr>Законодательная база при исполнении бюджета городского округа Лотошино</vt:lpstr>
      <vt:lpstr>Выполнение основных показателей прогноза социально-экономического развития городского округа Лотошино</vt:lpstr>
      <vt:lpstr>Основные задачи и приоритеты бюджетной политики городского округа Лотошино в 2023 году</vt:lpstr>
      <vt:lpstr>Презентация PowerPoint</vt:lpstr>
      <vt:lpstr>Изменения в решение Совета депутатов городского округа Лотошино от 22.12.2022 №386/48 «О бюджете городского округа Лотошино Московской области на 2023 год и на плановый период 2024 и 2025 годов»</vt:lpstr>
      <vt:lpstr>Основные характеристики  исполнения бюджета городского округа Лотошино за 2023 год</vt:lpstr>
      <vt:lpstr>Доходная часть бюджета  городского округа Лотошино</vt:lpstr>
      <vt:lpstr>Структура доходов бюджета городского округа Лотошино 2023 года</vt:lpstr>
      <vt:lpstr>Структура налоговых доходов бюджета городского округа Лотошино 2023 года</vt:lpstr>
      <vt:lpstr>Структура неналоговых доходов бюджета городского округа Лотошино 2023 года</vt:lpstr>
      <vt:lpstr>Структура безвозмездных поступлений от других бюджетов бюджетной системы в 2023 году</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Информация об объеме налоговых и неналоговых доходов на душу населения городского округа Лотошино Московской области </vt:lpstr>
      <vt:lpstr>Презентация PowerPoint</vt:lpstr>
      <vt:lpstr>Информация о налоговых льготах и ставках налогов на территории городского округа Лотошино</vt:lpstr>
      <vt:lpstr>Информация о налоговых льготах и ставках налогов на территории городского округа Лотошино</vt:lpstr>
      <vt:lpstr>Информация о налоговых льготах и ставках налогов на территории городского округа Лотошино</vt:lpstr>
      <vt:lpstr>Объемы выпадающих доходов в связи с предоставлением льгот, установленных представительными органами местного самоуправления в соответствии с порядком, утверждённым нормативно-правовым актом  городского округа Лотошино</vt:lpstr>
      <vt:lpstr>Объемы выпадающих доходов в связи с предоставлением льгот, установленных представительными органами местного самоуправления в соответствии с порядком, утверждённым нормативно-правовым актом  городского округа Лотошино</vt:lpstr>
      <vt:lpstr>Динамика расходов бюджета  городского округа Лотошино</vt:lpstr>
      <vt:lpstr>Распределение расходов по разделам классификации расходов бюджета городского округа Лотошино за 2023 год</vt:lpstr>
      <vt:lpstr>Сведения о расходах по разделам и подразделам классификации расходов бюджета городского округа Лотошино</vt:lpstr>
      <vt:lpstr>Сведения о расходах по разделам и подразделам классификации расходов бюджета городского округа Лотошино</vt:lpstr>
      <vt:lpstr>Сведения о расходах по разделам и подразделам классификации расходов бюджета городского округа Лотошино</vt:lpstr>
      <vt:lpstr>Расходы бюджета городского округа Лотошино в разрезе муниципальных программ                            (тыс. руб.)</vt:lpstr>
      <vt:lpstr>Презентация PowerPoint</vt:lpstr>
      <vt:lpstr>Информация достигнутых и плановых приоритетных целевых показателей муниципальных программ городского округа Лотошино</vt:lpstr>
      <vt:lpstr>Информация достигнутых и плановых приоритетных целевых показателей муниципальных программ городского округа Лотошино</vt:lpstr>
      <vt:lpstr>Презентация PowerPoint</vt:lpstr>
      <vt:lpstr>Информация достигнутых и плановых приоритетных целевых показателей муниципальных программ городского округа Лотошино</vt:lpstr>
      <vt:lpstr>Информация достигнутых и плановых приоритетных целевых показателей муниципальных программ городского округа Лотошино</vt:lpstr>
      <vt:lpstr>Информация достигнутых и плановых приоритетных целевых показателей муниципальных программ городского округа Лотошино</vt:lpstr>
      <vt:lpstr>Информация достигнутых и плановых приоритетных целевых показателей муниципальных программ городского округа Лотошино</vt:lpstr>
      <vt:lpstr>Информация достигнутых и плановых приоритетных целевых показателей муниципальных программ городского округа Лотошино</vt:lpstr>
      <vt:lpstr>Информация достигнутых и плановых приоритетных целевых показателей муниципальных программ городского округа Лотошино</vt:lpstr>
      <vt:lpstr>Информация достигнутых и плановых приоритетных целевых показателей муниципальных программ городского округа Лотошино</vt:lpstr>
      <vt:lpstr>Информация достигнутых и плановых приоритетных целевых показателей муниципальных программ городского округа Лотошино</vt:lpstr>
      <vt:lpstr>Расходы бюджета с учетом интересов целевых групп пользователей (физические и юридические лица) на которые направлены мероприятия муниципальных программ городского округа Лотошино Московской области в 2023 году</vt:lpstr>
      <vt:lpstr>Расходы бюджета с учетом интересов целевых групп пользователей, на которые направлены мероприятия муниципальных программ городского округа Лотошино Московской области на 2023-2025 годы</vt:lpstr>
      <vt:lpstr>Презентация PowerPoint</vt:lpstr>
      <vt:lpstr>Презентация PowerPoint</vt:lpstr>
      <vt:lpstr>Контактная информация</vt:lpstr>
    </vt:vector>
  </TitlesOfParts>
  <Company>MoBIL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Анисимова В.В.</cp:lastModifiedBy>
  <cp:revision>1579</cp:revision>
  <cp:lastPrinted>2024-04-11T13:47:37Z</cp:lastPrinted>
  <dcterms:created xsi:type="dcterms:W3CDTF">2013-12-02T11:14:33Z</dcterms:created>
  <dcterms:modified xsi:type="dcterms:W3CDTF">2024-04-30T21:28:17Z</dcterms:modified>
</cp:coreProperties>
</file>